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21374100" cy="30276800"/>
  <p:notesSz cx="6858000" cy="9144000"/>
  <p:embeddedFontLst>
    <p:embeddedFont>
      <p:font typeface="Cardo Bold" charset="1" panose="02020804080000020003"/>
      <p:regular r:id="rId18"/>
    </p:embeddedFont>
    <p:embeddedFont>
      <p:font typeface="Inter" charset="1" panose="02000503000000020004"/>
      <p:regular r:id="rId19"/>
    </p:embeddedFont>
    <p:embeddedFont>
      <p:font typeface="Inter Bold" charset="1" panose="02000503000000020004"/>
      <p:regular r:id="rId20"/>
    </p:embeddedFont>
    <p:embeddedFont>
      <p:font typeface="Inter Italics" charset="1" panose="02000503000000020004"/>
      <p:regular r:id="rId21"/>
    </p:embeddedFont>
    <p:embeddedFont>
      <p:font typeface="Inter Bold Italics" charset="1" panose="02000503000000020004"/>
      <p:regular r:id="rId22"/>
    </p:embeddedFont>
    <p:embeddedFont>
      <p:font typeface="Anton" charset="1" panose="00000500000000000000"/>
      <p:regular r:id="rId23"/>
    </p:embeddedFont>
    <p:embeddedFont>
      <p:font typeface="Vollkorn Italics" charset="1" panose="00000500000000000000"/>
      <p:regular r:id="rId24"/>
    </p:embeddedFont>
    <p:embeddedFont>
      <p:font typeface="Noto Sans" charset="1" panose="020B0502040504020204"/>
      <p:regular r:id="rId28"/>
    </p:embeddedFont>
    <p:embeddedFont>
      <p:font typeface="Barlow Condensed" charset="1" panose="0000050600000000000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notesMasters/notesMaster1.xml" Type="http://schemas.openxmlformats.org/officeDocument/2006/relationships/notesMaster"/><Relationship Id="rId26" Target="theme/theme2.xml" Type="http://schemas.openxmlformats.org/officeDocument/2006/relationships/theme"/><Relationship Id="rId27" Target="notesSlides/notesSlide1.xml" Type="http://schemas.openxmlformats.org/officeDocument/2006/relationships/note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jpe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svg" Type="http://schemas.openxmlformats.org/officeDocument/2006/relationships/image"/><Relationship Id="rId4" Target="../media/image68.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svg" Type="http://schemas.openxmlformats.org/officeDocument/2006/relationships/image"/><Relationship Id="rId4" Target="../media/image8.png" Type="http://schemas.openxmlformats.org/officeDocument/2006/relationships/image"/><Relationship Id="rId5" Target="../media/image70.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1.png" Type="http://schemas.openxmlformats.org/officeDocument/2006/relationships/image"/><Relationship Id="rId3" Target="../media/image72.sv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73.png" Type="http://schemas.openxmlformats.org/officeDocument/2006/relationships/image"/><Relationship Id="rId7"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png" Type="http://schemas.openxmlformats.org/officeDocument/2006/relationships/image"/><Relationship Id="rId11" Target="../media/image15.svg" Type="http://schemas.openxmlformats.org/officeDocument/2006/relationships/image"/><Relationship Id="rId12" Target="../media/image16.png" Type="http://schemas.openxmlformats.org/officeDocument/2006/relationships/image"/><Relationship Id="rId13" Target="../media/image17.svg" Type="http://schemas.openxmlformats.org/officeDocument/2006/relationships/image"/><Relationship Id="rId14" Target="../media/image18.png" Type="http://schemas.openxmlformats.org/officeDocument/2006/relationships/image"/><Relationship Id="rId2" Target="../media/image9.png" Type="http://schemas.openxmlformats.org/officeDocument/2006/relationships/image"/><Relationship Id="rId3" Target="../media/image10.svg" Type="http://schemas.openxmlformats.org/officeDocument/2006/relationships/image"/><Relationship Id="rId4" Target="../media/image3.jpeg" Type="http://schemas.openxmlformats.org/officeDocument/2006/relationships/image"/><Relationship Id="rId5" Target="../media/image5.png" Type="http://schemas.openxmlformats.org/officeDocument/2006/relationships/image"/><Relationship Id="rId6" Target="../media/image4.png" Type="http://schemas.openxmlformats.org/officeDocument/2006/relationships/image"/><Relationship Id="rId7" Target="../media/image11.pn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6.svg" Type="http://schemas.openxmlformats.org/officeDocument/2006/relationships/image"/><Relationship Id="rId11" Target="../media/image27.png" Type="http://schemas.openxmlformats.org/officeDocument/2006/relationships/image"/><Relationship Id="rId12" Target="../media/image28.png" Type="http://schemas.openxmlformats.org/officeDocument/2006/relationships/image"/><Relationship Id="rId13" Target="../media/image29.png" Type="http://schemas.openxmlformats.org/officeDocument/2006/relationships/image"/><Relationship Id="rId14" Target="../media/image30.png" Type="http://schemas.openxmlformats.org/officeDocument/2006/relationships/image"/><Relationship Id="rId15" Target="../media/image31.png" Type="http://schemas.openxmlformats.org/officeDocument/2006/relationships/image"/><Relationship Id="rId16" Target="../media/image32.png" Type="http://schemas.openxmlformats.org/officeDocument/2006/relationships/image"/><Relationship Id="rId2" Target="../media/image5.png" Type="http://schemas.openxmlformats.org/officeDocument/2006/relationships/image"/><Relationship Id="rId3" Target="../media/image19.png" Type="http://schemas.openxmlformats.org/officeDocument/2006/relationships/image"/><Relationship Id="rId4" Target="../media/image20.sv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 Id="rId7" Target="../media/image23.png" Type="http://schemas.openxmlformats.org/officeDocument/2006/relationships/image"/><Relationship Id="rId8" Target="../media/image24.png" Type="http://schemas.openxmlformats.org/officeDocument/2006/relationships/image"/><Relationship Id="rId9" Target="../media/image2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5.png" Type="http://schemas.openxmlformats.org/officeDocument/2006/relationships/image"/><Relationship Id="rId11" Target="../media/image36.svg" Type="http://schemas.openxmlformats.org/officeDocument/2006/relationships/image"/><Relationship Id="rId12" Target="../media/image37.png" Type="http://schemas.openxmlformats.org/officeDocument/2006/relationships/image"/><Relationship Id="rId13" Target="../media/image29.png" Type="http://schemas.openxmlformats.org/officeDocument/2006/relationships/image"/><Relationship Id="rId14" Target="../media/image30.png" Type="http://schemas.openxmlformats.org/officeDocument/2006/relationships/image"/><Relationship Id="rId15" Target="../media/image31.png" Type="http://schemas.openxmlformats.org/officeDocument/2006/relationships/image"/><Relationship Id="rId16" Target="../media/image32.png" Type="http://schemas.openxmlformats.org/officeDocument/2006/relationships/image"/><Relationship Id="rId2" Target="../media/image4.png" Type="http://schemas.openxmlformats.org/officeDocument/2006/relationships/image"/><Relationship Id="rId3" Target="../media/image19.png" Type="http://schemas.openxmlformats.org/officeDocument/2006/relationships/image"/><Relationship Id="rId4" Target="../media/image20.svg" Type="http://schemas.openxmlformats.org/officeDocument/2006/relationships/image"/><Relationship Id="rId5" Target="../media/image24.png" Type="http://schemas.openxmlformats.org/officeDocument/2006/relationships/image"/><Relationship Id="rId6" Target="../media/image25.png" Type="http://schemas.openxmlformats.org/officeDocument/2006/relationships/image"/><Relationship Id="rId7" Target="../media/image26.svg" Type="http://schemas.openxmlformats.org/officeDocument/2006/relationships/image"/><Relationship Id="rId8" Target="../media/image33.png" Type="http://schemas.openxmlformats.org/officeDocument/2006/relationships/image"/><Relationship Id="rId9" Target="../media/image34.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3.png" Type="http://schemas.openxmlformats.org/officeDocument/2006/relationships/image"/><Relationship Id="rId11" Target="../media/image44.svg" Type="http://schemas.openxmlformats.org/officeDocument/2006/relationships/image"/><Relationship Id="rId12" Target="../media/image45.png" Type="http://schemas.openxmlformats.org/officeDocument/2006/relationships/image"/><Relationship Id="rId13" Target="../media/image46.svg" Type="http://schemas.openxmlformats.org/officeDocument/2006/relationships/image"/><Relationship Id="rId14" Target="../media/image47.jpeg" Type="http://schemas.openxmlformats.org/officeDocument/2006/relationships/image"/><Relationship Id="rId15" Target="../media/image48.png" Type="http://schemas.openxmlformats.org/officeDocument/2006/relationships/image"/><Relationship Id="rId2" Target="../media/image4.png" Type="http://schemas.openxmlformats.org/officeDocument/2006/relationships/image"/><Relationship Id="rId3" Target="../media/image19.png" Type="http://schemas.openxmlformats.org/officeDocument/2006/relationships/image"/><Relationship Id="rId4" Target="../media/image20.svg" Type="http://schemas.openxmlformats.org/officeDocument/2006/relationships/image"/><Relationship Id="rId5" Target="../media/image38.png" Type="http://schemas.openxmlformats.org/officeDocument/2006/relationships/image"/><Relationship Id="rId6" Target="../media/image39.png" Type="http://schemas.openxmlformats.org/officeDocument/2006/relationships/image"/><Relationship Id="rId7" Target="../media/image40.png" Type="http://schemas.openxmlformats.org/officeDocument/2006/relationships/image"/><Relationship Id="rId8" Target="../media/image41.png" Type="http://schemas.openxmlformats.org/officeDocument/2006/relationships/image"/><Relationship Id="rId9" Target="../media/image4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4.png" Type="http://schemas.openxmlformats.org/officeDocument/2006/relationships/image"/><Relationship Id="rId11" Target="../media/image55.png" Type="http://schemas.openxmlformats.org/officeDocument/2006/relationships/image"/><Relationship Id="rId12" Target="../media/image56.jpeg" Type="http://schemas.openxmlformats.org/officeDocument/2006/relationships/image"/><Relationship Id="rId13" Target="../media/image57.png" Type="http://schemas.openxmlformats.org/officeDocument/2006/relationships/image"/><Relationship Id="rId14" Target="../media/image29.png" Type="http://schemas.openxmlformats.org/officeDocument/2006/relationships/image"/><Relationship Id="rId15" Target="../media/image58.png" Type="http://schemas.openxmlformats.org/officeDocument/2006/relationships/image"/><Relationship Id="rId2" Target="../notesSlides/notesSlide1.xml" Type="http://schemas.openxmlformats.org/officeDocument/2006/relationships/notesSlide"/><Relationship Id="rId3" Target="../media/image19.png" Type="http://schemas.openxmlformats.org/officeDocument/2006/relationships/image"/><Relationship Id="rId4" Target="../media/image20.svg" Type="http://schemas.openxmlformats.org/officeDocument/2006/relationships/image"/><Relationship Id="rId5" Target="../media/image49.png" Type="http://schemas.openxmlformats.org/officeDocument/2006/relationships/image"/><Relationship Id="rId6" Target="../media/image50.svg" Type="http://schemas.openxmlformats.org/officeDocument/2006/relationships/image"/><Relationship Id="rId7" Target="../media/image51.png" Type="http://schemas.openxmlformats.org/officeDocument/2006/relationships/image"/><Relationship Id="rId8" Target="../media/image52.png" Type="http://schemas.openxmlformats.org/officeDocument/2006/relationships/image"/><Relationship Id="rId9" Target="../media/image53.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svg" Type="http://schemas.openxmlformats.org/officeDocument/2006/relationships/image"/><Relationship Id="rId4" Target="../media/image59.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6.png" Type="http://schemas.openxmlformats.org/officeDocument/2006/relationships/image"/><Relationship Id="rId11" Target="../media/image67.png" Type="http://schemas.openxmlformats.org/officeDocument/2006/relationships/image"/><Relationship Id="rId12" Target="../media/image68.png" Type="http://schemas.openxmlformats.org/officeDocument/2006/relationships/image"/><Relationship Id="rId13" Target="../media/image69.png" Type="http://schemas.openxmlformats.org/officeDocument/2006/relationships/image"/><Relationship Id="rId2" Target="../media/image60.png" Type="http://schemas.openxmlformats.org/officeDocument/2006/relationships/image"/><Relationship Id="rId3" Target="../media/image61.svg" Type="http://schemas.openxmlformats.org/officeDocument/2006/relationships/image"/><Relationship Id="rId4" Target="../media/image62.png" Type="http://schemas.openxmlformats.org/officeDocument/2006/relationships/image"/><Relationship Id="rId5" Target="../media/image63.svg" Type="http://schemas.openxmlformats.org/officeDocument/2006/relationships/image"/><Relationship Id="rId6" Target="../media/image51.png" Type="http://schemas.openxmlformats.org/officeDocument/2006/relationships/image"/><Relationship Id="rId7" Target="../media/image3.jpeg" Type="http://schemas.openxmlformats.org/officeDocument/2006/relationships/image"/><Relationship Id="rId8" Target="../media/image64.png" Type="http://schemas.openxmlformats.org/officeDocument/2006/relationships/image"/><Relationship Id="rId9" Target="../media/image65.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svg" Type="http://schemas.openxmlformats.org/officeDocument/2006/relationships/image"/><Relationship Id="rId4" Target="../media/image70.png" Type="http://schemas.openxmlformats.org/officeDocument/2006/relationships/image"/><Relationship Id="rId5" Target="../media/image6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86897" y="15666596"/>
            <a:ext cx="18019195" cy="13675281"/>
            <a:chOff x="0" y="0"/>
            <a:chExt cx="24025593" cy="18233708"/>
          </a:xfrm>
        </p:grpSpPr>
        <p:sp>
          <p:nvSpPr>
            <p:cNvPr name="Freeform 3" id="3"/>
            <p:cNvSpPr/>
            <p:nvPr/>
          </p:nvSpPr>
          <p:spPr>
            <a:xfrm flipH="false" flipV="false" rot="0">
              <a:off x="0" y="0"/>
              <a:ext cx="24025606" cy="18233771"/>
            </a:xfrm>
            <a:custGeom>
              <a:avLst/>
              <a:gdLst/>
              <a:ahLst/>
              <a:cxnLst/>
              <a:rect r="r" b="b" t="t" l="l"/>
              <a:pathLst>
                <a:path h="18233771" w="24025606">
                  <a:moveTo>
                    <a:pt x="0" y="0"/>
                  </a:moveTo>
                  <a:lnTo>
                    <a:pt x="0" y="18233771"/>
                  </a:lnTo>
                  <a:lnTo>
                    <a:pt x="24025606" y="18233771"/>
                  </a:lnTo>
                  <a:lnTo>
                    <a:pt x="24025606" y="0"/>
                  </a:lnTo>
                  <a:lnTo>
                    <a:pt x="0" y="0"/>
                  </a:lnTo>
                  <a:close/>
                  <a:moveTo>
                    <a:pt x="23984331" y="18192496"/>
                  </a:moveTo>
                  <a:lnTo>
                    <a:pt x="40386" y="18192496"/>
                  </a:lnTo>
                  <a:lnTo>
                    <a:pt x="40386" y="40386"/>
                  </a:lnTo>
                  <a:lnTo>
                    <a:pt x="23984331" y="40386"/>
                  </a:lnTo>
                  <a:lnTo>
                    <a:pt x="23984331" y="18192497"/>
                  </a:lnTo>
                  <a:close/>
                </a:path>
              </a:pathLst>
            </a:custGeom>
            <a:solidFill>
              <a:srgbClr val="262674"/>
            </a:solidFill>
          </p:spPr>
        </p:sp>
      </p:grpSp>
      <p:sp>
        <p:nvSpPr>
          <p:cNvPr name="Freeform 4" id="4"/>
          <p:cNvSpPr/>
          <p:nvPr/>
        </p:nvSpPr>
        <p:spPr>
          <a:xfrm flipH="false" flipV="false" rot="0">
            <a:off x="-1677533" y="-1891036"/>
            <a:ext cx="24387238" cy="25556470"/>
          </a:xfrm>
          <a:custGeom>
            <a:avLst/>
            <a:gdLst/>
            <a:ahLst/>
            <a:cxnLst/>
            <a:rect r="r" b="b" t="t" l="l"/>
            <a:pathLst>
              <a:path h="25556470" w="24387238">
                <a:moveTo>
                  <a:pt x="0" y="0"/>
                </a:moveTo>
                <a:lnTo>
                  <a:pt x="24387238" y="0"/>
                </a:lnTo>
                <a:lnTo>
                  <a:pt x="24387238" y="25556470"/>
                </a:lnTo>
                <a:lnTo>
                  <a:pt x="0" y="2555647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5" id="5"/>
          <p:cNvGrpSpPr/>
          <p:nvPr/>
        </p:nvGrpSpPr>
        <p:grpSpPr>
          <a:xfrm rot="0">
            <a:off x="2942072" y="18897305"/>
            <a:ext cx="15508853" cy="9536240"/>
            <a:chOff x="0" y="0"/>
            <a:chExt cx="20678470" cy="12714986"/>
          </a:xfrm>
        </p:grpSpPr>
        <p:sp>
          <p:nvSpPr>
            <p:cNvPr name="Freeform 6" id="6"/>
            <p:cNvSpPr/>
            <p:nvPr/>
          </p:nvSpPr>
          <p:spPr>
            <a:xfrm flipH="false" flipV="false" rot="0">
              <a:off x="0" y="0"/>
              <a:ext cx="20678521" cy="12714986"/>
            </a:xfrm>
            <a:custGeom>
              <a:avLst/>
              <a:gdLst/>
              <a:ahLst/>
              <a:cxnLst/>
              <a:rect r="r" b="b" t="t" l="l"/>
              <a:pathLst>
                <a:path h="12714986" w="20678521">
                  <a:moveTo>
                    <a:pt x="0" y="0"/>
                  </a:moveTo>
                  <a:lnTo>
                    <a:pt x="20678521" y="0"/>
                  </a:lnTo>
                  <a:lnTo>
                    <a:pt x="20678521" y="12714986"/>
                  </a:lnTo>
                  <a:lnTo>
                    <a:pt x="0" y="12714986"/>
                  </a:lnTo>
                  <a:close/>
                </a:path>
              </a:pathLst>
            </a:custGeom>
            <a:solidFill>
              <a:srgbClr val="262674"/>
            </a:solidFill>
          </p:spPr>
        </p:sp>
      </p:grpSp>
      <p:grpSp>
        <p:nvGrpSpPr>
          <p:cNvPr name="Group 7" id="7"/>
          <p:cNvGrpSpPr/>
          <p:nvPr/>
        </p:nvGrpSpPr>
        <p:grpSpPr>
          <a:xfrm rot="0">
            <a:off x="7055920" y="25488462"/>
            <a:ext cx="7234628" cy="26956"/>
            <a:chOff x="0" y="0"/>
            <a:chExt cx="9646171" cy="35941"/>
          </a:xfrm>
        </p:grpSpPr>
        <p:sp>
          <p:nvSpPr>
            <p:cNvPr name="Freeform 8" id="8"/>
            <p:cNvSpPr/>
            <p:nvPr/>
          </p:nvSpPr>
          <p:spPr>
            <a:xfrm flipH="false" flipV="false" rot="0">
              <a:off x="0" y="0"/>
              <a:ext cx="9646158" cy="35941"/>
            </a:xfrm>
            <a:custGeom>
              <a:avLst/>
              <a:gdLst/>
              <a:ahLst/>
              <a:cxnLst/>
              <a:rect r="r" b="b" t="t" l="l"/>
              <a:pathLst>
                <a:path h="35941" w="9646158">
                  <a:moveTo>
                    <a:pt x="0" y="0"/>
                  </a:moveTo>
                  <a:lnTo>
                    <a:pt x="9646158" y="35941"/>
                  </a:lnTo>
                </a:path>
              </a:pathLst>
            </a:custGeom>
            <a:blipFill>
              <a:blip r:embed="rId4">
                <a:alphaModFix amt="0"/>
              </a:blip>
              <a:stretch>
                <a:fillRect l="0" t="-5179570" r="0" b="-5179570"/>
              </a:stretch>
            </a:blipFill>
            <a:ln w="26953" cap="sq">
              <a:solidFill>
                <a:srgbClr val="FFFFFF"/>
              </a:solidFill>
              <a:prstDash val="solid"/>
              <a:miter/>
            </a:ln>
          </p:spPr>
        </p:sp>
      </p:grpSp>
      <p:grpSp>
        <p:nvGrpSpPr>
          <p:cNvPr name="Group 9" id="9"/>
          <p:cNvGrpSpPr/>
          <p:nvPr/>
        </p:nvGrpSpPr>
        <p:grpSpPr>
          <a:xfrm rot="0">
            <a:off x="8622106" y="2517210"/>
            <a:ext cx="2829773" cy="2551433"/>
            <a:chOff x="0" y="0"/>
            <a:chExt cx="3773030" cy="3401911"/>
          </a:xfrm>
        </p:grpSpPr>
        <p:sp>
          <p:nvSpPr>
            <p:cNvPr name="Freeform 10" id="10"/>
            <p:cNvSpPr/>
            <p:nvPr/>
          </p:nvSpPr>
          <p:spPr>
            <a:xfrm flipH="false" flipV="false" rot="0">
              <a:off x="0" y="0"/>
              <a:ext cx="3773043" cy="3401949"/>
            </a:xfrm>
            <a:custGeom>
              <a:avLst/>
              <a:gdLst/>
              <a:ahLst/>
              <a:cxnLst/>
              <a:rect r="r" b="b" t="t" l="l"/>
              <a:pathLst>
                <a:path h="3401949" w="3773043">
                  <a:moveTo>
                    <a:pt x="0" y="0"/>
                  </a:moveTo>
                  <a:lnTo>
                    <a:pt x="3773043" y="0"/>
                  </a:lnTo>
                  <a:lnTo>
                    <a:pt x="3773043" y="3401949"/>
                  </a:lnTo>
                  <a:lnTo>
                    <a:pt x="0" y="3401949"/>
                  </a:lnTo>
                  <a:lnTo>
                    <a:pt x="0" y="0"/>
                  </a:lnTo>
                  <a:close/>
                </a:path>
              </a:pathLst>
            </a:custGeom>
            <a:blipFill>
              <a:blip r:embed="rId5"/>
              <a:stretch>
                <a:fillRect l="0" t="0" r="0" b="1"/>
              </a:stretch>
            </a:blipFill>
          </p:spPr>
        </p:sp>
      </p:grpSp>
      <p:grpSp>
        <p:nvGrpSpPr>
          <p:cNvPr name="Group 11" id="11"/>
          <p:cNvGrpSpPr/>
          <p:nvPr/>
        </p:nvGrpSpPr>
        <p:grpSpPr>
          <a:xfrm rot="0">
            <a:off x="5634933" y="2677363"/>
            <a:ext cx="1869500" cy="2427922"/>
            <a:chOff x="0" y="0"/>
            <a:chExt cx="2492667" cy="3237230"/>
          </a:xfrm>
        </p:grpSpPr>
        <p:sp>
          <p:nvSpPr>
            <p:cNvPr name="Freeform 12" id="12"/>
            <p:cNvSpPr/>
            <p:nvPr/>
          </p:nvSpPr>
          <p:spPr>
            <a:xfrm flipH="false" flipV="false" rot="0">
              <a:off x="0" y="0"/>
              <a:ext cx="2492629" cy="3237230"/>
            </a:xfrm>
            <a:custGeom>
              <a:avLst/>
              <a:gdLst/>
              <a:ahLst/>
              <a:cxnLst/>
              <a:rect r="r" b="b" t="t" l="l"/>
              <a:pathLst>
                <a:path h="3237230" w="2492629">
                  <a:moveTo>
                    <a:pt x="0" y="0"/>
                  </a:moveTo>
                  <a:lnTo>
                    <a:pt x="2492629" y="0"/>
                  </a:lnTo>
                  <a:lnTo>
                    <a:pt x="2492629" y="3237230"/>
                  </a:lnTo>
                  <a:lnTo>
                    <a:pt x="0" y="3237230"/>
                  </a:lnTo>
                  <a:lnTo>
                    <a:pt x="0" y="0"/>
                  </a:lnTo>
                  <a:close/>
                </a:path>
              </a:pathLst>
            </a:custGeom>
            <a:blipFill>
              <a:blip r:embed="rId6"/>
              <a:stretch>
                <a:fillRect l="0" t="-53" r="-1" b="-53"/>
              </a:stretch>
            </a:blipFill>
          </p:spPr>
        </p:sp>
      </p:grpSp>
      <p:grpSp>
        <p:nvGrpSpPr>
          <p:cNvPr name="Group 13" id="13"/>
          <p:cNvGrpSpPr/>
          <p:nvPr/>
        </p:nvGrpSpPr>
        <p:grpSpPr>
          <a:xfrm rot="0">
            <a:off x="-601182" y="5970432"/>
            <a:ext cx="22548832" cy="9696164"/>
            <a:chOff x="0" y="0"/>
            <a:chExt cx="28523984" cy="12265524"/>
          </a:xfrm>
        </p:grpSpPr>
        <p:sp>
          <p:nvSpPr>
            <p:cNvPr name="Freeform 14" id="14"/>
            <p:cNvSpPr/>
            <p:nvPr/>
          </p:nvSpPr>
          <p:spPr>
            <a:xfrm flipH="false" flipV="false" rot="0">
              <a:off x="0" y="0"/>
              <a:ext cx="28523946" cy="12265550"/>
            </a:xfrm>
            <a:custGeom>
              <a:avLst/>
              <a:gdLst/>
              <a:ahLst/>
              <a:cxnLst/>
              <a:rect r="r" b="b" t="t" l="l"/>
              <a:pathLst>
                <a:path h="12265550" w="28523946">
                  <a:moveTo>
                    <a:pt x="0" y="0"/>
                  </a:moveTo>
                  <a:lnTo>
                    <a:pt x="28523946" y="0"/>
                  </a:lnTo>
                  <a:lnTo>
                    <a:pt x="28523946" y="12265550"/>
                  </a:lnTo>
                  <a:lnTo>
                    <a:pt x="0" y="12265550"/>
                  </a:lnTo>
                  <a:lnTo>
                    <a:pt x="0" y="0"/>
                  </a:lnTo>
                  <a:close/>
                </a:path>
              </a:pathLst>
            </a:custGeom>
            <a:blipFill>
              <a:blip r:embed="rId7"/>
              <a:stretch>
                <a:fillRect l="0" t="-37371" r="0" b="-37371"/>
              </a:stretch>
            </a:blipFill>
          </p:spPr>
        </p:sp>
      </p:grpSp>
      <p:sp>
        <p:nvSpPr>
          <p:cNvPr name="TextBox 15" id="15"/>
          <p:cNvSpPr txBox="true"/>
          <p:nvPr/>
        </p:nvSpPr>
        <p:spPr>
          <a:xfrm rot="0">
            <a:off x="3453660" y="20746136"/>
            <a:ext cx="14485668" cy="3876837"/>
          </a:xfrm>
          <a:prstGeom prst="rect">
            <a:avLst/>
          </a:prstGeom>
        </p:spPr>
        <p:txBody>
          <a:bodyPr anchor="t" rtlCol="false" tIns="0" lIns="0" bIns="0" rIns="0">
            <a:spAutoFit/>
          </a:bodyPr>
          <a:lstStyle/>
          <a:p>
            <a:pPr algn="ctr">
              <a:lnSpc>
                <a:spcPts val="15807"/>
              </a:lnSpc>
            </a:pPr>
            <a:r>
              <a:rPr lang="en-US" b="true" sz="14112" spc="350">
                <a:solidFill>
                  <a:srgbClr val="FFFFFF"/>
                </a:solidFill>
                <a:latin typeface="Cardo Bold"/>
                <a:ea typeface="Cardo Bold"/>
                <a:cs typeface="Cardo Bold"/>
                <a:sym typeface="Cardo Bold"/>
              </a:rPr>
              <a:t>Livret d’accueil</a:t>
            </a:r>
          </a:p>
          <a:p>
            <a:pPr algn="ctr">
              <a:lnSpc>
                <a:spcPts val="15807"/>
              </a:lnSpc>
            </a:pPr>
            <a:r>
              <a:rPr lang="en-US" b="true" sz="14112" spc="350">
                <a:solidFill>
                  <a:srgbClr val="FFFFFF"/>
                </a:solidFill>
                <a:latin typeface="Cardo Bold"/>
                <a:ea typeface="Cardo Bold"/>
                <a:cs typeface="Cardo Bold"/>
                <a:sym typeface="Cardo Bold"/>
              </a:rPr>
              <a:t>du licencié</a:t>
            </a:r>
          </a:p>
        </p:txBody>
      </p:sp>
      <p:sp>
        <p:nvSpPr>
          <p:cNvPr name="TextBox 16" id="16"/>
          <p:cNvSpPr txBox="true"/>
          <p:nvPr/>
        </p:nvSpPr>
        <p:spPr>
          <a:xfrm rot="0">
            <a:off x="3453660" y="25892360"/>
            <a:ext cx="14485668" cy="1393860"/>
          </a:xfrm>
          <a:prstGeom prst="rect">
            <a:avLst/>
          </a:prstGeom>
        </p:spPr>
        <p:txBody>
          <a:bodyPr anchor="t" rtlCol="false" tIns="0" lIns="0" bIns="0" rIns="0">
            <a:spAutoFit/>
          </a:bodyPr>
          <a:lstStyle/>
          <a:p>
            <a:pPr algn="ctr">
              <a:lnSpc>
                <a:spcPts val="10427"/>
              </a:lnSpc>
            </a:pPr>
            <a:r>
              <a:rPr lang="en-US" sz="7447" spc="183">
                <a:solidFill>
                  <a:srgbClr val="FFFFFF"/>
                </a:solidFill>
                <a:latin typeface="Inter"/>
                <a:ea typeface="Inter"/>
                <a:cs typeface="Inter"/>
                <a:sym typeface="Inter"/>
              </a:rPr>
              <a:t>Saison 2026-2027</a:t>
            </a:r>
          </a:p>
        </p:txBody>
      </p:sp>
      <p:grpSp>
        <p:nvGrpSpPr>
          <p:cNvPr name="Group 17" id="17"/>
          <p:cNvGrpSpPr/>
          <p:nvPr/>
        </p:nvGrpSpPr>
        <p:grpSpPr>
          <a:xfrm rot="0">
            <a:off x="12061365" y="3044781"/>
            <a:ext cx="4791608" cy="1693097"/>
            <a:chOff x="0" y="0"/>
            <a:chExt cx="6388811" cy="2257463"/>
          </a:xfrm>
        </p:grpSpPr>
        <p:sp>
          <p:nvSpPr>
            <p:cNvPr name="Freeform 18" id="18"/>
            <p:cNvSpPr/>
            <p:nvPr/>
          </p:nvSpPr>
          <p:spPr>
            <a:xfrm flipH="false" flipV="false" rot="0">
              <a:off x="0" y="0"/>
              <a:ext cx="6388862" cy="2257425"/>
            </a:xfrm>
            <a:custGeom>
              <a:avLst/>
              <a:gdLst/>
              <a:ahLst/>
              <a:cxnLst/>
              <a:rect r="r" b="b" t="t" l="l"/>
              <a:pathLst>
                <a:path h="2257425" w="6388862">
                  <a:moveTo>
                    <a:pt x="0" y="0"/>
                  </a:moveTo>
                  <a:lnTo>
                    <a:pt x="6388862" y="0"/>
                  </a:lnTo>
                  <a:lnTo>
                    <a:pt x="6388862" y="2257425"/>
                  </a:lnTo>
                  <a:lnTo>
                    <a:pt x="0" y="2257425"/>
                  </a:lnTo>
                  <a:lnTo>
                    <a:pt x="0" y="0"/>
                  </a:lnTo>
                  <a:close/>
                </a:path>
              </a:pathLst>
            </a:custGeom>
            <a:blipFill>
              <a:blip r:embed="rId8"/>
              <a:stretch>
                <a:fillRect l="-1394" t="0" r="-1394" b="0"/>
              </a:stretch>
            </a:blipFill>
            <a:ln cap="sq">
              <a:noFill/>
              <a:prstDash val="solid"/>
              <a:miter/>
            </a:ln>
          </p:spPr>
        </p:sp>
      </p:grpSp>
      <p:grpSp>
        <p:nvGrpSpPr>
          <p:cNvPr name="Group 19" id="19"/>
          <p:cNvGrpSpPr/>
          <p:nvPr/>
        </p:nvGrpSpPr>
        <p:grpSpPr>
          <a:xfrm rot="0">
            <a:off x="8622106" y="782326"/>
            <a:ext cx="4854950" cy="1356970"/>
            <a:chOff x="0" y="0"/>
            <a:chExt cx="6473266" cy="1809293"/>
          </a:xfrm>
        </p:grpSpPr>
        <p:sp>
          <p:nvSpPr>
            <p:cNvPr name="Freeform 20" id="20"/>
            <p:cNvSpPr/>
            <p:nvPr/>
          </p:nvSpPr>
          <p:spPr>
            <a:xfrm flipH="false" flipV="false" rot="0">
              <a:off x="0" y="0"/>
              <a:ext cx="6473317" cy="1809242"/>
            </a:xfrm>
            <a:custGeom>
              <a:avLst/>
              <a:gdLst/>
              <a:ahLst/>
              <a:cxnLst/>
              <a:rect r="r" b="b" t="t" l="l"/>
              <a:pathLst>
                <a:path h="1809242" w="6473317">
                  <a:moveTo>
                    <a:pt x="0" y="0"/>
                  </a:moveTo>
                  <a:lnTo>
                    <a:pt x="6473317" y="0"/>
                  </a:lnTo>
                  <a:lnTo>
                    <a:pt x="6473317" y="1809242"/>
                  </a:lnTo>
                  <a:lnTo>
                    <a:pt x="0" y="1809242"/>
                  </a:lnTo>
                  <a:lnTo>
                    <a:pt x="0" y="0"/>
                  </a:lnTo>
                  <a:close/>
                </a:path>
              </a:pathLst>
            </a:custGeom>
            <a:blipFill>
              <a:blip r:embed="rId9"/>
              <a:stretch>
                <a:fillRect l="0" t="0" r="0" b="-2"/>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28151" y="-1128151"/>
            <a:ext cx="23649280" cy="32512102"/>
          </a:xfrm>
          <a:custGeom>
            <a:avLst/>
            <a:gdLst/>
            <a:ahLst/>
            <a:cxnLst/>
            <a:rect r="r" b="b" t="t" l="l"/>
            <a:pathLst>
              <a:path h="32512102" w="23649280">
                <a:moveTo>
                  <a:pt x="0" y="0"/>
                </a:moveTo>
                <a:lnTo>
                  <a:pt x="23649280" y="0"/>
                </a:lnTo>
                <a:lnTo>
                  <a:pt x="23649280" y="32512102"/>
                </a:lnTo>
                <a:lnTo>
                  <a:pt x="0" y="3251210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3737677" y="27386804"/>
            <a:ext cx="13917635" cy="2868997"/>
            <a:chOff x="0" y="0"/>
            <a:chExt cx="18556846" cy="3825329"/>
          </a:xfrm>
        </p:grpSpPr>
        <p:sp>
          <p:nvSpPr>
            <p:cNvPr name="Freeform 4" id="4"/>
            <p:cNvSpPr/>
            <p:nvPr/>
          </p:nvSpPr>
          <p:spPr>
            <a:xfrm flipH="false" flipV="false" rot="0">
              <a:off x="0" y="0"/>
              <a:ext cx="18556860" cy="3825367"/>
            </a:xfrm>
            <a:custGeom>
              <a:avLst/>
              <a:gdLst/>
              <a:ahLst/>
              <a:cxnLst/>
              <a:rect r="r" b="b" t="t" l="l"/>
              <a:pathLst>
                <a:path h="3825367" w="18556860">
                  <a:moveTo>
                    <a:pt x="0" y="0"/>
                  </a:moveTo>
                  <a:lnTo>
                    <a:pt x="18556860" y="0"/>
                  </a:lnTo>
                  <a:lnTo>
                    <a:pt x="18556860" y="3825367"/>
                  </a:lnTo>
                  <a:lnTo>
                    <a:pt x="0" y="3825367"/>
                  </a:lnTo>
                  <a:close/>
                </a:path>
              </a:pathLst>
            </a:custGeom>
            <a:solidFill>
              <a:srgbClr val="6D6D87"/>
            </a:solidFill>
          </p:spPr>
        </p:sp>
      </p:grpSp>
      <p:sp>
        <p:nvSpPr>
          <p:cNvPr name="TextBox 5" id="5"/>
          <p:cNvSpPr txBox="true"/>
          <p:nvPr/>
        </p:nvSpPr>
        <p:spPr>
          <a:xfrm rot="0">
            <a:off x="6134529" y="26704223"/>
            <a:ext cx="2930376" cy="293494"/>
          </a:xfrm>
          <a:prstGeom prst="rect">
            <a:avLst/>
          </a:prstGeom>
        </p:spPr>
        <p:txBody>
          <a:bodyPr anchor="t" rtlCol="false" tIns="0" lIns="0" bIns="0" rIns="0">
            <a:spAutoFit/>
          </a:bodyPr>
          <a:lstStyle/>
          <a:p>
            <a:pPr algn="ctr">
              <a:lnSpc>
                <a:spcPts val="2051"/>
              </a:lnSpc>
            </a:pPr>
            <a:r>
              <a:rPr lang="en-US" b="true" sz="1465" spc="33">
                <a:solidFill>
                  <a:srgbClr val="6D6D87"/>
                </a:solidFill>
                <a:latin typeface="Inter Bold"/>
                <a:ea typeface="Inter Bold"/>
                <a:cs typeface="Inter Bold"/>
                <a:sym typeface="Inter Bold"/>
              </a:rPr>
              <a:t>...</a:t>
            </a:r>
          </a:p>
        </p:txBody>
      </p:sp>
      <p:sp>
        <p:nvSpPr>
          <p:cNvPr name="TextBox 6" id="6"/>
          <p:cNvSpPr txBox="true"/>
          <p:nvPr/>
        </p:nvSpPr>
        <p:spPr>
          <a:xfrm rot="0">
            <a:off x="9557614" y="26726436"/>
            <a:ext cx="2327100" cy="293494"/>
          </a:xfrm>
          <a:prstGeom prst="rect">
            <a:avLst/>
          </a:prstGeom>
        </p:spPr>
        <p:txBody>
          <a:bodyPr anchor="t" rtlCol="false" tIns="0" lIns="0" bIns="0" rIns="0">
            <a:spAutoFit/>
          </a:bodyPr>
          <a:lstStyle/>
          <a:p>
            <a:pPr algn="ctr">
              <a:lnSpc>
                <a:spcPts val="2051"/>
              </a:lnSpc>
            </a:pPr>
            <a:r>
              <a:rPr lang="en-US" b="true" sz="1465" spc="33">
                <a:solidFill>
                  <a:srgbClr val="6D6D87"/>
                </a:solidFill>
                <a:latin typeface="Inter Bold"/>
                <a:ea typeface="Inter Bold"/>
                <a:cs typeface="Inter Bold"/>
                <a:sym typeface="Inter Bold"/>
              </a:rPr>
              <a:t>...</a:t>
            </a:r>
          </a:p>
        </p:txBody>
      </p:sp>
      <p:sp>
        <p:nvSpPr>
          <p:cNvPr name="TextBox 7" id="7"/>
          <p:cNvSpPr txBox="true"/>
          <p:nvPr/>
        </p:nvSpPr>
        <p:spPr>
          <a:xfrm rot="0">
            <a:off x="12369870" y="26704223"/>
            <a:ext cx="2738056" cy="293494"/>
          </a:xfrm>
          <a:prstGeom prst="rect">
            <a:avLst/>
          </a:prstGeom>
        </p:spPr>
        <p:txBody>
          <a:bodyPr anchor="t" rtlCol="false" tIns="0" lIns="0" bIns="0" rIns="0">
            <a:spAutoFit/>
          </a:bodyPr>
          <a:lstStyle/>
          <a:p>
            <a:pPr algn="ctr">
              <a:lnSpc>
                <a:spcPts val="2051"/>
              </a:lnSpc>
            </a:pPr>
            <a:r>
              <a:rPr lang="en-US" b="true" sz="1465" spc="33">
                <a:solidFill>
                  <a:srgbClr val="6D6D87"/>
                </a:solidFill>
                <a:latin typeface="Inter Bold"/>
                <a:ea typeface="Inter Bold"/>
                <a:cs typeface="Inter Bold"/>
                <a:sym typeface="Inter Bold"/>
              </a:rPr>
              <a:t>...</a:t>
            </a:r>
          </a:p>
        </p:txBody>
      </p:sp>
      <p:sp>
        <p:nvSpPr>
          <p:cNvPr name="TextBox 8" id="8"/>
          <p:cNvSpPr txBox="true"/>
          <p:nvPr/>
        </p:nvSpPr>
        <p:spPr>
          <a:xfrm rot="0">
            <a:off x="14921627" y="26704223"/>
            <a:ext cx="2730675" cy="293494"/>
          </a:xfrm>
          <a:prstGeom prst="rect">
            <a:avLst/>
          </a:prstGeom>
        </p:spPr>
        <p:txBody>
          <a:bodyPr anchor="t" rtlCol="false" tIns="0" lIns="0" bIns="0" rIns="0">
            <a:spAutoFit/>
          </a:bodyPr>
          <a:lstStyle/>
          <a:p>
            <a:pPr algn="r">
              <a:lnSpc>
                <a:spcPts val="2051"/>
              </a:lnSpc>
            </a:pPr>
            <a:r>
              <a:rPr lang="en-US" b="true" sz="1465" spc="33">
                <a:solidFill>
                  <a:srgbClr val="6D6D87"/>
                </a:solidFill>
                <a:latin typeface="Inter Bold"/>
                <a:ea typeface="Inter Bold"/>
                <a:cs typeface="Inter Bold"/>
                <a:sym typeface="Inter Bold"/>
              </a:rPr>
              <a:t>...</a:t>
            </a:r>
          </a:p>
        </p:txBody>
      </p:sp>
      <p:sp>
        <p:nvSpPr>
          <p:cNvPr name="TextBox 9" id="9"/>
          <p:cNvSpPr txBox="true"/>
          <p:nvPr/>
        </p:nvSpPr>
        <p:spPr>
          <a:xfrm rot="0">
            <a:off x="-2600954" y="3444364"/>
            <a:ext cx="14485668" cy="1129570"/>
          </a:xfrm>
          <a:prstGeom prst="rect">
            <a:avLst/>
          </a:prstGeom>
        </p:spPr>
        <p:txBody>
          <a:bodyPr anchor="t" rtlCol="false" tIns="0" lIns="0" bIns="0" rIns="0">
            <a:spAutoFit/>
          </a:bodyPr>
          <a:lstStyle/>
          <a:p>
            <a:pPr algn="ctr">
              <a:lnSpc>
                <a:spcPts val="8446"/>
              </a:lnSpc>
            </a:pPr>
            <a:r>
              <a:rPr lang="en-US" b="true" sz="6033" spc="-407">
                <a:solidFill>
                  <a:srgbClr val="6D6D87"/>
                </a:solidFill>
                <a:latin typeface="Cardo Bold"/>
                <a:ea typeface="Cardo Bold"/>
                <a:cs typeface="Cardo Bold"/>
                <a:sym typeface="Cardo Bold"/>
              </a:rPr>
              <a:t>S’inscrire à un tournoi</a:t>
            </a:r>
          </a:p>
        </p:txBody>
      </p:sp>
      <p:sp>
        <p:nvSpPr>
          <p:cNvPr name="TextBox 10" id="10"/>
          <p:cNvSpPr txBox="true"/>
          <p:nvPr/>
        </p:nvSpPr>
        <p:spPr>
          <a:xfrm rot="0">
            <a:off x="3033665" y="28476731"/>
            <a:ext cx="15325668" cy="763715"/>
          </a:xfrm>
          <a:prstGeom prst="rect">
            <a:avLst/>
          </a:prstGeom>
        </p:spPr>
        <p:txBody>
          <a:bodyPr anchor="t" rtlCol="false" tIns="0" lIns="0" bIns="0" rIns="0">
            <a:spAutoFit/>
          </a:bodyPr>
          <a:lstStyle/>
          <a:p>
            <a:pPr algn="ctr">
              <a:lnSpc>
                <a:spcPts val="6242"/>
              </a:lnSpc>
            </a:pPr>
            <a:r>
              <a:rPr lang="en-US" b="true" sz="5574" spc="138">
                <a:solidFill>
                  <a:srgbClr val="FFFFFF"/>
                </a:solidFill>
                <a:latin typeface="Cardo Bold"/>
                <a:ea typeface="Cardo Bold"/>
                <a:cs typeface="Cardo Bold"/>
                <a:sym typeface="Cardo Bold"/>
              </a:rPr>
              <a:t>CLUB</a:t>
            </a:r>
          </a:p>
        </p:txBody>
      </p:sp>
      <p:sp>
        <p:nvSpPr>
          <p:cNvPr name="TextBox 11" id="11"/>
          <p:cNvSpPr txBox="true"/>
          <p:nvPr/>
        </p:nvSpPr>
        <p:spPr>
          <a:xfrm rot="0">
            <a:off x="-2991412" y="8672484"/>
            <a:ext cx="14485668" cy="1129570"/>
          </a:xfrm>
          <a:prstGeom prst="rect">
            <a:avLst/>
          </a:prstGeom>
        </p:spPr>
        <p:txBody>
          <a:bodyPr anchor="t" rtlCol="false" tIns="0" lIns="0" bIns="0" rIns="0">
            <a:spAutoFit/>
          </a:bodyPr>
          <a:lstStyle/>
          <a:p>
            <a:pPr algn="ctr">
              <a:lnSpc>
                <a:spcPts val="8446"/>
              </a:lnSpc>
            </a:pPr>
            <a:r>
              <a:rPr lang="en-US" b="true" sz="6033" spc="-407">
                <a:solidFill>
                  <a:srgbClr val="6D6D87"/>
                </a:solidFill>
                <a:latin typeface="Cardo Bold"/>
                <a:ea typeface="Cardo Bold"/>
                <a:cs typeface="Cardo Bold"/>
                <a:sym typeface="Cardo Bold"/>
              </a:rPr>
              <a:t>Jouer en Interclubs</a:t>
            </a:r>
          </a:p>
        </p:txBody>
      </p:sp>
      <p:sp>
        <p:nvSpPr>
          <p:cNvPr name="TextBox 12" id="12"/>
          <p:cNvSpPr txBox="true"/>
          <p:nvPr/>
        </p:nvSpPr>
        <p:spPr>
          <a:xfrm rot="0">
            <a:off x="1383992" y="5179504"/>
            <a:ext cx="8391963" cy="1676152"/>
          </a:xfrm>
          <a:prstGeom prst="rect">
            <a:avLst/>
          </a:prstGeom>
        </p:spPr>
        <p:txBody>
          <a:bodyPr anchor="t" rtlCol="false" tIns="0" lIns="0" bIns="0" rIns="0">
            <a:spAutoFit/>
          </a:bodyPr>
          <a:lstStyle/>
          <a:p>
            <a:pPr algn="l">
              <a:lnSpc>
                <a:spcPts val="4357"/>
              </a:lnSpc>
            </a:pPr>
            <a:r>
              <a:rPr lang="en-US" sz="3112" spc="76">
                <a:solidFill>
                  <a:srgbClr val="454F93"/>
                </a:solidFill>
                <a:latin typeface="Inter"/>
                <a:ea typeface="Inter"/>
                <a:cs typeface="Inter"/>
                <a:sym typeface="Inter"/>
              </a:rPr>
              <a:t>Lien vers Badnet ?</a:t>
            </a:r>
          </a:p>
          <a:p>
            <a:pPr algn="l">
              <a:lnSpc>
                <a:spcPts val="4357"/>
              </a:lnSpc>
            </a:pPr>
            <a:r>
              <a:rPr lang="en-US" sz="3112" spc="76">
                <a:solidFill>
                  <a:srgbClr val="454F93"/>
                </a:solidFill>
                <a:latin typeface="Inter"/>
                <a:ea typeface="Inter"/>
                <a:cs typeface="Inter"/>
                <a:sym typeface="Inter"/>
              </a:rPr>
              <a:t>Référent inscriptions ?</a:t>
            </a:r>
          </a:p>
          <a:p>
            <a:pPr algn="l">
              <a:lnSpc>
                <a:spcPts val="4357"/>
              </a:lnSpc>
            </a:pPr>
            <a:r>
              <a:rPr lang="en-US" sz="3112" spc="76">
                <a:solidFill>
                  <a:srgbClr val="454F93"/>
                </a:solidFill>
                <a:latin typeface="Inter"/>
                <a:ea typeface="Inter"/>
                <a:cs typeface="Inter"/>
                <a:sym typeface="Inter"/>
              </a:rPr>
              <a:t>Calendrier ?</a:t>
            </a:r>
          </a:p>
        </p:txBody>
      </p:sp>
      <p:sp>
        <p:nvSpPr>
          <p:cNvPr name="TextBox 13" id="13"/>
          <p:cNvSpPr txBox="true"/>
          <p:nvPr/>
        </p:nvSpPr>
        <p:spPr>
          <a:xfrm rot="0">
            <a:off x="1383992" y="10068344"/>
            <a:ext cx="8391963" cy="2215220"/>
          </a:xfrm>
          <a:prstGeom prst="rect">
            <a:avLst/>
          </a:prstGeom>
        </p:spPr>
        <p:txBody>
          <a:bodyPr anchor="t" rtlCol="false" tIns="0" lIns="0" bIns="0" rIns="0">
            <a:spAutoFit/>
          </a:bodyPr>
          <a:lstStyle/>
          <a:p>
            <a:pPr algn="l">
              <a:lnSpc>
                <a:spcPts val="4357"/>
              </a:lnSpc>
            </a:pPr>
            <a:r>
              <a:rPr lang="en-US" sz="3112" spc="76">
                <a:solidFill>
                  <a:srgbClr val="454F93"/>
                </a:solidFill>
                <a:latin typeface="Inter"/>
                <a:ea typeface="Inter"/>
                <a:cs typeface="Inter"/>
                <a:sym typeface="Inter"/>
              </a:rPr>
              <a:t>Equipes</a:t>
            </a:r>
          </a:p>
          <a:p>
            <a:pPr algn="l">
              <a:lnSpc>
                <a:spcPts val="4357"/>
              </a:lnSpc>
            </a:pPr>
            <a:r>
              <a:rPr lang="en-US" sz="3112" spc="76">
                <a:solidFill>
                  <a:srgbClr val="454F93"/>
                </a:solidFill>
                <a:latin typeface="Inter"/>
                <a:ea typeface="Inter"/>
                <a:cs typeface="Inter"/>
                <a:sym typeface="Inter"/>
              </a:rPr>
              <a:t>Niveaux</a:t>
            </a:r>
          </a:p>
          <a:p>
            <a:pPr algn="l">
              <a:lnSpc>
                <a:spcPts val="4357"/>
              </a:lnSpc>
            </a:pPr>
            <a:r>
              <a:rPr lang="en-US" sz="3112" spc="76">
                <a:solidFill>
                  <a:srgbClr val="454F93"/>
                </a:solidFill>
                <a:latin typeface="Inter"/>
                <a:ea typeface="Inter"/>
                <a:cs typeface="Inter"/>
                <a:sym typeface="Inter"/>
              </a:rPr>
              <a:t>Engagements</a:t>
            </a:r>
          </a:p>
          <a:p>
            <a:pPr algn="l">
              <a:lnSpc>
                <a:spcPts val="4357"/>
              </a:lnSpc>
            </a:pPr>
            <a:r>
              <a:rPr lang="en-US" sz="3112" spc="76">
                <a:solidFill>
                  <a:srgbClr val="454F93"/>
                </a:solidFill>
                <a:latin typeface="Inter"/>
                <a:ea typeface="Inter"/>
                <a:cs typeface="Inter"/>
                <a:sym typeface="Inter"/>
              </a:rPr>
              <a:t>Etc. </a:t>
            </a:r>
          </a:p>
        </p:txBody>
      </p:sp>
      <p:sp>
        <p:nvSpPr>
          <p:cNvPr name="TextBox 14" id="14"/>
          <p:cNvSpPr txBox="true"/>
          <p:nvPr/>
        </p:nvSpPr>
        <p:spPr>
          <a:xfrm rot="0">
            <a:off x="-2787663" y="14100391"/>
            <a:ext cx="14485668" cy="1129570"/>
          </a:xfrm>
          <a:prstGeom prst="rect">
            <a:avLst/>
          </a:prstGeom>
        </p:spPr>
        <p:txBody>
          <a:bodyPr anchor="t" rtlCol="false" tIns="0" lIns="0" bIns="0" rIns="0">
            <a:spAutoFit/>
          </a:bodyPr>
          <a:lstStyle/>
          <a:p>
            <a:pPr algn="ctr">
              <a:lnSpc>
                <a:spcPts val="8446"/>
              </a:lnSpc>
            </a:pPr>
            <a:r>
              <a:rPr lang="en-US" b="true" sz="6033" spc="-407">
                <a:solidFill>
                  <a:srgbClr val="6D6D87"/>
                </a:solidFill>
                <a:latin typeface="Cardo Bold"/>
                <a:ea typeface="Cardo Bold"/>
                <a:cs typeface="Cardo Bold"/>
                <a:sym typeface="Cardo Bold"/>
              </a:rPr>
              <a:t>Acheter son matériel</a:t>
            </a:r>
          </a:p>
        </p:txBody>
      </p:sp>
      <p:sp>
        <p:nvSpPr>
          <p:cNvPr name="TextBox 15" id="15"/>
          <p:cNvSpPr txBox="true"/>
          <p:nvPr/>
        </p:nvSpPr>
        <p:spPr>
          <a:xfrm rot="0">
            <a:off x="1383992" y="15496251"/>
            <a:ext cx="8391963" cy="1676152"/>
          </a:xfrm>
          <a:prstGeom prst="rect">
            <a:avLst/>
          </a:prstGeom>
        </p:spPr>
        <p:txBody>
          <a:bodyPr anchor="t" rtlCol="false" tIns="0" lIns="0" bIns="0" rIns="0">
            <a:spAutoFit/>
          </a:bodyPr>
          <a:lstStyle/>
          <a:p>
            <a:pPr algn="l">
              <a:lnSpc>
                <a:spcPts val="4357"/>
              </a:lnSpc>
            </a:pPr>
            <a:r>
              <a:rPr lang="en-US" sz="3112" spc="76">
                <a:solidFill>
                  <a:srgbClr val="454F93"/>
                </a:solidFill>
                <a:latin typeface="Inter"/>
                <a:ea typeface="Inter"/>
                <a:cs typeface="Inter"/>
                <a:sym typeface="Inter"/>
              </a:rPr>
              <a:t>Textile, raquette, volants Magasin partenaire ? Référent au club ? Prix et moyen d’achat ? Comment payer ?</a:t>
            </a:r>
          </a:p>
        </p:txBody>
      </p:sp>
      <p:grpSp>
        <p:nvGrpSpPr>
          <p:cNvPr name="Group 16" id="16"/>
          <p:cNvGrpSpPr/>
          <p:nvPr/>
        </p:nvGrpSpPr>
        <p:grpSpPr>
          <a:xfrm rot="0">
            <a:off x="1383992" y="447504"/>
            <a:ext cx="4684738" cy="2824191"/>
            <a:chOff x="0" y="0"/>
            <a:chExt cx="6246317" cy="3765588"/>
          </a:xfrm>
        </p:grpSpPr>
        <p:sp>
          <p:nvSpPr>
            <p:cNvPr name="Freeform 17" id="17"/>
            <p:cNvSpPr/>
            <p:nvPr/>
          </p:nvSpPr>
          <p:spPr>
            <a:xfrm flipH="false" flipV="false" rot="0">
              <a:off x="0" y="0"/>
              <a:ext cx="6246368" cy="3765550"/>
            </a:xfrm>
            <a:custGeom>
              <a:avLst/>
              <a:gdLst/>
              <a:ahLst/>
              <a:cxnLst/>
              <a:rect r="r" b="b" t="t" l="l"/>
              <a:pathLst>
                <a:path h="3765550" w="6246368">
                  <a:moveTo>
                    <a:pt x="0" y="0"/>
                  </a:moveTo>
                  <a:lnTo>
                    <a:pt x="6246368" y="0"/>
                  </a:lnTo>
                  <a:lnTo>
                    <a:pt x="6246368" y="3765550"/>
                  </a:lnTo>
                  <a:lnTo>
                    <a:pt x="0" y="3765550"/>
                  </a:lnTo>
                  <a:lnTo>
                    <a:pt x="0" y="0"/>
                  </a:lnTo>
                  <a:close/>
                </a:path>
              </a:pathLst>
            </a:custGeom>
            <a:blipFill>
              <a:blip r:embed="rId4"/>
              <a:stretch>
                <a:fillRect l="0" t="-32011" r="0" b="-32012"/>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28151" y="-1128151"/>
            <a:ext cx="23649280" cy="32512102"/>
          </a:xfrm>
          <a:custGeom>
            <a:avLst/>
            <a:gdLst/>
            <a:ahLst/>
            <a:cxnLst/>
            <a:rect r="r" b="b" t="t" l="l"/>
            <a:pathLst>
              <a:path h="32512102" w="23649280">
                <a:moveTo>
                  <a:pt x="0" y="0"/>
                </a:moveTo>
                <a:lnTo>
                  <a:pt x="23649280" y="0"/>
                </a:lnTo>
                <a:lnTo>
                  <a:pt x="23649280" y="32512102"/>
                </a:lnTo>
                <a:lnTo>
                  <a:pt x="0" y="3251210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3737677" y="27386804"/>
            <a:ext cx="13917635" cy="2868997"/>
            <a:chOff x="0" y="0"/>
            <a:chExt cx="18556846" cy="3825329"/>
          </a:xfrm>
        </p:grpSpPr>
        <p:sp>
          <p:nvSpPr>
            <p:cNvPr name="Freeform 4" id="4"/>
            <p:cNvSpPr/>
            <p:nvPr/>
          </p:nvSpPr>
          <p:spPr>
            <a:xfrm flipH="false" flipV="false" rot="0">
              <a:off x="0" y="0"/>
              <a:ext cx="18556860" cy="3825367"/>
            </a:xfrm>
            <a:custGeom>
              <a:avLst/>
              <a:gdLst/>
              <a:ahLst/>
              <a:cxnLst/>
              <a:rect r="r" b="b" t="t" l="l"/>
              <a:pathLst>
                <a:path h="3825367" w="18556860">
                  <a:moveTo>
                    <a:pt x="0" y="0"/>
                  </a:moveTo>
                  <a:lnTo>
                    <a:pt x="18556860" y="0"/>
                  </a:lnTo>
                  <a:lnTo>
                    <a:pt x="18556860" y="3825367"/>
                  </a:lnTo>
                  <a:lnTo>
                    <a:pt x="0" y="3825367"/>
                  </a:lnTo>
                  <a:close/>
                </a:path>
              </a:pathLst>
            </a:custGeom>
            <a:solidFill>
              <a:srgbClr val="6D6D87"/>
            </a:solidFill>
          </p:spPr>
        </p:sp>
      </p:grpSp>
      <p:grpSp>
        <p:nvGrpSpPr>
          <p:cNvPr name="Group 5" id="5"/>
          <p:cNvGrpSpPr/>
          <p:nvPr/>
        </p:nvGrpSpPr>
        <p:grpSpPr>
          <a:xfrm rot="0">
            <a:off x="1383992" y="1200140"/>
            <a:ext cx="4854950" cy="1356970"/>
            <a:chOff x="0" y="0"/>
            <a:chExt cx="6473266" cy="1809293"/>
          </a:xfrm>
        </p:grpSpPr>
        <p:sp>
          <p:nvSpPr>
            <p:cNvPr name="Freeform 6" id="6"/>
            <p:cNvSpPr/>
            <p:nvPr/>
          </p:nvSpPr>
          <p:spPr>
            <a:xfrm flipH="false" flipV="false" rot="0">
              <a:off x="0" y="0"/>
              <a:ext cx="6473317" cy="1809242"/>
            </a:xfrm>
            <a:custGeom>
              <a:avLst/>
              <a:gdLst/>
              <a:ahLst/>
              <a:cxnLst/>
              <a:rect r="r" b="b" t="t" l="l"/>
              <a:pathLst>
                <a:path h="1809242" w="6473317">
                  <a:moveTo>
                    <a:pt x="0" y="0"/>
                  </a:moveTo>
                  <a:lnTo>
                    <a:pt x="6473317" y="0"/>
                  </a:lnTo>
                  <a:lnTo>
                    <a:pt x="6473317" y="1809242"/>
                  </a:lnTo>
                  <a:lnTo>
                    <a:pt x="0" y="1809242"/>
                  </a:lnTo>
                  <a:lnTo>
                    <a:pt x="0" y="0"/>
                  </a:lnTo>
                  <a:close/>
                </a:path>
              </a:pathLst>
            </a:custGeom>
            <a:blipFill>
              <a:blip r:embed="rId4"/>
              <a:stretch>
                <a:fillRect l="0" t="0" r="0" b="-2"/>
              </a:stretch>
            </a:blipFill>
          </p:spPr>
        </p:sp>
      </p:grpSp>
      <p:sp>
        <p:nvSpPr>
          <p:cNvPr name="TextBox 7" id="7"/>
          <p:cNvSpPr txBox="true"/>
          <p:nvPr/>
        </p:nvSpPr>
        <p:spPr>
          <a:xfrm rot="0">
            <a:off x="6134529" y="26704223"/>
            <a:ext cx="2930376" cy="293494"/>
          </a:xfrm>
          <a:prstGeom prst="rect">
            <a:avLst/>
          </a:prstGeom>
        </p:spPr>
        <p:txBody>
          <a:bodyPr anchor="t" rtlCol="false" tIns="0" lIns="0" bIns="0" rIns="0">
            <a:spAutoFit/>
          </a:bodyPr>
          <a:lstStyle/>
          <a:p>
            <a:pPr algn="ctr">
              <a:lnSpc>
                <a:spcPts val="2051"/>
              </a:lnSpc>
            </a:pPr>
            <a:r>
              <a:rPr lang="en-US" b="true" sz="1465" spc="33">
                <a:solidFill>
                  <a:srgbClr val="6D6D87"/>
                </a:solidFill>
                <a:latin typeface="Inter Bold"/>
                <a:ea typeface="Inter Bold"/>
                <a:cs typeface="Inter Bold"/>
                <a:sym typeface="Inter Bold"/>
              </a:rPr>
              <a:t>...</a:t>
            </a:r>
          </a:p>
        </p:txBody>
      </p:sp>
      <p:sp>
        <p:nvSpPr>
          <p:cNvPr name="TextBox 8" id="8"/>
          <p:cNvSpPr txBox="true"/>
          <p:nvPr/>
        </p:nvSpPr>
        <p:spPr>
          <a:xfrm rot="0">
            <a:off x="9557614" y="26726436"/>
            <a:ext cx="2327100" cy="293494"/>
          </a:xfrm>
          <a:prstGeom prst="rect">
            <a:avLst/>
          </a:prstGeom>
        </p:spPr>
        <p:txBody>
          <a:bodyPr anchor="t" rtlCol="false" tIns="0" lIns="0" bIns="0" rIns="0">
            <a:spAutoFit/>
          </a:bodyPr>
          <a:lstStyle/>
          <a:p>
            <a:pPr algn="ctr">
              <a:lnSpc>
                <a:spcPts val="2051"/>
              </a:lnSpc>
            </a:pPr>
            <a:r>
              <a:rPr lang="en-US" b="true" sz="1465" spc="33">
                <a:solidFill>
                  <a:srgbClr val="6D6D87"/>
                </a:solidFill>
                <a:latin typeface="Inter Bold"/>
                <a:ea typeface="Inter Bold"/>
                <a:cs typeface="Inter Bold"/>
                <a:sym typeface="Inter Bold"/>
              </a:rPr>
              <a:t>...</a:t>
            </a:r>
          </a:p>
        </p:txBody>
      </p:sp>
      <p:sp>
        <p:nvSpPr>
          <p:cNvPr name="TextBox 9" id="9"/>
          <p:cNvSpPr txBox="true"/>
          <p:nvPr/>
        </p:nvSpPr>
        <p:spPr>
          <a:xfrm rot="0">
            <a:off x="12369870" y="26704223"/>
            <a:ext cx="2738056" cy="293494"/>
          </a:xfrm>
          <a:prstGeom prst="rect">
            <a:avLst/>
          </a:prstGeom>
        </p:spPr>
        <p:txBody>
          <a:bodyPr anchor="t" rtlCol="false" tIns="0" lIns="0" bIns="0" rIns="0">
            <a:spAutoFit/>
          </a:bodyPr>
          <a:lstStyle/>
          <a:p>
            <a:pPr algn="ctr">
              <a:lnSpc>
                <a:spcPts val="2051"/>
              </a:lnSpc>
            </a:pPr>
            <a:r>
              <a:rPr lang="en-US" b="true" sz="1465" spc="33">
                <a:solidFill>
                  <a:srgbClr val="6D6D87"/>
                </a:solidFill>
                <a:latin typeface="Inter Bold"/>
                <a:ea typeface="Inter Bold"/>
                <a:cs typeface="Inter Bold"/>
                <a:sym typeface="Inter Bold"/>
              </a:rPr>
              <a:t>...</a:t>
            </a:r>
          </a:p>
        </p:txBody>
      </p:sp>
      <p:sp>
        <p:nvSpPr>
          <p:cNvPr name="TextBox 10" id="10"/>
          <p:cNvSpPr txBox="true"/>
          <p:nvPr/>
        </p:nvSpPr>
        <p:spPr>
          <a:xfrm rot="0">
            <a:off x="14921627" y="26704223"/>
            <a:ext cx="2730675" cy="293494"/>
          </a:xfrm>
          <a:prstGeom prst="rect">
            <a:avLst/>
          </a:prstGeom>
        </p:spPr>
        <p:txBody>
          <a:bodyPr anchor="t" rtlCol="false" tIns="0" lIns="0" bIns="0" rIns="0">
            <a:spAutoFit/>
          </a:bodyPr>
          <a:lstStyle/>
          <a:p>
            <a:pPr algn="r">
              <a:lnSpc>
                <a:spcPts val="2051"/>
              </a:lnSpc>
            </a:pPr>
            <a:r>
              <a:rPr lang="en-US" b="true" sz="1465" spc="33">
                <a:solidFill>
                  <a:srgbClr val="6D6D87"/>
                </a:solidFill>
                <a:latin typeface="Inter Bold"/>
                <a:ea typeface="Inter Bold"/>
                <a:cs typeface="Inter Bold"/>
                <a:sym typeface="Inter Bold"/>
              </a:rPr>
              <a:t>...</a:t>
            </a:r>
          </a:p>
        </p:txBody>
      </p:sp>
      <p:sp>
        <p:nvSpPr>
          <p:cNvPr name="TextBox 11" id="11"/>
          <p:cNvSpPr txBox="true"/>
          <p:nvPr/>
        </p:nvSpPr>
        <p:spPr>
          <a:xfrm rot="0">
            <a:off x="-4094788" y="3444364"/>
            <a:ext cx="14485668" cy="1129570"/>
          </a:xfrm>
          <a:prstGeom prst="rect">
            <a:avLst/>
          </a:prstGeom>
        </p:spPr>
        <p:txBody>
          <a:bodyPr anchor="t" rtlCol="false" tIns="0" lIns="0" bIns="0" rIns="0">
            <a:spAutoFit/>
          </a:bodyPr>
          <a:lstStyle/>
          <a:p>
            <a:pPr algn="ctr">
              <a:lnSpc>
                <a:spcPts val="8446"/>
              </a:lnSpc>
            </a:pPr>
            <a:r>
              <a:rPr lang="en-US" b="true" sz="6033" spc="-407">
                <a:solidFill>
                  <a:srgbClr val="6D6D87"/>
                </a:solidFill>
                <a:latin typeface="Cardo Bold"/>
                <a:ea typeface="Cardo Bold"/>
                <a:cs typeface="Cardo Bold"/>
                <a:sym typeface="Cardo Bold"/>
              </a:rPr>
              <a:t>Tutos utiles </a:t>
            </a:r>
          </a:p>
        </p:txBody>
      </p:sp>
      <p:sp>
        <p:nvSpPr>
          <p:cNvPr name="TextBox 12" id="12"/>
          <p:cNvSpPr txBox="true"/>
          <p:nvPr/>
        </p:nvSpPr>
        <p:spPr>
          <a:xfrm rot="0">
            <a:off x="3033665" y="28476731"/>
            <a:ext cx="15325668" cy="763715"/>
          </a:xfrm>
          <a:prstGeom prst="rect">
            <a:avLst/>
          </a:prstGeom>
        </p:spPr>
        <p:txBody>
          <a:bodyPr anchor="t" rtlCol="false" tIns="0" lIns="0" bIns="0" rIns="0">
            <a:spAutoFit/>
          </a:bodyPr>
          <a:lstStyle/>
          <a:p>
            <a:pPr algn="ctr">
              <a:lnSpc>
                <a:spcPts val="6242"/>
              </a:lnSpc>
            </a:pPr>
            <a:r>
              <a:rPr lang="en-US" b="true" sz="5574" spc="138">
                <a:solidFill>
                  <a:srgbClr val="FFFFFF"/>
                </a:solidFill>
                <a:latin typeface="Cardo Bold"/>
                <a:ea typeface="Cardo Bold"/>
                <a:cs typeface="Cardo Bold"/>
                <a:sym typeface="Cardo Bold"/>
              </a:rPr>
              <a:t>CLUB</a:t>
            </a:r>
          </a:p>
        </p:txBody>
      </p:sp>
      <p:sp>
        <p:nvSpPr>
          <p:cNvPr name="TextBox 13" id="13"/>
          <p:cNvSpPr txBox="true"/>
          <p:nvPr/>
        </p:nvSpPr>
        <p:spPr>
          <a:xfrm rot="0">
            <a:off x="-2991412" y="8672484"/>
            <a:ext cx="14485668" cy="1129570"/>
          </a:xfrm>
          <a:prstGeom prst="rect">
            <a:avLst/>
          </a:prstGeom>
        </p:spPr>
        <p:txBody>
          <a:bodyPr anchor="t" rtlCol="false" tIns="0" lIns="0" bIns="0" rIns="0">
            <a:spAutoFit/>
          </a:bodyPr>
          <a:lstStyle/>
          <a:p>
            <a:pPr algn="ctr">
              <a:lnSpc>
                <a:spcPts val="8446"/>
              </a:lnSpc>
            </a:pPr>
            <a:r>
              <a:rPr lang="en-US" b="true" sz="6033" spc="-407">
                <a:solidFill>
                  <a:srgbClr val="6D6D87"/>
                </a:solidFill>
                <a:latin typeface="Cardo Bold"/>
                <a:ea typeface="Cardo Bold"/>
                <a:cs typeface="Cardo Bold"/>
                <a:sym typeface="Cardo Bold"/>
              </a:rPr>
              <a:t>              Nos bons plans partenaires</a:t>
            </a:r>
          </a:p>
        </p:txBody>
      </p:sp>
      <p:sp>
        <p:nvSpPr>
          <p:cNvPr name="TextBox 14" id="14"/>
          <p:cNvSpPr txBox="true"/>
          <p:nvPr/>
        </p:nvSpPr>
        <p:spPr>
          <a:xfrm rot="0">
            <a:off x="1383992" y="5179504"/>
            <a:ext cx="9006888" cy="1137085"/>
          </a:xfrm>
          <a:prstGeom prst="rect">
            <a:avLst/>
          </a:prstGeom>
        </p:spPr>
        <p:txBody>
          <a:bodyPr anchor="t" rtlCol="false" tIns="0" lIns="0" bIns="0" rIns="0">
            <a:spAutoFit/>
          </a:bodyPr>
          <a:lstStyle/>
          <a:p>
            <a:pPr algn="l">
              <a:lnSpc>
                <a:spcPts val="4357"/>
              </a:lnSpc>
            </a:pPr>
            <a:r>
              <a:rPr lang="en-US" sz="3112" spc="76">
                <a:solidFill>
                  <a:srgbClr val="454F93"/>
                </a:solidFill>
                <a:latin typeface="Inter"/>
                <a:ea typeface="Inter"/>
                <a:cs typeface="Inter"/>
                <a:sym typeface="Inter"/>
              </a:rPr>
              <a:t>➢ Faire son sac de badminton ➢ Monter un terrain ➢ 10 Règles d’Or du badiste ➢ ….</a:t>
            </a:r>
          </a:p>
        </p:txBody>
      </p:sp>
      <p:sp>
        <p:nvSpPr>
          <p:cNvPr name="TextBox 15" id="15"/>
          <p:cNvSpPr txBox="true"/>
          <p:nvPr/>
        </p:nvSpPr>
        <p:spPr>
          <a:xfrm rot="0">
            <a:off x="1383992" y="10068344"/>
            <a:ext cx="8391963" cy="1137085"/>
          </a:xfrm>
          <a:prstGeom prst="rect">
            <a:avLst/>
          </a:prstGeom>
        </p:spPr>
        <p:txBody>
          <a:bodyPr anchor="t" rtlCol="false" tIns="0" lIns="0" bIns="0" rIns="0">
            <a:spAutoFit/>
          </a:bodyPr>
          <a:lstStyle/>
          <a:p>
            <a:pPr algn="l">
              <a:lnSpc>
                <a:spcPts val="4357"/>
              </a:lnSpc>
            </a:pPr>
            <a:r>
              <a:rPr lang="en-US" sz="3112" spc="76">
                <a:solidFill>
                  <a:srgbClr val="454F93"/>
                </a:solidFill>
                <a:latin typeface="Inter"/>
                <a:ea typeface="Inter"/>
                <a:cs typeface="Inter"/>
                <a:sym typeface="Inter"/>
              </a:rPr>
              <a:t>Les bons plans et ou le logo des partenaires du club </a:t>
            </a:r>
          </a:p>
        </p:txBody>
      </p:sp>
      <p:sp>
        <p:nvSpPr>
          <p:cNvPr name="TextBox 16" id="16"/>
          <p:cNvSpPr txBox="true"/>
          <p:nvPr/>
        </p:nvSpPr>
        <p:spPr>
          <a:xfrm rot="0">
            <a:off x="-3297022" y="14100391"/>
            <a:ext cx="14485668" cy="1129570"/>
          </a:xfrm>
          <a:prstGeom prst="rect">
            <a:avLst/>
          </a:prstGeom>
        </p:spPr>
        <p:txBody>
          <a:bodyPr anchor="t" rtlCol="false" tIns="0" lIns="0" bIns="0" rIns="0">
            <a:spAutoFit/>
          </a:bodyPr>
          <a:lstStyle/>
          <a:p>
            <a:pPr algn="ctr">
              <a:lnSpc>
                <a:spcPts val="8446"/>
              </a:lnSpc>
            </a:pPr>
            <a:r>
              <a:rPr lang="en-US" b="true" sz="6033" spc="-407">
                <a:solidFill>
                  <a:srgbClr val="6D6D87"/>
                </a:solidFill>
                <a:latin typeface="Cardo Bold"/>
                <a:ea typeface="Cardo Bold"/>
                <a:cs typeface="Cardo Bold"/>
                <a:sym typeface="Cardo Bold"/>
              </a:rPr>
              <a:t>S’investir au club</a:t>
            </a:r>
          </a:p>
        </p:txBody>
      </p:sp>
      <p:sp>
        <p:nvSpPr>
          <p:cNvPr name="TextBox 17" id="17"/>
          <p:cNvSpPr txBox="true"/>
          <p:nvPr/>
        </p:nvSpPr>
        <p:spPr>
          <a:xfrm rot="0">
            <a:off x="1383992" y="15496251"/>
            <a:ext cx="8391963" cy="1137085"/>
          </a:xfrm>
          <a:prstGeom prst="rect">
            <a:avLst/>
          </a:prstGeom>
        </p:spPr>
        <p:txBody>
          <a:bodyPr anchor="t" rtlCol="false" tIns="0" lIns="0" bIns="0" rIns="0">
            <a:spAutoFit/>
          </a:bodyPr>
          <a:lstStyle/>
          <a:p>
            <a:pPr algn="l">
              <a:lnSpc>
                <a:spcPts val="4357"/>
              </a:lnSpc>
            </a:pPr>
            <a:r>
              <a:rPr lang="en-US" sz="3112" spc="76">
                <a:solidFill>
                  <a:srgbClr val="454F93"/>
                </a:solidFill>
                <a:latin typeface="Inter"/>
                <a:ea typeface="Inter"/>
                <a:cs typeface="Inter"/>
                <a:sym typeface="Inter"/>
              </a:rPr>
              <a:t>Devenir bénévole, intégrer le CA, avantages, besoins, fiches de postes etc…</a:t>
            </a:r>
          </a:p>
        </p:txBody>
      </p:sp>
      <p:grpSp>
        <p:nvGrpSpPr>
          <p:cNvPr name="Group 18" id="18"/>
          <p:cNvGrpSpPr/>
          <p:nvPr/>
        </p:nvGrpSpPr>
        <p:grpSpPr>
          <a:xfrm rot="0">
            <a:off x="15410774" y="3072965"/>
            <a:ext cx="4489085" cy="4489085"/>
            <a:chOff x="0" y="0"/>
            <a:chExt cx="5985446" cy="5985446"/>
          </a:xfrm>
        </p:grpSpPr>
        <p:sp>
          <p:nvSpPr>
            <p:cNvPr name="Freeform 19" id="19"/>
            <p:cNvSpPr/>
            <p:nvPr/>
          </p:nvSpPr>
          <p:spPr>
            <a:xfrm flipH="false" flipV="false" rot="0">
              <a:off x="0" y="0"/>
              <a:ext cx="5985383" cy="5985383"/>
            </a:xfrm>
            <a:custGeom>
              <a:avLst/>
              <a:gdLst/>
              <a:ahLst/>
              <a:cxnLst/>
              <a:rect r="r" b="b" t="t" l="l"/>
              <a:pathLst>
                <a:path h="5985383" w="5985383">
                  <a:moveTo>
                    <a:pt x="0" y="0"/>
                  </a:moveTo>
                  <a:lnTo>
                    <a:pt x="5985383" y="0"/>
                  </a:lnTo>
                  <a:lnTo>
                    <a:pt x="5985383" y="5985383"/>
                  </a:lnTo>
                  <a:lnTo>
                    <a:pt x="0" y="5985383"/>
                  </a:lnTo>
                  <a:lnTo>
                    <a:pt x="0" y="0"/>
                  </a:lnTo>
                  <a:close/>
                </a:path>
              </a:pathLst>
            </a:custGeom>
            <a:blipFill>
              <a:blip r:embed="rId5"/>
              <a:stretch>
                <a:fillRect l="0" t="0" r="-1" b="-1"/>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225628"/>
            <a:ext cx="21392988" cy="30481438"/>
          </a:xfrm>
          <a:custGeom>
            <a:avLst/>
            <a:gdLst/>
            <a:ahLst/>
            <a:cxnLst/>
            <a:rect r="r" b="b" t="t" l="l"/>
            <a:pathLst>
              <a:path h="30481438" w="21392988">
                <a:moveTo>
                  <a:pt x="0" y="0"/>
                </a:moveTo>
                <a:lnTo>
                  <a:pt x="21392988" y="0"/>
                </a:lnTo>
                <a:lnTo>
                  <a:pt x="21392988" y="30481438"/>
                </a:lnTo>
                <a:lnTo>
                  <a:pt x="0" y="3048143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9281608" y="20447603"/>
            <a:ext cx="2829773" cy="2551433"/>
            <a:chOff x="0" y="0"/>
            <a:chExt cx="3773030" cy="3401911"/>
          </a:xfrm>
        </p:grpSpPr>
        <p:sp>
          <p:nvSpPr>
            <p:cNvPr name="Freeform 4" id="4"/>
            <p:cNvSpPr/>
            <p:nvPr/>
          </p:nvSpPr>
          <p:spPr>
            <a:xfrm flipH="false" flipV="false" rot="0">
              <a:off x="0" y="0"/>
              <a:ext cx="3773043" cy="3401949"/>
            </a:xfrm>
            <a:custGeom>
              <a:avLst/>
              <a:gdLst/>
              <a:ahLst/>
              <a:cxnLst/>
              <a:rect r="r" b="b" t="t" l="l"/>
              <a:pathLst>
                <a:path h="3401949" w="3773043">
                  <a:moveTo>
                    <a:pt x="0" y="0"/>
                  </a:moveTo>
                  <a:lnTo>
                    <a:pt x="3773043" y="0"/>
                  </a:lnTo>
                  <a:lnTo>
                    <a:pt x="3773043" y="3401949"/>
                  </a:lnTo>
                  <a:lnTo>
                    <a:pt x="0" y="3401949"/>
                  </a:lnTo>
                  <a:lnTo>
                    <a:pt x="0" y="0"/>
                  </a:lnTo>
                  <a:close/>
                </a:path>
              </a:pathLst>
            </a:custGeom>
            <a:blipFill>
              <a:blip r:embed="rId4"/>
              <a:stretch>
                <a:fillRect l="0" t="0" r="0" b="1"/>
              </a:stretch>
            </a:blipFill>
          </p:spPr>
        </p:sp>
      </p:grpSp>
      <p:grpSp>
        <p:nvGrpSpPr>
          <p:cNvPr name="Group 5" id="5"/>
          <p:cNvGrpSpPr/>
          <p:nvPr/>
        </p:nvGrpSpPr>
        <p:grpSpPr>
          <a:xfrm rot="0">
            <a:off x="9281608" y="17336424"/>
            <a:ext cx="1971370" cy="2560225"/>
            <a:chOff x="0" y="0"/>
            <a:chExt cx="2628494" cy="3413633"/>
          </a:xfrm>
        </p:grpSpPr>
        <p:sp>
          <p:nvSpPr>
            <p:cNvPr name="Freeform 6" id="6"/>
            <p:cNvSpPr/>
            <p:nvPr/>
          </p:nvSpPr>
          <p:spPr>
            <a:xfrm flipH="false" flipV="false" rot="0">
              <a:off x="0" y="0"/>
              <a:ext cx="2628519" cy="3413633"/>
            </a:xfrm>
            <a:custGeom>
              <a:avLst/>
              <a:gdLst/>
              <a:ahLst/>
              <a:cxnLst/>
              <a:rect r="r" b="b" t="t" l="l"/>
              <a:pathLst>
                <a:path h="3413633" w="2628519">
                  <a:moveTo>
                    <a:pt x="0" y="0"/>
                  </a:moveTo>
                  <a:lnTo>
                    <a:pt x="2628519" y="0"/>
                  </a:lnTo>
                  <a:lnTo>
                    <a:pt x="2628519" y="3413633"/>
                  </a:lnTo>
                  <a:lnTo>
                    <a:pt x="0" y="3413633"/>
                  </a:lnTo>
                  <a:lnTo>
                    <a:pt x="0" y="0"/>
                  </a:lnTo>
                  <a:close/>
                </a:path>
              </a:pathLst>
            </a:custGeom>
            <a:blipFill>
              <a:blip r:embed="rId5"/>
              <a:stretch>
                <a:fillRect l="0" t="-53" r="0" b="-53"/>
              </a:stretch>
            </a:blipFill>
          </p:spPr>
        </p:sp>
      </p:grpSp>
      <p:grpSp>
        <p:nvGrpSpPr>
          <p:cNvPr name="Group 7" id="7"/>
          <p:cNvGrpSpPr/>
          <p:nvPr/>
        </p:nvGrpSpPr>
        <p:grpSpPr>
          <a:xfrm rot="0">
            <a:off x="8300695" y="23699829"/>
            <a:ext cx="4791608" cy="1693097"/>
            <a:chOff x="0" y="0"/>
            <a:chExt cx="6388811" cy="2257463"/>
          </a:xfrm>
        </p:grpSpPr>
        <p:sp>
          <p:nvSpPr>
            <p:cNvPr name="Freeform 8" id="8"/>
            <p:cNvSpPr/>
            <p:nvPr/>
          </p:nvSpPr>
          <p:spPr>
            <a:xfrm flipH="false" flipV="false" rot="0">
              <a:off x="0" y="0"/>
              <a:ext cx="6388862" cy="2257425"/>
            </a:xfrm>
            <a:custGeom>
              <a:avLst/>
              <a:gdLst/>
              <a:ahLst/>
              <a:cxnLst/>
              <a:rect r="r" b="b" t="t" l="l"/>
              <a:pathLst>
                <a:path h="2257425" w="6388862">
                  <a:moveTo>
                    <a:pt x="0" y="0"/>
                  </a:moveTo>
                  <a:lnTo>
                    <a:pt x="6388862" y="0"/>
                  </a:lnTo>
                  <a:lnTo>
                    <a:pt x="6388862" y="2257425"/>
                  </a:lnTo>
                  <a:lnTo>
                    <a:pt x="0" y="2257425"/>
                  </a:lnTo>
                  <a:lnTo>
                    <a:pt x="0" y="0"/>
                  </a:lnTo>
                  <a:close/>
                </a:path>
              </a:pathLst>
            </a:custGeom>
            <a:blipFill>
              <a:blip r:embed="rId6"/>
              <a:stretch>
                <a:fillRect l="-2198" t="0" r="-2197" b="-1"/>
              </a:stretch>
            </a:blipFill>
            <a:ln w="107814" cap="sq">
              <a:solidFill>
                <a:srgbClr val="000000"/>
              </a:solidFill>
              <a:prstDash val="solid"/>
              <a:miter/>
            </a:ln>
          </p:spPr>
        </p:sp>
      </p:grpSp>
      <p:grpSp>
        <p:nvGrpSpPr>
          <p:cNvPr name="Group 9" id="9"/>
          <p:cNvGrpSpPr/>
          <p:nvPr/>
        </p:nvGrpSpPr>
        <p:grpSpPr>
          <a:xfrm rot="0">
            <a:off x="8269024" y="26099729"/>
            <a:ext cx="4854950" cy="1356970"/>
            <a:chOff x="0" y="0"/>
            <a:chExt cx="6473266" cy="1809293"/>
          </a:xfrm>
        </p:grpSpPr>
        <p:sp>
          <p:nvSpPr>
            <p:cNvPr name="Freeform 10" id="10"/>
            <p:cNvSpPr/>
            <p:nvPr/>
          </p:nvSpPr>
          <p:spPr>
            <a:xfrm flipH="false" flipV="false" rot="0">
              <a:off x="0" y="0"/>
              <a:ext cx="6473317" cy="1809242"/>
            </a:xfrm>
            <a:custGeom>
              <a:avLst/>
              <a:gdLst/>
              <a:ahLst/>
              <a:cxnLst/>
              <a:rect r="r" b="b" t="t" l="l"/>
              <a:pathLst>
                <a:path h="1809242" w="6473317">
                  <a:moveTo>
                    <a:pt x="0" y="0"/>
                  </a:moveTo>
                  <a:lnTo>
                    <a:pt x="6473317" y="0"/>
                  </a:lnTo>
                  <a:lnTo>
                    <a:pt x="6473317" y="1809242"/>
                  </a:lnTo>
                  <a:lnTo>
                    <a:pt x="0" y="1809242"/>
                  </a:lnTo>
                  <a:lnTo>
                    <a:pt x="0" y="0"/>
                  </a:lnTo>
                  <a:close/>
                </a:path>
              </a:pathLst>
            </a:custGeom>
            <a:blipFill>
              <a:blip r:embed="rId7"/>
              <a:stretch>
                <a:fillRect l="0" t="0" r="0" b="-2"/>
              </a:stretch>
            </a:blipFill>
          </p:spPr>
        </p:sp>
      </p:grpSp>
      <p:sp>
        <p:nvSpPr>
          <p:cNvPr name="TextBox 11" id="11"/>
          <p:cNvSpPr txBox="true"/>
          <p:nvPr/>
        </p:nvSpPr>
        <p:spPr>
          <a:xfrm rot="0">
            <a:off x="1510494" y="5814832"/>
            <a:ext cx="18372001" cy="6785781"/>
          </a:xfrm>
          <a:prstGeom prst="rect">
            <a:avLst/>
          </a:prstGeom>
        </p:spPr>
        <p:txBody>
          <a:bodyPr anchor="t" rtlCol="false" tIns="0" lIns="0" bIns="0" rIns="0">
            <a:spAutoFit/>
          </a:bodyPr>
          <a:lstStyle/>
          <a:p>
            <a:pPr algn="ctr">
              <a:lnSpc>
                <a:spcPts val="10710"/>
              </a:lnSpc>
            </a:pPr>
            <a:r>
              <a:rPr lang="en-US" b="true" sz="7651" spc="-517">
                <a:solidFill>
                  <a:srgbClr val="6D6D87"/>
                </a:solidFill>
                <a:latin typeface="Cardo Bold"/>
                <a:ea typeface="Cardo Bold"/>
                <a:cs typeface="Cardo Bold"/>
                <a:sym typeface="Cardo Bold"/>
              </a:rPr>
              <a:t>PAGE DE FIN DE LIVRET </a:t>
            </a:r>
          </a:p>
          <a:p>
            <a:pPr algn="ctr">
              <a:lnSpc>
                <a:spcPts val="10710"/>
              </a:lnSpc>
            </a:pPr>
            <a:r>
              <a:rPr lang="en-US" b="true" sz="7651" spc="-517">
                <a:solidFill>
                  <a:srgbClr val="6D6D87"/>
                </a:solidFill>
                <a:latin typeface="Cardo Bold"/>
                <a:ea typeface="Cardo Bold"/>
                <a:cs typeface="Cardo Bold"/>
                <a:sym typeface="Cardo Bold"/>
              </a:rPr>
              <a:t>AVEC LE VISUEL DE VOTRE CHOIX </a:t>
            </a:r>
          </a:p>
          <a:p>
            <a:pPr algn="ctr">
              <a:lnSpc>
                <a:spcPts val="10710"/>
              </a:lnSpc>
            </a:pPr>
            <a:r>
              <a:rPr lang="en-US" b="true" sz="7651" spc="-517">
                <a:solidFill>
                  <a:srgbClr val="6D6D87"/>
                </a:solidFill>
                <a:latin typeface="Cardo Bold"/>
                <a:ea typeface="Cardo Bold"/>
                <a:cs typeface="Cardo Bold"/>
                <a:sym typeface="Cardo Bold"/>
              </a:rPr>
              <a:t>+ UNE PHRASE TYPE “BONNE SAISON A TOUTES ET TOUS” ET/OU LE SLOGAN DU CLUB</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79277" y="3157261"/>
            <a:ext cx="24387238" cy="27267522"/>
          </a:xfrm>
          <a:custGeom>
            <a:avLst/>
            <a:gdLst/>
            <a:ahLst/>
            <a:cxnLst/>
            <a:rect r="r" b="b" t="t" l="l"/>
            <a:pathLst>
              <a:path h="27267522" w="24387238">
                <a:moveTo>
                  <a:pt x="0" y="0"/>
                </a:moveTo>
                <a:lnTo>
                  <a:pt x="24387238" y="0"/>
                </a:lnTo>
                <a:lnTo>
                  <a:pt x="24387238" y="27267523"/>
                </a:lnTo>
                <a:lnTo>
                  <a:pt x="0" y="2726752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243746" y="5587184"/>
            <a:ext cx="18961560" cy="5022771"/>
            <a:chOff x="0" y="0"/>
            <a:chExt cx="25282080" cy="6697028"/>
          </a:xfrm>
        </p:grpSpPr>
        <p:sp>
          <p:nvSpPr>
            <p:cNvPr name="Freeform 4" id="4"/>
            <p:cNvSpPr/>
            <p:nvPr/>
          </p:nvSpPr>
          <p:spPr>
            <a:xfrm flipH="false" flipV="false" rot="0">
              <a:off x="0" y="0"/>
              <a:ext cx="25282017" cy="6697091"/>
            </a:xfrm>
            <a:custGeom>
              <a:avLst/>
              <a:gdLst/>
              <a:ahLst/>
              <a:cxnLst/>
              <a:rect r="r" b="b" t="t" l="l"/>
              <a:pathLst>
                <a:path h="6697091" w="25282017">
                  <a:moveTo>
                    <a:pt x="0" y="0"/>
                  </a:moveTo>
                  <a:lnTo>
                    <a:pt x="0" y="6697091"/>
                  </a:lnTo>
                  <a:lnTo>
                    <a:pt x="25282017" y="6697091"/>
                  </a:lnTo>
                  <a:lnTo>
                    <a:pt x="25282017" y="0"/>
                  </a:lnTo>
                  <a:lnTo>
                    <a:pt x="0" y="0"/>
                  </a:lnTo>
                  <a:close/>
                  <a:moveTo>
                    <a:pt x="25240869" y="6655816"/>
                  </a:moveTo>
                  <a:lnTo>
                    <a:pt x="40386" y="6655816"/>
                  </a:lnTo>
                  <a:lnTo>
                    <a:pt x="40386" y="40386"/>
                  </a:lnTo>
                  <a:lnTo>
                    <a:pt x="25240869" y="40386"/>
                  </a:lnTo>
                  <a:lnTo>
                    <a:pt x="25240869" y="6655816"/>
                  </a:lnTo>
                  <a:close/>
                </a:path>
              </a:pathLst>
            </a:custGeom>
            <a:solidFill>
              <a:srgbClr val="262674"/>
            </a:solidFill>
          </p:spPr>
        </p:sp>
      </p:grpSp>
      <p:grpSp>
        <p:nvGrpSpPr>
          <p:cNvPr name="Group 5" id="5"/>
          <p:cNvGrpSpPr/>
          <p:nvPr/>
        </p:nvGrpSpPr>
        <p:grpSpPr>
          <a:xfrm rot="0">
            <a:off x="-1729902" y="3282801"/>
            <a:ext cx="36084215" cy="26956"/>
            <a:chOff x="0" y="0"/>
            <a:chExt cx="48112286" cy="35941"/>
          </a:xfrm>
        </p:grpSpPr>
        <p:sp>
          <p:nvSpPr>
            <p:cNvPr name="Freeform 6" id="6"/>
            <p:cNvSpPr/>
            <p:nvPr/>
          </p:nvSpPr>
          <p:spPr>
            <a:xfrm flipH="false" flipV="false" rot="0">
              <a:off x="0" y="0"/>
              <a:ext cx="48112300" cy="35941"/>
            </a:xfrm>
            <a:custGeom>
              <a:avLst/>
              <a:gdLst/>
              <a:ahLst/>
              <a:cxnLst/>
              <a:rect r="r" b="b" t="t" l="l"/>
              <a:pathLst>
                <a:path h="35941" w="48112300">
                  <a:moveTo>
                    <a:pt x="0" y="0"/>
                  </a:moveTo>
                  <a:lnTo>
                    <a:pt x="48112300" y="35941"/>
                  </a:lnTo>
                </a:path>
              </a:pathLst>
            </a:custGeom>
            <a:blipFill>
              <a:blip r:embed="rId4">
                <a:alphaModFix amt="0"/>
              </a:blip>
              <a:stretch>
                <a:fillRect l="0" t="-26033574" r="0" b="-26033574"/>
              </a:stretch>
            </a:blipFill>
            <a:ln w="26953" cap="sq">
              <a:solidFill>
                <a:srgbClr val="6D6D87"/>
              </a:solidFill>
              <a:prstDash val="solid"/>
              <a:miter/>
            </a:ln>
          </p:spPr>
        </p:sp>
      </p:grpSp>
      <p:grpSp>
        <p:nvGrpSpPr>
          <p:cNvPr name="Group 7" id="7"/>
          <p:cNvGrpSpPr/>
          <p:nvPr/>
        </p:nvGrpSpPr>
        <p:grpSpPr>
          <a:xfrm rot="0">
            <a:off x="2494883" y="604980"/>
            <a:ext cx="16403212" cy="3893791"/>
            <a:chOff x="0" y="0"/>
            <a:chExt cx="21870949" cy="5191722"/>
          </a:xfrm>
        </p:grpSpPr>
        <p:sp>
          <p:nvSpPr>
            <p:cNvPr name="Freeform 8" id="8"/>
            <p:cNvSpPr/>
            <p:nvPr/>
          </p:nvSpPr>
          <p:spPr>
            <a:xfrm flipH="false" flipV="false" rot="0">
              <a:off x="0" y="0"/>
              <a:ext cx="21870924" cy="5191760"/>
            </a:xfrm>
            <a:custGeom>
              <a:avLst/>
              <a:gdLst/>
              <a:ahLst/>
              <a:cxnLst/>
              <a:rect r="r" b="b" t="t" l="l"/>
              <a:pathLst>
                <a:path h="5191760" w="21870924">
                  <a:moveTo>
                    <a:pt x="0" y="0"/>
                  </a:moveTo>
                  <a:lnTo>
                    <a:pt x="21870924" y="0"/>
                  </a:lnTo>
                  <a:lnTo>
                    <a:pt x="21870924" y="5191760"/>
                  </a:lnTo>
                  <a:lnTo>
                    <a:pt x="0" y="5191760"/>
                  </a:lnTo>
                  <a:close/>
                </a:path>
              </a:pathLst>
            </a:custGeom>
            <a:solidFill>
              <a:srgbClr val="262674"/>
            </a:solidFill>
          </p:spPr>
        </p:sp>
      </p:grpSp>
      <p:grpSp>
        <p:nvGrpSpPr>
          <p:cNvPr name="Group 9" id="9"/>
          <p:cNvGrpSpPr/>
          <p:nvPr/>
        </p:nvGrpSpPr>
        <p:grpSpPr>
          <a:xfrm rot="0">
            <a:off x="2211467" y="6219063"/>
            <a:ext cx="2917869" cy="3789436"/>
            <a:chOff x="0" y="0"/>
            <a:chExt cx="3890493" cy="5052581"/>
          </a:xfrm>
        </p:grpSpPr>
        <p:sp>
          <p:nvSpPr>
            <p:cNvPr name="Freeform 10" id="10"/>
            <p:cNvSpPr/>
            <p:nvPr/>
          </p:nvSpPr>
          <p:spPr>
            <a:xfrm flipH="false" flipV="false" rot="0">
              <a:off x="0" y="0"/>
              <a:ext cx="3890518" cy="5052568"/>
            </a:xfrm>
            <a:custGeom>
              <a:avLst/>
              <a:gdLst/>
              <a:ahLst/>
              <a:cxnLst/>
              <a:rect r="r" b="b" t="t" l="l"/>
              <a:pathLst>
                <a:path h="5052568" w="3890518">
                  <a:moveTo>
                    <a:pt x="0" y="0"/>
                  </a:moveTo>
                  <a:lnTo>
                    <a:pt x="3890518" y="0"/>
                  </a:lnTo>
                  <a:lnTo>
                    <a:pt x="3890518" y="5052568"/>
                  </a:lnTo>
                  <a:lnTo>
                    <a:pt x="0" y="5052568"/>
                  </a:lnTo>
                  <a:lnTo>
                    <a:pt x="0" y="0"/>
                  </a:lnTo>
                  <a:close/>
                </a:path>
              </a:pathLst>
            </a:custGeom>
            <a:blipFill>
              <a:blip r:embed="rId5"/>
              <a:stretch>
                <a:fillRect l="0" t="-53" r="0" b="-54"/>
              </a:stretch>
            </a:blipFill>
          </p:spPr>
        </p:sp>
      </p:grpSp>
      <p:grpSp>
        <p:nvGrpSpPr>
          <p:cNvPr name="Group 11" id="11"/>
          <p:cNvGrpSpPr/>
          <p:nvPr/>
        </p:nvGrpSpPr>
        <p:grpSpPr>
          <a:xfrm rot="0">
            <a:off x="1243746" y="11536632"/>
            <a:ext cx="18961560" cy="5022771"/>
            <a:chOff x="0" y="0"/>
            <a:chExt cx="25282080" cy="6697028"/>
          </a:xfrm>
        </p:grpSpPr>
        <p:sp>
          <p:nvSpPr>
            <p:cNvPr name="Freeform 12" id="12"/>
            <p:cNvSpPr/>
            <p:nvPr/>
          </p:nvSpPr>
          <p:spPr>
            <a:xfrm flipH="false" flipV="false" rot="0">
              <a:off x="0" y="0"/>
              <a:ext cx="25282017" cy="6697091"/>
            </a:xfrm>
            <a:custGeom>
              <a:avLst/>
              <a:gdLst/>
              <a:ahLst/>
              <a:cxnLst/>
              <a:rect r="r" b="b" t="t" l="l"/>
              <a:pathLst>
                <a:path h="6697091" w="25282017">
                  <a:moveTo>
                    <a:pt x="0" y="0"/>
                  </a:moveTo>
                  <a:lnTo>
                    <a:pt x="0" y="6697091"/>
                  </a:lnTo>
                  <a:lnTo>
                    <a:pt x="25282017" y="6697091"/>
                  </a:lnTo>
                  <a:lnTo>
                    <a:pt x="25282017" y="0"/>
                  </a:lnTo>
                  <a:lnTo>
                    <a:pt x="0" y="0"/>
                  </a:lnTo>
                  <a:close/>
                  <a:moveTo>
                    <a:pt x="25240869" y="6655816"/>
                  </a:moveTo>
                  <a:lnTo>
                    <a:pt x="40386" y="6655816"/>
                  </a:lnTo>
                  <a:lnTo>
                    <a:pt x="40386" y="40386"/>
                  </a:lnTo>
                  <a:lnTo>
                    <a:pt x="25240869" y="40386"/>
                  </a:lnTo>
                  <a:lnTo>
                    <a:pt x="25240869" y="6655816"/>
                  </a:lnTo>
                  <a:close/>
                </a:path>
              </a:pathLst>
            </a:custGeom>
            <a:solidFill>
              <a:srgbClr val="0F71B8"/>
            </a:solidFill>
          </p:spPr>
        </p:sp>
      </p:grpSp>
      <p:grpSp>
        <p:nvGrpSpPr>
          <p:cNvPr name="Group 13" id="13"/>
          <p:cNvGrpSpPr/>
          <p:nvPr/>
        </p:nvGrpSpPr>
        <p:grpSpPr>
          <a:xfrm rot="0">
            <a:off x="1676571" y="12270391"/>
            <a:ext cx="3863969" cy="3483912"/>
            <a:chOff x="0" y="0"/>
            <a:chExt cx="5151958" cy="4645216"/>
          </a:xfrm>
        </p:grpSpPr>
        <p:sp>
          <p:nvSpPr>
            <p:cNvPr name="Freeform 14" id="14"/>
            <p:cNvSpPr/>
            <p:nvPr/>
          </p:nvSpPr>
          <p:spPr>
            <a:xfrm flipH="false" flipV="false" rot="0">
              <a:off x="0" y="0"/>
              <a:ext cx="5152009" cy="4645152"/>
            </a:xfrm>
            <a:custGeom>
              <a:avLst/>
              <a:gdLst/>
              <a:ahLst/>
              <a:cxnLst/>
              <a:rect r="r" b="b" t="t" l="l"/>
              <a:pathLst>
                <a:path h="4645152" w="5152009">
                  <a:moveTo>
                    <a:pt x="0" y="0"/>
                  </a:moveTo>
                  <a:lnTo>
                    <a:pt x="5152009" y="0"/>
                  </a:lnTo>
                  <a:lnTo>
                    <a:pt x="5152009" y="4645152"/>
                  </a:lnTo>
                  <a:lnTo>
                    <a:pt x="0" y="4645152"/>
                  </a:lnTo>
                  <a:lnTo>
                    <a:pt x="0" y="0"/>
                  </a:lnTo>
                  <a:close/>
                </a:path>
              </a:pathLst>
            </a:custGeom>
            <a:blipFill>
              <a:blip r:embed="rId6"/>
              <a:stretch>
                <a:fillRect l="0" t="0" r="0" b="-1"/>
              </a:stretch>
            </a:blipFill>
          </p:spPr>
        </p:sp>
      </p:grpSp>
      <p:grpSp>
        <p:nvGrpSpPr>
          <p:cNvPr name="Group 15" id="15"/>
          <p:cNvGrpSpPr/>
          <p:nvPr/>
        </p:nvGrpSpPr>
        <p:grpSpPr>
          <a:xfrm rot="0">
            <a:off x="1243746" y="17782584"/>
            <a:ext cx="18961560" cy="5022771"/>
            <a:chOff x="0" y="0"/>
            <a:chExt cx="25282080" cy="6697028"/>
          </a:xfrm>
        </p:grpSpPr>
        <p:sp>
          <p:nvSpPr>
            <p:cNvPr name="Freeform 16" id="16"/>
            <p:cNvSpPr/>
            <p:nvPr/>
          </p:nvSpPr>
          <p:spPr>
            <a:xfrm flipH="false" flipV="false" rot="0">
              <a:off x="0" y="0"/>
              <a:ext cx="25282017" cy="6697091"/>
            </a:xfrm>
            <a:custGeom>
              <a:avLst/>
              <a:gdLst/>
              <a:ahLst/>
              <a:cxnLst/>
              <a:rect r="r" b="b" t="t" l="l"/>
              <a:pathLst>
                <a:path h="6697091" w="25282017">
                  <a:moveTo>
                    <a:pt x="0" y="0"/>
                  </a:moveTo>
                  <a:lnTo>
                    <a:pt x="0" y="6697091"/>
                  </a:lnTo>
                  <a:lnTo>
                    <a:pt x="25282017" y="6697091"/>
                  </a:lnTo>
                  <a:lnTo>
                    <a:pt x="25282017" y="0"/>
                  </a:lnTo>
                  <a:lnTo>
                    <a:pt x="0" y="0"/>
                  </a:lnTo>
                  <a:close/>
                  <a:moveTo>
                    <a:pt x="25240869" y="6655816"/>
                  </a:moveTo>
                  <a:lnTo>
                    <a:pt x="40386" y="6655816"/>
                  </a:lnTo>
                  <a:lnTo>
                    <a:pt x="40386" y="40386"/>
                  </a:lnTo>
                  <a:lnTo>
                    <a:pt x="25240869" y="40386"/>
                  </a:lnTo>
                  <a:lnTo>
                    <a:pt x="25240869" y="6655816"/>
                  </a:lnTo>
                  <a:close/>
                </a:path>
              </a:pathLst>
            </a:custGeom>
            <a:solidFill>
              <a:srgbClr val="313193"/>
            </a:solidFill>
          </p:spPr>
        </p:sp>
      </p:grpSp>
      <p:grpSp>
        <p:nvGrpSpPr>
          <p:cNvPr name="Group 17" id="17"/>
          <p:cNvGrpSpPr/>
          <p:nvPr/>
        </p:nvGrpSpPr>
        <p:grpSpPr>
          <a:xfrm rot="0">
            <a:off x="1243746" y="19416408"/>
            <a:ext cx="4296794" cy="1477023"/>
            <a:chOff x="0" y="0"/>
            <a:chExt cx="5729059" cy="1969364"/>
          </a:xfrm>
        </p:grpSpPr>
        <p:sp>
          <p:nvSpPr>
            <p:cNvPr name="Freeform 18" id="18"/>
            <p:cNvSpPr/>
            <p:nvPr/>
          </p:nvSpPr>
          <p:spPr>
            <a:xfrm flipH="false" flipV="false" rot="0">
              <a:off x="0" y="0"/>
              <a:ext cx="5729097" cy="1969389"/>
            </a:xfrm>
            <a:custGeom>
              <a:avLst/>
              <a:gdLst/>
              <a:ahLst/>
              <a:cxnLst/>
              <a:rect r="r" b="b" t="t" l="l"/>
              <a:pathLst>
                <a:path h="1969389" w="5729097">
                  <a:moveTo>
                    <a:pt x="0" y="0"/>
                  </a:moveTo>
                  <a:lnTo>
                    <a:pt x="5729097" y="0"/>
                  </a:lnTo>
                  <a:lnTo>
                    <a:pt x="5729097" y="1969389"/>
                  </a:lnTo>
                  <a:lnTo>
                    <a:pt x="0" y="1969389"/>
                  </a:lnTo>
                  <a:lnTo>
                    <a:pt x="0" y="0"/>
                  </a:lnTo>
                  <a:close/>
                </a:path>
              </a:pathLst>
            </a:custGeom>
            <a:blipFill>
              <a:blip r:embed="rId7"/>
              <a:stretch>
                <a:fillRect l="0" t="0" r="0" b="1"/>
              </a:stretch>
            </a:blipFill>
          </p:spPr>
        </p:sp>
      </p:grpSp>
      <p:grpSp>
        <p:nvGrpSpPr>
          <p:cNvPr name="Group 19" id="19"/>
          <p:cNvGrpSpPr/>
          <p:nvPr/>
        </p:nvGrpSpPr>
        <p:grpSpPr>
          <a:xfrm rot="0">
            <a:off x="1243746" y="24028527"/>
            <a:ext cx="18961560" cy="5022771"/>
            <a:chOff x="0" y="0"/>
            <a:chExt cx="25282080" cy="6697028"/>
          </a:xfrm>
        </p:grpSpPr>
        <p:sp>
          <p:nvSpPr>
            <p:cNvPr name="Freeform 20" id="20"/>
            <p:cNvSpPr/>
            <p:nvPr/>
          </p:nvSpPr>
          <p:spPr>
            <a:xfrm flipH="false" flipV="false" rot="0">
              <a:off x="0" y="0"/>
              <a:ext cx="25282017" cy="6697091"/>
            </a:xfrm>
            <a:custGeom>
              <a:avLst/>
              <a:gdLst/>
              <a:ahLst/>
              <a:cxnLst/>
              <a:rect r="r" b="b" t="t" l="l"/>
              <a:pathLst>
                <a:path h="6697091" w="25282017">
                  <a:moveTo>
                    <a:pt x="0" y="0"/>
                  </a:moveTo>
                  <a:lnTo>
                    <a:pt x="0" y="6697091"/>
                  </a:lnTo>
                  <a:lnTo>
                    <a:pt x="25282017" y="6697091"/>
                  </a:lnTo>
                  <a:lnTo>
                    <a:pt x="25282017" y="0"/>
                  </a:lnTo>
                  <a:lnTo>
                    <a:pt x="0" y="0"/>
                  </a:lnTo>
                  <a:close/>
                  <a:moveTo>
                    <a:pt x="25240869" y="6655816"/>
                  </a:moveTo>
                  <a:lnTo>
                    <a:pt x="40386" y="6655816"/>
                  </a:lnTo>
                  <a:lnTo>
                    <a:pt x="40386" y="40386"/>
                  </a:lnTo>
                  <a:lnTo>
                    <a:pt x="25240869" y="40386"/>
                  </a:lnTo>
                  <a:lnTo>
                    <a:pt x="25240869" y="6655816"/>
                  </a:lnTo>
                  <a:close/>
                </a:path>
              </a:pathLst>
            </a:custGeom>
            <a:solidFill>
              <a:srgbClr val="0F71B8"/>
            </a:solidFill>
          </p:spPr>
        </p:sp>
      </p:grpSp>
      <p:sp>
        <p:nvSpPr>
          <p:cNvPr name="TextBox 21" id="21"/>
          <p:cNvSpPr txBox="true"/>
          <p:nvPr/>
        </p:nvSpPr>
        <p:spPr>
          <a:xfrm rot="0">
            <a:off x="3033665" y="1434313"/>
            <a:ext cx="15325668" cy="2336721"/>
          </a:xfrm>
          <a:prstGeom prst="rect">
            <a:avLst/>
          </a:prstGeom>
        </p:spPr>
        <p:txBody>
          <a:bodyPr anchor="t" rtlCol="false" tIns="0" lIns="0" bIns="0" rIns="0">
            <a:spAutoFit/>
          </a:bodyPr>
          <a:lstStyle/>
          <a:p>
            <a:pPr algn="ctr">
              <a:lnSpc>
                <a:spcPts val="9411"/>
              </a:lnSpc>
            </a:pPr>
            <a:r>
              <a:rPr lang="en-US" b="true" sz="8404" spc="209">
                <a:solidFill>
                  <a:srgbClr val="FFFFFF"/>
                </a:solidFill>
                <a:latin typeface="Cardo Bold"/>
                <a:ea typeface="Cardo Bold"/>
                <a:cs typeface="Cardo Bold"/>
                <a:sym typeface="Cardo Bold"/>
              </a:rPr>
              <a:t>BIENVENUE DANS L’ÉCOSYSTÈME FÉDÉRAL !</a:t>
            </a:r>
          </a:p>
        </p:txBody>
      </p:sp>
      <p:sp>
        <p:nvSpPr>
          <p:cNvPr name="Freeform 22" id="22"/>
          <p:cNvSpPr/>
          <p:nvPr/>
        </p:nvSpPr>
        <p:spPr>
          <a:xfrm flipH="false" flipV="false" rot="0">
            <a:off x="8196015" y="4704397"/>
            <a:ext cx="5236654" cy="1448543"/>
          </a:xfrm>
          <a:custGeom>
            <a:avLst/>
            <a:gdLst/>
            <a:ahLst/>
            <a:cxnLst/>
            <a:rect r="r" b="b" t="t" l="l"/>
            <a:pathLst>
              <a:path h="1448543" w="5236654">
                <a:moveTo>
                  <a:pt x="0" y="0"/>
                </a:moveTo>
                <a:lnTo>
                  <a:pt x="5236654" y="0"/>
                </a:lnTo>
                <a:lnTo>
                  <a:pt x="5236654" y="1448543"/>
                </a:lnTo>
                <a:lnTo>
                  <a:pt x="0" y="144854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23" id="23"/>
          <p:cNvSpPr txBox="true"/>
          <p:nvPr/>
        </p:nvSpPr>
        <p:spPr>
          <a:xfrm rot="0">
            <a:off x="3571513" y="4812773"/>
            <a:ext cx="14485668" cy="1409176"/>
          </a:xfrm>
          <a:prstGeom prst="rect">
            <a:avLst/>
          </a:prstGeom>
        </p:spPr>
        <p:txBody>
          <a:bodyPr anchor="t" rtlCol="false" tIns="0" lIns="0" bIns="0" rIns="0">
            <a:spAutoFit/>
          </a:bodyPr>
          <a:lstStyle/>
          <a:p>
            <a:pPr algn="ctr">
              <a:lnSpc>
                <a:spcPts val="10427"/>
              </a:lnSpc>
            </a:pPr>
            <a:r>
              <a:rPr lang="en-US" b="true" sz="7447" spc="183">
                <a:solidFill>
                  <a:srgbClr val="262674"/>
                </a:solidFill>
                <a:latin typeface="Inter Bold"/>
                <a:ea typeface="Inter Bold"/>
                <a:cs typeface="Inter Bold"/>
                <a:sym typeface="Inter Bold"/>
              </a:rPr>
              <a:t>FFBaD</a:t>
            </a:r>
          </a:p>
        </p:txBody>
      </p:sp>
      <p:sp>
        <p:nvSpPr>
          <p:cNvPr name="TextBox 24" id="24"/>
          <p:cNvSpPr txBox="true"/>
          <p:nvPr/>
        </p:nvSpPr>
        <p:spPr>
          <a:xfrm rot="0">
            <a:off x="5540540" y="6098486"/>
            <a:ext cx="9756753" cy="4441524"/>
          </a:xfrm>
          <a:prstGeom prst="rect">
            <a:avLst/>
          </a:prstGeom>
        </p:spPr>
        <p:txBody>
          <a:bodyPr anchor="t" rtlCol="false" tIns="0" lIns="0" bIns="0" rIns="0">
            <a:spAutoFit/>
          </a:bodyPr>
          <a:lstStyle/>
          <a:p>
            <a:pPr algn="l" marL="1632118" indent="-544039" lvl="2">
              <a:lnSpc>
                <a:spcPts val="5085"/>
              </a:lnSpc>
              <a:buFont typeface="Arial"/>
              <a:buChar char="⚬"/>
            </a:pPr>
            <a:r>
              <a:rPr lang="en-US" sz="3631" spc="88">
                <a:solidFill>
                  <a:srgbClr val="262674"/>
                </a:solidFill>
                <a:latin typeface="Inter"/>
                <a:ea typeface="Inter"/>
                <a:cs typeface="Inter"/>
                <a:sym typeface="Inter"/>
              </a:rPr>
              <a:t>Performance sportive et haut-niveau</a:t>
            </a:r>
          </a:p>
          <a:p>
            <a:pPr algn="l" marL="1632118" indent="-544039" lvl="2">
              <a:lnSpc>
                <a:spcPts val="5085"/>
              </a:lnSpc>
              <a:buFont typeface="Arial"/>
              <a:buChar char="⚬"/>
            </a:pPr>
            <a:r>
              <a:rPr lang="en-US" sz="3631" spc="88">
                <a:solidFill>
                  <a:srgbClr val="262674"/>
                </a:solidFill>
                <a:latin typeface="Inter"/>
                <a:ea typeface="Inter"/>
                <a:cs typeface="Inter"/>
                <a:sym typeface="Inter"/>
              </a:rPr>
              <a:t>Structuration des clubs avec l'emploi et les équipements</a:t>
            </a:r>
          </a:p>
          <a:p>
            <a:pPr algn="l" marL="1632118" indent="-544039" lvl="2">
              <a:lnSpc>
                <a:spcPts val="5085"/>
              </a:lnSpc>
              <a:buFont typeface="Arial"/>
              <a:buChar char="⚬"/>
            </a:pPr>
            <a:r>
              <a:rPr lang="en-US" sz="3631" spc="88">
                <a:solidFill>
                  <a:srgbClr val="262674"/>
                </a:solidFill>
                <a:latin typeface="Inter"/>
                <a:ea typeface="Inter"/>
                <a:cs typeface="Inter"/>
                <a:sym typeface="Inter"/>
              </a:rPr>
              <a:t>Développement du badminton féminin </a:t>
            </a:r>
          </a:p>
          <a:p>
            <a:pPr algn="l" marL="1632118" indent="-544039" lvl="2">
              <a:lnSpc>
                <a:spcPts val="5085"/>
              </a:lnSpc>
              <a:buFont typeface="Arial"/>
              <a:buChar char="⚬"/>
            </a:pPr>
            <a:r>
              <a:rPr lang="en-US" sz="3631" spc="88">
                <a:solidFill>
                  <a:srgbClr val="262674"/>
                </a:solidFill>
                <a:latin typeface="Inter"/>
                <a:ea typeface="Inter"/>
                <a:cs typeface="Inter"/>
                <a:sym typeface="Inter"/>
              </a:rPr>
              <a:t>Valorisation des bénévoles</a:t>
            </a:r>
          </a:p>
        </p:txBody>
      </p:sp>
      <p:sp>
        <p:nvSpPr>
          <p:cNvPr name="TextBox 25" id="25"/>
          <p:cNvSpPr txBox="true"/>
          <p:nvPr/>
        </p:nvSpPr>
        <p:spPr>
          <a:xfrm rot="0">
            <a:off x="15297293" y="5995883"/>
            <a:ext cx="4602404" cy="2004993"/>
          </a:xfrm>
          <a:prstGeom prst="rect">
            <a:avLst/>
          </a:prstGeom>
        </p:spPr>
        <p:txBody>
          <a:bodyPr anchor="t" rtlCol="false" tIns="0" lIns="0" bIns="0" rIns="0">
            <a:spAutoFit/>
          </a:bodyPr>
          <a:lstStyle/>
          <a:p>
            <a:pPr algn="r">
              <a:lnSpc>
                <a:spcPts val="5107"/>
              </a:lnSpc>
            </a:pPr>
            <a:r>
              <a:rPr lang="en-US" sz="3647" i="true" spc="90">
                <a:solidFill>
                  <a:srgbClr val="262674"/>
                </a:solidFill>
                <a:latin typeface="Inter Italics"/>
                <a:ea typeface="Inter Italics"/>
                <a:cs typeface="Inter Italics"/>
                <a:sym typeface="Inter Italics"/>
              </a:rPr>
              <a:t>Montant reversé par licence = 31.85€</a:t>
            </a:r>
          </a:p>
        </p:txBody>
      </p:sp>
      <p:sp>
        <p:nvSpPr>
          <p:cNvPr name="TextBox 26" id="26"/>
          <p:cNvSpPr txBox="true"/>
          <p:nvPr/>
        </p:nvSpPr>
        <p:spPr>
          <a:xfrm rot="0">
            <a:off x="13127060" y="9730559"/>
            <a:ext cx="6772637" cy="711222"/>
          </a:xfrm>
          <a:prstGeom prst="rect">
            <a:avLst/>
          </a:prstGeom>
        </p:spPr>
        <p:txBody>
          <a:bodyPr anchor="t" rtlCol="false" tIns="0" lIns="0" bIns="0" rIns="0">
            <a:spAutoFit/>
          </a:bodyPr>
          <a:lstStyle/>
          <a:p>
            <a:pPr algn="r">
              <a:lnSpc>
                <a:spcPts val="5107"/>
              </a:lnSpc>
            </a:pPr>
            <a:r>
              <a:rPr lang="en-US" b="true" sz="3647" i="true" spc="90">
                <a:solidFill>
                  <a:srgbClr val="262674"/>
                </a:solidFill>
                <a:latin typeface="Inter Bold Italics"/>
                <a:ea typeface="Inter Bold Italics"/>
                <a:cs typeface="Inter Bold Italics"/>
                <a:sym typeface="Inter Bold Italics"/>
              </a:rPr>
              <a:t>Page 2</a:t>
            </a:r>
          </a:p>
        </p:txBody>
      </p:sp>
      <p:sp>
        <p:nvSpPr>
          <p:cNvPr name="TextBox 27" id="27"/>
          <p:cNvSpPr txBox="true"/>
          <p:nvPr/>
        </p:nvSpPr>
        <p:spPr>
          <a:xfrm rot="0">
            <a:off x="5540540" y="12149804"/>
            <a:ext cx="9756753" cy="3803349"/>
          </a:xfrm>
          <a:prstGeom prst="rect">
            <a:avLst/>
          </a:prstGeom>
        </p:spPr>
        <p:txBody>
          <a:bodyPr anchor="t" rtlCol="false" tIns="0" lIns="0" bIns="0" rIns="0">
            <a:spAutoFit/>
          </a:bodyPr>
          <a:lstStyle/>
          <a:p>
            <a:pPr algn="l" marL="1632118" indent="-544039" lvl="2">
              <a:lnSpc>
                <a:spcPts val="5085"/>
              </a:lnSpc>
              <a:buFont typeface="Arial"/>
              <a:buChar char="⚬"/>
            </a:pPr>
            <a:r>
              <a:rPr lang="en-US" sz="3631" spc="88">
                <a:solidFill>
                  <a:srgbClr val="0F71B8"/>
                </a:solidFill>
                <a:latin typeface="Inter"/>
                <a:ea typeface="Inter"/>
                <a:cs typeface="Inter"/>
                <a:sym typeface="Inter"/>
              </a:rPr>
              <a:t>Compétitions Régionales</a:t>
            </a:r>
          </a:p>
          <a:p>
            <a:pPr algn="l" marL="1632118" indent="-544039" lvl="2">
              <a:lnSpc>
                <a:spcPts val="5085"/>
              </a:lnSpc>
              <a:buFont typeface="Arial"/>
              <a:buChar char="⚬"/>
            </a:pPr>
            <a:r>
              <a:rPr lang="en-US" sz="3631" spc="88">
                <a:solidFill>
                  <a:srgbClr val="0F71B8"/>
                </a:solidFill>
                <a:latin typeface="Inter"/>
                <a:ea typeface="Inter"/>
                <a:cs typeface="Inter"/>
                <a:sym typeface="Inter"/>
              </a:rPr>
              <a:t>Formations diverses</a:t>
            </a:r>
          </a:p>
          <a:p>
            <a:pPr algn="l" marL="1632118" indent="-544039" lvl="2">
              <a:lnSpc>
                <a:spcPts val="5085"/>
              </a:lnSpc>
              <a:buFont typeface="Arial"/>
              <a:buChar char="⚬"/>
            </a:pPr>
            <a:r>
              <a:rPr lang="en-US" sz="3631" spc="88">
                <a:solidFill>
                  <a:srgbClr val="0F71B8"/>
                </a:solidFill>
                <a:latin typeface="Inter"/>
                <a:ea typeface="Inter"/>
                <a:cs typeface="Inter"/>
                <a:sym typeface="Inter"/>
              </a:rPr>
              <a:t>Accompagnement clubs/comités</a:t>
            </a:r>
          </a:p>
          <a:p>
            <a:pPr algn="l" marL="1632118" indent="-544039" lvl="2">
              <a:lnSpc>
                <a:spcPts val="5085"/>
              </a:lnSpc>
              <a:buFont typeface="Arial"/>
              <a:buChar char="⚬"/>
            </a:pPr>
            <a:r>
              <a:rPr lang="en-US" sz="3631" spc="88">
                <a:solidFill>
                  <a:srgbClr val="0F71B8"/>
                </a:solidFill>
                <a:latin typeface="Inter"/>
                <a:ea typeface="Inter"/>
                <a:cs typeface="Inter"/>
                <a:sym typeface="Inter"/>
              </a:rPr>
              <a:t>Labels structurants</a:t>
            </a:r>
          </a:p>
          <a:p>
            <a:pPr algn="l" marL="1632118" indent="-544039" lvl="2">
              <a:lnSpc>
                <a:spcPts val="5085"/>
              </a:lnSpc>
              <a:buFont typeface="Arial"/>
              <a:buChar char="⚬"/>
            </a:pPr>
            <a:r>
              <a:rPr lang="en-US" sz="3631" spc="88">
                <a:solidFill>
                  <a:srgbClr val="0F71B8"/>
                </a:solidFill>
                <a:latin typeface="Inter"/>
                <a:ea typeface="Inter"/>
                <a:cs typeface="Inter"/>
                <a:sym typeface="Inter"/>
              </a:rPr>
              <a:t>Filière d’accès au haut-niveau</a:t>
            </a:r>
          </a:p>
          <a:p>
            <a:pPr algn="l" marL="1632118" indent="-544039" lvl="2">
              <a:lnSpc>
                <a:spcPts val="5085"/>
              </a:lnSpc>
              <a:buFont typeface="Arial"/>
              <a:buChar char="⚬"/>
            </a:pPr>
            <a:r>
              <a:rPr lang="en-US" sz="3631" spc="88">
                <a:solidFill>
                  <a:srgbClr val="0F71B8"/>
                </a:solidFill>
                <a:latin typeface="Inter"/>
                <a:ea typeface="Inter"/>
                <a:cs typeface="Inter"/>
                <a:sym typeface="Inter"/>
              </a:rPr>
              <a:t>Suivi des équipements</a:t>
            </a:r>
          </a:p>
        </p:txBody>
      </p:sp>
      <p:sp>
        <p:nvSpPr>
          <p:cNvPr name="TextBox 28" id="28"/>
          <p:cNvSpPr txBox="true"/>
          <p:nvPr/>
        </p:nvSpPr>
        <p:spPr>
          <a:xfrm rot="0">
            <a:off x="14335420" y="12238215"/>
            <a:ext cx="5564276" cy="2004993"/>
          </a:xfrm>
          <a:prstGeom prst="rect">
            <a:avLst/>
          </a:prstGeom>
        </p:spPr>
        <p:txBody>
          <a:bodyPr anchor="t" rtlCol="false" tIns="0" lIns="0" bIns="0" rIns="0">
            <a:spAutoFit/>
          </a:bodyPr>
          <a:lstStyle/>
          <a:p>
            <a:pPr algn="r">
              <a:lnSpc>
                <a:spcPts val="5107"/>
              </a:lnSpc>
            </a:pPr>
            <a:r>
              <a:rPr lang="en-US" sz="3647" i="true" spc="90">
                <a:solidFill>
                  <a:srgbClr val="0F71B8"/>
                </a:solidFill>
                <a:latin typeface="Inter Italics"/>
                <a:ea typeface="Inter Italics"/>
                <a:cs typeface="Inter Italics"/>
                <a:sym typeface="Inter Italics"/>
              </a:rPr>
              <a:t>Montant reversé par licence = 21.75€</a:t>
            </a:r>
          </a:p>
          <a:p>
            <a:pPr algn="r">
              <a:lnSpc>
                <a:spcPts val="5107"/>
              </a:lnSpc>
            </a:pPr>
          </a:p>
        </p:txBody>
      </p:sp>
      <p:sp>
        <p:nvSpPr>
          <p:cNvPr name="TextBox 29" id="29"/>
          <p:cNvSpPr txBox="true"/>
          <p:nvPr/>
        </p:nvSpPr>
        <p:spPr>
          <a:xfrm rot="0">
            <a:off x="13127060" y="15680007"/>
            <a:ext cx="6772637" cy="711222"/>
          </a:xfrm>
          <a:prstGeom prst="rect">
            <a:avLst/>
          </a:prstGeom>
        </p:spPr>
        <p:txBody>
          <a:bodyPr anchor="t" rtlCol="false" tIns="0" lIns="0" bIns="0" rIns="0">
            <a:spAutoFit/>
          </a:bodyPr>
          <a:lstStyle/>
          <a:p>
            <a:pPr algn="r">
              <a:lnSpc>
                <a:spcPts val="5107"/>
              </a:lnSpc>
            </a:pPr>
            <a:r>
              <a:rPr lang="en-US" b="true" sz="3647" i="true" spc="90">
                <a:solidFill>
                  <a:srgbClr val="0F71B8"/>
                </a:solidFill>
                <a:latin typeface="Inter Bold Italics"/>
                <a:ea typeface="Inter Bold Italics"/>
                <a:cs typeface="Inter Bold Italics"/>
                <a:sym typeface="Inter Bold Italics"/>
              </a:rPr>
              <a:t>Page 3-4</a:t>
            </a:r>
          </a:p>
        </p:txBody>
      </p:sp>
      <p:sp>
        <p:nvSpPr>
          <p:cNvPr name="TextBox 30" id="30"/>
          <p:cNvSpPr txBox="true"/>
          <p:nvPr/>
        </p:nvSpPr>
        <p:spPr>
          <a:xfrm rot="0">
            <a:off x="5540540" y="18732675"/>
            <a:ext cx="9756753" cy="3165174"/>
          </a:xfrm>
          <a:prstGeom prst="rect">
            <a:avLst/>
          </a:prstGeom>
        </p:spPr>
        <p:txBody>
          <a:bodyPr anchor="t" rtlCol="false" tIns="0" lIns="0" bIns="0" rIns="0">
            <a:spAutoFit/>
          </a:bodyPr>
          <a:lstStyle/>
          <a:p>
            <a:pPr algn="l" marL="1632118" indent="-544039" lvl="2">
              <a:lnSpc>
                <a:spcPts val="5085"/>
              </a:lnSpc>
              <a:buFont typeface="Arial"/>
              <a:buChar char="⚬"/>
            </a:pPr>
            <a:r>
              <a:rPr lang="en-US" sz="3631" spc="88">
                <a:solidFill>
                  <a:srgbClr val="313193"/>
                </a:solidFill>
                <a:latin typeface="Inter"/>
                <a:ea typeface="Inter"/>
                <a:cs typeface="Inter"/>
                <a:sym typeface="Inter"/>
              </a:rPr>
              <a:t>Suivi, visite et création de clubs</a:t>
            </a:r>
          </a:p>
          <a:p>
            <a:pPr algn="l" marL="1632118" indent="-544039" lvl="2">
              <a:lnSpc>
                <a:spcPts val="5085"/>
              </a:lnSpc>
              <a:buFont typeface="Arial"/>
              <a:buChar char="⚬"/>
            </a:pPr>
            <a:r>
              <a:rPr lang="en-US" sz="3631" spc="88">
                <a:solidFill>
                  <a:srgbClr val="313193"/>
                </a:solidFill>
                <a:latin typeface="Inter"/>
                <a:ea typeface="Inter"/>
                <a:cs typeface="Inter"/>
                <a:sym typeface="Inter"/>
              </a:rPr>
              <a:t>Détection des jeunes talents</a:t>
            </a:r>
          </a:p>
          <a:p>
            <a:pPr algn="l" marL="1632118" indent="-544039" lvl="2">
              <a:lnSpc>
                <a:spcPts val="5085"/>
              </a:lnSpc>
              <a:buFont typeface="Arial"/>
              <a:buChar char="⚬"/>
            </a:pPr>
            <a:r>
              <a:rPr lang="en-US" sz="3631" spc="88">
                <a:solidFill>
                  <a:srgbClr val="313193"/>
                </a:solidFill>
                <a:latin typeface="Inter"/>
                <a:ea typeface="Inter"/>
                <a:cs typeface="Inter"/>
                <a:sym typeface="Inter"/>
              </a:rPr>
              <a:t>Formation de proximité</a:t>
            </a:r>
          </a:p>
          <a:p>
            <a:pPr algn="l" marL="1632118" indent="-544039" lvl="2">
              <a:lnSpc>
                <a:spcPts val="5085"/>
              </a:lnSpc>
              <a:buFont typeface="Arial"/>
              <a:buChar char="⚬"/>
            </a:pPr>
            <a:r>
              <a:rPr lang="en-US" sz="3631" spc="88">
                <a:solidFill>
                  <a:srgbClr val="313193"/>
                </a:solidFill>
                <a:latin typeface="Inter"/>
                <a:ea typeface="Inter"/>
                <a:cs typeface="Inter"/>
                <a:sym typeface="Inter"/>
              </a:rPr>
              <a:t>Compétitions départementales</a:t>
            </a:r>
          </a:p>
          <a:p>
            <a:pPr algn="l" marL="1632118" indent="-544039" lvl="2">
              <a:lnSpc>
                <a:spcPts val="5085"/>
              </a:lnSpc>
              <a:buFont typeface="Arial"/>
              <a:buChar char="⚬"/>
            </a:pPr>
            <a:r>
              <a:rPr lang="en-US" sz="3631" spc="88">
                <a:solidFill>
                  <a:srgbClr val="313193"/>
                </a:solidFill>
                <a:latin typeface="Inter"/>
                <a:ea typeface="Inter"/>
                <a:cs typeface="Inter"/>
                <a:sym typeface="Inter"/>
              </a:rPr>
              <a:t>Mutualisation entre clubs</a:t>
            </a:r>
          </a:p>
        </p:txBody>
      </p:sp>
      <p:sp>
        <p:nvSpPr>
          <p:cNvPr name="TextBox 31" id="31"/>
          <p:cNvSpPr txBox="true"/>
          <p:nvPr/>
        </p:nvSpPr>
        <p:spPr>
          <a:xfrm rot="0">
            <a:off x="14335420" y="18696194"/>
            <a:ext cx="5564276" cy="1926508"/>
          </a:xfrm>
          <a:prstGeom prst="rect">
            <a:avLst/>
          </a:prstGeom>
        </p:spPr>
        <p:txBody>
          <a:bodyPr anchor="t" rtlCol="false" tIns="0" lIns="0" bIns="0" rIns="0">
            <a:spAutoFit/>
          </a:bodyPr>
          <a:lstStyle/>
          <a:p>
            <a:pPr algn="r">
              <a:lnSpc>
                <a:spcPts val="5107"/>
              </a:lnSpc>
            </a:pPr>
            <a:r>
              <a:rPr lang="en-US" sz="3647" i="true" spc="90">
                <a:solidFill>
                  <a:srgbClr val="313193"/>
                </a:solidFill>
                <a:latin typeface="Inter Italics"/>
                <a:ea typeface="Inter Italics"/>
                <a:cs typeface="Inter Italics"/>
                <a:sym typeface="Inter Italics"/>
              </a:rPr>
              <a:t>Montant reversé par licence = 13€</a:t>
            </a:r>
          </a:p>
          <a:p>
            <a:pPr algn="r">
              <a:lnSpc>
                <a:spcPts val="5107"/>
              </a:lnSpc>
            </a:pPr>
          </a:p>
        </p:txBody>
      </p:sp>
      <p:sp>
        <p:nvSpPr>
          <p:cNvPr name="TextBox 32" id="32"/>
          <p:cNvSpPr txBox="true"/>
          <p:nvPr/>
        </p:nvSpPr>
        <p:spPr>
          <a:xfrm rot="0">
            <a:off x="13127060" y="21925959"/>
            <a:ext cx="6772637" cy="711222"/>
          </a:xfrm>
          <a:prstGeom prst="rect">
            <a:avLst/>
          </a:prstGeom>
        </p:spPr>
        <p:txBody>
          <a:bodyPr anchor="t" rtlCol="false" tIns="0" lIns="0" bIns="0" rIns="0">
            <a:spAutoFit/>
          </a:bodyPr>
          <a:lstStyle/>
          <a:p>
            <a:pPr algn="r">
              <a:lnSpc>
                <a:spcPts val="5107"/>
              </a:lnSpc>
            </a:pPr>
            <a:r>
              <a:rPr lang="en-US" b="true" sz="3647" i="true" spc="90">
                <a:solidFill>
                  <a:srgbClr val="313193"/>
                </a:solidFill>
                <a:latin typeface="Inter Bold Italics"/>
                <a:ea typeface="Inter Bold Italics"/>
                <a:cs typeface="Inter Bold Italics"/>
                <a:sym typeface="Inter Bold Italics"/>
              </a:rPr>
              <a:t>Page 5-6</a:t>
            </a:r>
          </a:p>
        </p:txBody>
      </p:sp>
      <p:sp>
        <p:nvSpPr>
          <p:cNvPr name="TextBox 33" id="33"/>
          <p:cNvSpPr txBox="true"/>
          <p:nvPr/>
        </p:nvSpPr>
        <p:spPr>
          <a:xfrm rot="0">
            <a:off x="5540540" y="24662387"/>
            <a:ext cx="9756753" cy="3803349"/>
          </a:xfrm>
          <a:prstGeom prst="rect">
            <a:avLst/>
          </a:prstGeom>
        </p:spPr>
        <p:txBody>
          <a:bodyPr anchor="t" rtlCol="false" tIns="0" lIns="0" bIns="0" rIns="0">
            <a:spAutoFit/>
          </a:bodyPr>
          <a:lstStyle/>
          <a:p>
            <a:pPr algn="l" marL="1632118" indent="-544039" lvl="2">
              <a:lnSpc>
                <a:spcPts val="5085"/>
              </a:lnSpc>
              <a:buFont typeface="Arial"/>
              <a:buChar char="⚬"/>
            </a:pPr>
            <a:r>
              <a:rPr lang="en-US" sz="3631" spc="88">
                <a:solidFill>
                  <a:srgbClr val="6D6D87"/>
                </a:solidFill>
                <a:latin typeface="Inter"/>
                <a:ea typeface="Inter"/>
                <a:cs typeface="Inter"/>
                <a:sym typeface="Inter"/>
              </a:rPr>
              <a:t>Projet de club</a:t>
            </a:r>
          </a:p>
          <a:p>
            <a:pPr algn="l" marL="1632118" indent="-544039" lvl="2">
              <a:lnSpc>
                <a:spcPts val="5085"/>
              </a:lnSpc>
              <a:buFont typeface="Arial"/>
              <a:buChar char="⚬"/>
            </a:pPr>
            <a:r>
              <a:rPr lang="en-US" sz="3631" spc="88">
                <a:solidFill>
                  <a:srgbClr val="6D6D87"/>
                </a:solidFill>
                <a:latin typeface="Inter"/>
                <a:ea typeface="Inter"/>
                <a:cs typeface="Inter"/>
                <a:sym typeface="Inter"/>
              </a:rPr>
              <a:t>Compétition</a:t>
            </a:r>
          </a:p>
          <a:p>
            <a:pPr algn="l" marL="1632118" indent="-544039" lvl="2">
              <a:lnSpc>
                <a:spcPts val="5085"/>
              </a:lnSpc>
              <a:buFont typeface="Arial"/>
              <a:buChar char="⚬"/>
            </a:pPr>
            <a:r>
              <a:rPr lang="en-US" sz="3631" spc="88">
                <a:solidFill>
                  <a:srgbClr val="6D6D87"/>
                </a:solidFill>
                <a:latin typeface="Inter"/>
                <a:ea typeface="Inter"/>
                <a:cs typeface="Inter"/>
                <a:sym typeface="Inter"/>
              </a:rPr>
              <a:t>Loisir et Jeu Libre</a:t>
            </a:r>
          </a:p>
          <a:p>
            <a:pPr algn="l" marL="1632118" indent="-544039" lvl="2">
              <a:lnSpc>
                <a:spcPts val="5085"/>
              </a:lnSpc>
              <a:buFont typeface="Arial"/>
              <a:buChar char="⚬"/>
            </a:pPr>
            <a:r>
              <a:rPr lang="en-US" sz="3631" spc="88">
                <a:solidFill>
                  <a:srgbClr val="6D6D87"/>
                </a:solidFill>
                <a:latin typeface="Inter"/>
                <a:ea typeface="Inter"/>
                <a:cs typeface="Inter"/>
                <a:sym typeface="Inter"/>
              </a:rPr>
              <a:t>Tournoi du Club</a:t>
            </a:r>
          </a:p>
          <a:p>
            <a:pPr algn="l" marL="1632118" indent="-544039" lvl="2">
              <a:lnSpc>
                <a:spcPts val="5085"/>
              </a:lnSpc>
              <a:buFont typeface="Arial"/>
              <a:buChar char="⚬"/>
            </a:pPr>
            <a:r>
              <a:rPr lang="en-US" sz="3631" spc="88">
                <a:solidFill>
                  <a:srgbClr val="6D6D87"/>
                </a:solidFill>
                <a:latin typeface="Inter"/>
                <a:ea typeface="Inter"/>
                <a:cs typeface="Inter"/>
                <a:sym typeface="Inter"/>
              </a:rPr>
              <a:t>Projets innovants</a:t>
            </a:r>
          </a:p>
          <a:p>
            <a:pPr algn="l" marL="1632118" indent="-544039" lvl="2">
              <a:lnSpc>
                <a:spcPts val="5085"/>
              </a:lnSpc>
              <a:buFont typeface="Arial"/>
              <a:buChar char="⚬"/>
            </a:pPr>
            <a:r>
              <a:rPr lang="en-US" sz="3631" spc="88">
                <a:solidFill>
                  <a:srgbClr val="6D6D87"/>
                </a:solidFill>
                <a:latin typeface="Inter"/>
                <a:ea typeface="Inter"/>
                <a:cs typeface="Inter"/>
                <a:sym typeface="Inter"/>
              </a:rPr>
              <a:t>Convivialité</a:t>
            </a:r>
          </a:p>
        </p:txBody>
      </p:sp>
      <p:sp>
        <p:nvSpPr>
          <p:cNvPr name="TextBox 34" id="34"/>
          <p:cNvSpPr txBox="true"/>
          <p:nvPr/>
        </p:nvSpPr>
        <p:spPr>
          <a:xfrm rot="0">
            <a:off x="14335420" y="24625906"/>
            <a:ext cx="5564276" cy="2004993"/>
          </a:xfrm>
          <a:prstGeom prst="rect">
            <a:avLst/>
          </a:prstGeom>
        </p:spPr>
        <p:txBody>
          <a:bodyPr anchor="t" rtlCol="false" tIns="0" lIns="0" bIns="0" rIns="0">
            <a:spAutoFit/>
          </a:bodyPr>
          <a:lstStyle/>
          <a:p>
            <a:pPr algn="r">
              <a:lnSpc>
                <a:spcPts val="5107"/>
              </a:lnSpc>
            </a:pPr>
            <a:r>
              <a:rPr lang="en-US" sz="3647" i="true" spc="90">
                <a:solidFill>
                  <a:srgbClr val="6D6D87"/>
                </a:solidFill>
                <a:latin typeface="Inter Italics"/>
                <a:ea typeface="Inter Italics"/>
                <a:cs typeface="Inter Italics"/>
                <a:sym typeface="Inter Italics"/>
              </a:rPr>
              <a:t>Montant reversé par licence = X€</a:t>
            </a:r>
          </a:p>
          <a:p>
            <a:pPr algn="r">
              <a:lnSpc>
                <a:spcPts val="5107"/>
              </a:lnSpc>
            </a:pPr>
          </a:p>
        </p:txBody>
      </p:sp>
      <p:sp>
        <p:nvSpPr>
          <p:cNvPr name="TextBox 35" id="35"/>
          <p:cNvSpPr txBox="true"/>
          <p:nvPr/>
        </p:nvSpPr>
        <p:spPr>
          <a:xfrm rot="0">
            <a:off x="13127060" y="28171902"/>
            <a:ext cx="6772637" cy="711222"/>
          </a:xfrm>
          <a:prstGeom prst="rect">
            <a:avLst/>
          </a:prstGeom>
        </p:spPr>
        <p:txBody>
          <a:bodyPr anchor="t" rtlCol="false" tIns="0" lIns="0" bIns="0" rIns="0">
            <a:spAutoFit/>
          </a:bodyPr>
          <a:lstStyle/>
          <a:p>
            <a:pPr algn="r">
              <a:lnSpc>
                <a:spcPts val="5107"/>
              </a:lnSpc>
            </a:pPr>
            <a:r>
              <a:rPr lang="en-US" b="true" sz="3647" i="true" spc="90">
                <a:solidFill>
                  <a:srgbClr val="6D6D87"/>
                </a:solidFill>
                <a:latin typeface="Inter Bold Italics"/>
                <a:ea typeface="Inter Bold Italics"/>
                <a:cs typeface="Inter Bold Italics"/>
                <a:sym typeface="Inter Bold Italics"/>
              </a:rPr>
              <a:t>Page 7-10</a:t>
            </a:r>
          </a:p>
        </p:txBody>
      </p:sp>
      <p:sp>
        <p:nvSpPr>
          <p:cNvPr name="Freeform 36" id="36"/>
          <p:cNvSpPr/>
          <p:nvPr/>
        </p:nvSpPr>
        <p:spPr>
          <a:xfrm flipH="false" flipV="false" rot="0">
            <a:off x="3861826" y="23091838"/>
            <a:ext cx="13725411" cy="1448543"/>
          </a:xfrm>
          <a:custGeom>
            <a:avLst/>
            <a:gdLst/>
            <a:ahLst/>
            <a:cxnLst/>
            <a:rect r="r" b="b" t="t" l="l"/>
            <a:pathLst>
              <a:path h="1448543" w="13725411">
                <a:moveTo>
                  <a:pt x="0" y="0"/>
                </a:moveTo>
                <a:lnTo>
                  <a:pt x="13725410" y="0"/>
                </a:lnTo>
                <a:lnTo>
                  <a:pt x="13725410" y="1448543"/>
                </a:lnTo>
                <a:lnTo>
                  <a:pt x="0" y="144854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37" id="37"/>
          <p:cNvSpPr txBox="true"/>
          <p:nvPr/>
        </p:nvSpPr>
        <p:spPr>
          <a:xfrm rot="0">
            <a:off x="-234239" y="23174601"/>
            <a:ext cx="22231807" cy="2601612"/>
          </a:xfrm>
          <a:prstGeom prst="rect">
            <a:avLst/>
          </a:prstGeom>
        </p:spPr>
        <p:txBody>
          <a:bodyPr anchor="t" rtlCol="false" tIns="0" lIns="0" bIns="0" rIns="0">
            <a:spAutoFit/>
          </a:bodyPr>
          <a:lstStyle/>
          <a:p>
            <a:pPr algn="ctr">
              <a:lnSpc>
                <a:spcPts val="10427"/>
              </a:lnSpc>
            </a:pPr>
            <a:r>
              <a:rPr lang="en-US" b="true" sz="7447" spc="178">
                <a:solidFill>
                  <a:srgbClr val="6D6D87"/>
                </a:solidFill>
                <a:latin typeface="Inter Bold"/>
                <a:ea typeface="Inter Bold"/>
                <a:cs typeface="Inter Bold"/>
                <a:sym typeface="Inter Bold"/>
              </a:rPr>
              <a:t>Badminton Club de Meylan</a:t>
            </a:r>
          </a:p>
          <a:p>
            <a:pPr algn="ctr">
              <a:lnSpc>
                <a:spcPts val="10427"/>
              </a:lnSpc>
            </a:pPr>
          </a:p>
        </p:txBody>
      </p:sp>
      <p:sp>
        <p:nvSpPr>
          <p:cNvPr name="Freeform 38" id="38"/>
          <p:cNvSpPr/>
          <p:nvPr/>
        </p:nvSpPr>
        <p:spPr>
          <a:xfrm flipH="false" flipV="false" rot="0">
            <a:off x="5182257" y="10699547"/>
            <a:ext cx="11331121" cy="1448543"/>
          </a:xfrm>
          <a:custGeom>
            <a:avLst/>
            <a:gdLst/>
            <a:ahLst/>
            <a:cxnLst/>
            <a:rect r="r" b="b" t="t" l="l"/>
            <a:pathLst>
              <a:path h="1448543" w="11331121">
                <a:moveTo>
                  <a:pt x="0" y="0"/>
                </a:moveTo>
                <a:lnTo>
                  <a:pt x="11331121" y="0"/>
                </a:lnTo>
                <a:lnTo>
                  <a:pt x="11331121" y="1448543"/>
                </a:lnTo>
                <a:lnTo>
                  <a:pt x="0" y="144854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39" id="39"/>
          <p:cNvSpPr txBox="true"/>
          <p:nvPr/>
        </p:nvSpPr>
        <p:spPr>
          <a:xfrm rot="0">
            <a:off x="3571513" y="10596763"/>
            <a:ext cx="14485668" cy="1409176"/>
          </a:xfrm>
          <a:prstGeom prst="rect">
            <a:avLst/>
          </a:prstGeom>
        </p:spPr>
        <p:txBody>
          <a:bodyPr anchor="t" rtlCol="false" tIns="0" lIns="0" bIns="0" rIns="0">
            <a:spAutoFit/>
          </a:bodyPr>
          <a:lstStyle/>
          <a:p>
            <a:pPr algn="ctr">
              <a:lnSpc>
                <a:spcPts val="10427"/>
              </a:lnSpc>
            </a:pPr>
            <a:r>
              <a:rPr lang="en-US" b="true" sz="7447" spc="183">
                <a:solidFill>
                  <a:srgbClr val="0F71B8"/>
                </a:solidFill>
                <a:latin typeface="Inter Bold"/>
                <a:ea typeface="Inter Bold"/>
                <a:cs typeface="Inter Bold"/>
                <a:sym typeface="Inter Bold"/>
              </a:rPr>
              <a:t>Ligue AURA Badminton</a:t>
            </a:r>
          </a:p>
        </p:txBody>
      </p:sp>
      <p:sp>
        <p:nvSpPr>
          <p:cNvPr name="Freeform 40" id="40"/>
          <p:cNvSpPr/>
          <p:nvPr/>
        </p:nvSpPr>
        <p:spPr>
          <a:xfrm flipH="false" flipV="false" rot="0">
            <a:off x="3392148" y="16899807"/>
            <a:ext cx="13725411" cy="1448543"/>
          </a:xfrm>
          <a:custGeom>
            <a:avLst/>
            <a:gdLst/>
            <a:ahLst/>
            <a:cxnLst/>
            <a:rect r="r" b="b" t="t" l="l"/>
            <a:pathLst>
              <a:path h="1448543" w="13725411">
                <a:moveTo>
                  <a:pt x="0" y="0"/>
                </a:moveTo>
                <a:lnTo>
                  <a:pt x="13725410" y="0"/>
                </a:lnTo>
                <a:lnTo>
                  <a:pt x="13725410" y="1448543"/>
                </a:lnTo>
                <a:lnTo>
                  <a:pt x="0" y="144854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41" id="41"/>
          <p:cNvSpPr txBox="true"/>
          <p:nvPr/>
        </p:nvSpPr>
        <p:spPr>
          <a:xfrm rot="0">
            <a:off x="3571513" y="16939174"/>
            <a:ext cx="14485668" cy="1409176"/>
          </a:xfrm>
          <a:prstGeom prst="rect">
            <a:avLst/>
          </a:prstGeom>
        </p:spPr>
        <p:txBody>
          <a:bodyPr anchor="t" rtlCol="false" tIns="0" lIns="0" bIns="0" rIns="0">
            <a:spAutoFit/>
          </a:bodyPr>
          <a:lstStyle/>
          <a:p>
            <a:pPr algn="ctr">
              <a:lnSpc>
                <a:spcPts val="10427"/>
              </a:lnSpc>
            </a:pPr>
            <a:r>
              <a:rPr lang="en-US" b="true" sz="7447" spc="183">
                <a:solidFill>
                  <a:srgbClr val="313193"/>
                </a:solidFill>
                <a:latin typeface="Inter Bold"/>
                <a:ea typeface="Inter Bold"/>
                <a:cs typeface="Inter Bold"/>
                <a:sym typeface="Inter Bold"/>
              </a:rPr>
              <a:t>Comité de l’Isère Badminton</a:t>
            </a:r>
          </a:p>
        </p:txBody>
      </p:sp>
      <p:grpSp>
        <p:nvGrpSpPr>
          <p:cNvPr name="Group 42" id="42"/>
          <p:cNvGrpSpPr/>
          <p:nvPr/>
        </p:nvGrpSpPr>
        <p:grpSpPr>
          <a:xfrm rot="0">
            <a:off x="1049779" y="25095889"/>
            <a:ext cx="4684738" cy="2824191"/>
            <a:chOff x="0" y="0"/>
            <a:chExt cx="6246317" cy="3765588"/>
          </a:xfrm>
        </p:grpSpPr>
        <p:sp>
          <p:nvSpPr>
            <p:cNvPr name="Freeform 43" id="43"/>
            <p:cNvSpPr/>
            <p:nvPr/>
          </p:nvSpPr>
          <p:spPr>
            <a:xfrm flipH="false" flipV="false" rot="0">
              <a:off x="0" y="0"/>
              <a:ext cx="6246368" cy="3765550"/>
            </a:xfrm>
            <a:custGeom>
              <a:avLst/>
              <a:gdLst/>
              <a:ahLst/>
              <a:cxnLst/>
              <a:rect r="r" b="b" t="t" l="l"/>
              <a:pathLst>
                <a:path h="3765550" w="6246368">
                  <a:moveTo>
                    <a:pt x="0" y="0"/>
                  </a:moveTo>
                  <a:lnTo>
                    <a:pt x="6246368" y="0"/>
                  </a:lnTo>
                  <a:lnTo>
                    <a:pt x="6246368" y="3765550"/>
                  </a:lnTo>
                  <a:lnTo>
                    <a:pt x="0" y="3765550"/>
                  </a:lnTo>
                  <a:lnTo>
                    <a:pt x="0" y="0"/>
                  </a:lnTo>
                  <a:close/>
                </a:path>
              </a:pathLst>
            </a:custGeom>
            <a:blipFill>
              <a:blip r:embed="rId14"/>
              <a:stretch>
                <a:fillRect l="0" t="-32940" r="0" b="-32940"/>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37040" y="24576119"/>
            <a:ext cx="18876369" cy="3999690"/>
            <a:chOff x="0" y="0"/>
            <a:chExt cx="25168492" cy="5332920"/>
          </a:xfrm>
        </p:grpSpPr>
        <p:sp>
          <p:nvSpPr>
            <p:cNvPr name="Freeform 3" id="3"/>
            <p:cNvSpPr/>
            <p:nvPr/>
          </p:nvSpPr>
          <p:spPr>
            <a:xfrm flipH="false" flipV="false" rot="0">
              <a:off x="0" y="0"/>
              <a:ext cx="25168479" cy="5332984"/>
            </a:xfrm>
            <a:custGeom>
              <a:avLst/>
              <a:gdLst/>
              <a:ahLst/>
              <a:cxnLst/>
              <a:rect r="r" b="b" t="t" l="l"/>
              <a:pathLst>
                <a:path h="5332984" w="25168479">
                  <a:moveTo>
                    <a:pt x="0" y="0"/>
                  </a:moveTo>
                  <a:lnTo>
                    <a:pt x="0" y="5332984"/>
                  </a:lnTo>
                  <a:lnTo>
                    <a:pt x="25168479" y="5332984"/>
                  </a:lnTo>
                  <a:lnTo>
                    <a:pt x="25168479" y="0"/>
                  </a:lnTo>
                  <a:lnTo>
                    <a:pt x="0" y="0"/>
                  </a:lnTo>
                  <a:close/>
                  <a:moveTo>
                    <a:pt x="25127204" y="5291709"/>
                  </a:moveTo>
                  <a:lnTo>
                    <a:pt x="40386" y="5291709"/>
                  </a:lnTo>
                  <a:lnTo>
                    <a:pt x="40386" y="40386"/>
                  </a:lnTo>
                  <a:lnTo>
                    <a:pt x="25127204" y="40386"/>
                  </a:lnTo>
                  <a:lnTo>
                    <a:pt x="25127204" y="5291709"/>
                  </a:lnTo>
                  <a:close/>
                </a:path>
              </a:pathLst>
            </a:custGeom>
            <a:solidFill>
              <a:srgbClr val="262674"/>
            </a:solidFill>
          </p:spPr>
        </p:sp>
      </p:grpSp>
      <p:grpSp>
        <p:nvGrpSpPr>
          <p:cNvPr name="Group 4" id="4"/>
          <p:cNvGrpSpPr/>
          <p:nvPr/>
        </p:nvGrpSpPr>
        <p:grpSpPr>
          <a:xfrm rot="0">
            <a:off x="872700" y="805577"/>
            <a:ext cx="19664934" cy="28937826"/>
            <a:chOff x="0" y="0"/>
            <a:chExt cx="26219912" cy="38583768"/>
          </a:xfrm>
        </p:grpSpPr>
        <p:sp>
          <p:nvSpPr>
            <p:cNvPr name="Freeform 5" id="5"/>
            <p:cNvSpPr/>
            <p:nvPr/>
          </p:nvSpPr>
          <p:spPr>
            <a:xfrm flipH="false" flipV="false" rot="0">
              <a:off x="0" y="0"/>
              <a:ext cx="26219913" cy="38583744"/>
            </a:xfrm>
            <a:custGeom>
              <a:avLst/>
              <a:gdLst/>
              <a:ahLst/>
              <a:cxnLst/>
              <a:rect r="r" b="b" t="t" l="l"/>
              <a:pathLst>
                <a:path h="38583744" w="26219913">
                  <a:moveTo>
                    <a:pt x="0" y="0"/>
                  </a:moveTo>
                  <a:lnTo>
                    <a:pt x="26219913" y="0"/>
                  </a:lnTo>
                  <a:lnTo>
                    <a:pt x="26219913" y="38583744"/>
                  </a:lnTo>
                  <a:lnTo>
                    <a:pt x="0" y="38583744"/>
                  </a:lnTo>
                  <a:lnTo>
                    <a:pt x="0" y="0"/>
                  </a:lnTo>
                  <a:close/>
                </a:path>
              </a:pathLst>
            </a:custGeom>
            <a:blipFill>
              <a:blip r:embed="rId2">
                <a:alphaModFix amt="2000"/>
              </a:blip>
              <a:stretch>
                <a:fillRect l="-6593" t="0" r="-6593" b="0"/>
              </a:stretch>
            </a:blipFill>
          </p:spPr>
        </p:sp>
      </p:grpSp>
      <p:sp>
        <p:nvSpPr>
          <p:cNvPr name="Freeform 6" id="6"/>
          <p:cNvSpPr/>
          <p:nvPr/>
        </p:nvSpPr>
        <p:spPr>
          <a:xfrm flipH="false" flipV="false" rot="0">
            <a:off x="-1128151" y="-1128151"/>
            <a:ext cx="23649280" cy="32512102"/>
          </a:xfrm>
          <a:custGeom>
            <a:avLst/>
            <a:gdLst/>
            <a:ahLst/>
            <a:cxnLst/>
            <a:rect r="r" b="b" t="t" l="l"/>
            <a:pathLst>
              <a:path h="32512102" w="23649280">
                <a:moveTo>
                  <a:pt x="0" y="0"/>
                </a:moveTo>
                <a:lnTo>
                  <a:pt x="23649280" y="0"/>
                </a:lnTo>
                <a:lnTo>
                  <a:pt x="23649280" y="32512102"/>
                </a:lnTo>
                <a:lnTo>
                  <a:pt x="0" y="3251210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3737677" y="27386804"/>
            <a:ext cx="13917635" cy="2868997"/>
            <a:chOff x="0" y="0"/>
            <a:chExt cx="18556846" cy="3825329"/>
          </a:xfrm>
        </p:grpSpPr>
        <p:sp>
          <p:nvSpPr>
            <p:cNvPr name="Freeform 8" id="8"/>
            <p:cNvSpPr/>
            <p:nvPr/>
          </p:nvSpPr>
          <p:spPr>
            <a:xfrm flipH="false" flipV="false" rot="0">
              <a:off x="0" y="0"/>
              <a:ext cx="18556860" cy="3825367"/>
            </a:xfrm>
            <a:custGeom>
              <a:avLst/>
              <a:gdLst/>
              <a:ahLst/>
              <a:cxnLst/>
              <a:rect r="r" b="b" t="t" l="l"/>
              <a:pathLst>
                <a:path h="3825367" w="18556860">
                  <a:moveTo>
                    <a:pt x="0" y="0"/>
                  </a:moveTo>
                  <a:lnTo>
                    <a:pt x="18556860" y="0"/>
                  </a:lnTo>
                  <a:lnTo>
                    <a:pt x="18556860" y="3825367"/>
                  </a:lnTo>
                  <a:lnTo>
                    <a:pt x="0" y="3825367"/>
                  </a:lnTo>
                  <a:close/>
                </a:path>
              </a:pathLst>
            </a:custGeom>
            <a:solidFill>
              <a:srgbClr val="E2011B"/>
            </a:solidFill>
          </p:spPr>
        </p:sp>
      </p:grpSp>
      <p:sp>
        <p:nvSpPr>
          <p:cNvPr name="Freeform 9" id="9"/>
          <p:cNvSpPr/>
          <p:nvPr/>
        </p:nvSpPr>
        <p:spPr>
          <a:xfrm flipH="true" flipV="false" rot="0">
            <a:off x="642509" y="2793053"/>
            <a:ext cx="974579" cy="646767"/>
          </a:xfrm>
          <a:custGeom>
            <a:avLst/>
            <a:gdLst/>
            <a:ahLst/>
            <a:cxnLst/>
            <a:rect r="r" b="b" t="t" l="l"/>
            <a:pathLst>
              <a:path h="646767" w="974579">
                <a:moveTo>
                  <a:pt x="974579" y="0"/>
                </a:moveTo>
                <a:lnTo>
                  <a:pt x="0" y="0"/>
                </a:lnTo>
                <a:lnTo>
                  <a:pt x="0" y="646767"/>
                </a:lnTo>
                <a:lnTo>
                  <a:pt x="974579" y="646767"/>
                </a:lnTo>
                <a:lnTo>
                  <a:pt x="974579" y="0"/>
                </a:lnTo>
                <a:close/>
              </a:path>
            </a:pathLst>
          </a:custGeom>
          <a:blipFill>
            <a:blip r:embed="rId5">
              <a:extLst>
                <a:ext uri="{96DAC541-7B7A-43D3-8B79-37D633B846F1}">
                  <asvg:svgBlip xmlns:asvg="http://schemas.microsoft.com/office/drawing/2016/SVG/main" r:embed="rId6"/>
                </a:ext>
              </a:extLst>
            </a:blip>
            <a:stretch>
              <a:fillRect l="-260" t="0" r="-259" b="0"/>
            </a:stretch>
          </a:blipFill>
        </p:spPr>
      </p:sp>
      <p:sp>
        <p:nvSpPr>
          <p:cNvPr name="TextBox 10" id="10"/>
          <p:cNvSpPr txBox="true"/>
          <p:nvPr/>
        </p:nvSpPr>
        <p:spPr>
          <a:xfrm rot="0">
            <a:off x="1444838" y="3454670"/>
            <a:ext cx="18520667" cy="4910576"/>
          </a:xfrm>
          <a:prstGeom prst="rect">
            <a:avLst/>
          </a:prstGeom>
        </p:spPr>
        <p:txBody>
          <a:bodyPr anchor="t" rtlCol="false" tIns="0" lIns="0" bIns="0" rIns="0">
            <a:spAutoFit/>
          </a:bodyPr>
          <a:lstStyle/>
          <a:p>
            <a:pPr algn="just">
              <a:lnSpc>
                <a:spcPts val="4357"/>
              </a:lnSpc>
            </a:pPr>
            <a:r>
              <a:rPr lang="en-US" sz="3112" spc="76">
                <a:solidFill>
                  <a:srgbClr val="262674"/>
                </a:solidFill>
                <a:latin typeface="Inter"/>
                <a:ea typeface="Inter"/>
                <a:cs typeface="Inter"/>
                <a:sym typeface="Inter"/>
              </a:rPr>
              <a:t>Bienvenue dans votre club !</a:t>
            </a:r>
          </a:p>
          <a:p>
            <a:pPr algn="just">
              <a:lnSpc>
                <a:spcPts val="4357"/>
              </a:lnSpc>
            </a:pPr>
            <a:r>
              <a:rPr lang="en-US" sz="3112" spc="76">
                <a:solidFill>
                  <a:srgbClr val="262674"/>
                </a:solidFill>
                <a:latin typeface="Inter"/>
                <a:ea typeface="Inter"/>
                <a:cs typeface="Inter"/>
                <a:sym typeface="Inter"/>
              </a:rPr>
              <a:t>Comme les 2 000 autres clubs affiliés à la Fédération Française de Badminton (FFBaD), votre club propose une offre de pratique riche et adaptée à tous : débutants, passionnés ou compétiteurs.</a:t>
            </a:r>
          </a:p>
          <a:p>
            <a:pPr algn="just">
              <a:lnSpc>
                <a:spcPts val="4357"/>
              </a:lnSpc>
            </a:pPr>
            <a:r>
              <a:rPr lang="en-US" sz="3112" spc="76">
                <a:solidFill>
                  <a:srgbClr val="262674"/>
                </a:solidFill>
                <a:latin typeface="Inter"/>
                <a:ea typeface="Inter"/>
                <a:cs typeface="Inter"/>
                <a:sym typeface="Inter"/>
              </a:rPr>
              <a:t>Vous y trouverez un environnement convivial et motivant pour pratiquer le badminton que vous aimez, à votre rythme, dans un cadre propice à l’épanouissement personnel et collectif.</a:t>
            </a:r>
          </a:p>
          <a:p>
            <a:pPr algn="just">
              <a:lnSpc>
                <a:spcPts val="4357"/>
              </a:lnSpc>
            </a:pPr>
            <a:r>
              <a:rPr lang="en-US" sz="3112" spc="76">
                <a:solidFill>
                  <a:srgbClr val="262674"/>
                </a:solidFill>
                <a:latin typeface="Inter"/>
                <a:ea typeface="Inter"/>
                <a:cs typeface="Inter"/>
                <a:sym typeface="Inter"/>
              </a:rPr>
              <a:t>La Fédération Française de Badminton, forte de plus de 245 000 licenciés à travers tous les territoires, tire sa richesse de l’engagement et de la diversité de ses membres.</a:t>
            </a:r>
          </a:p>
          <a:p>
            <a:pPr algn="just">
              <a:lnSpc>
                <a:spcPts val="4357"/>
              </a:lnSpc>
            </a:pPr>
            <a:r>
              <a:rPr lang="en-US" sz="3112" spc="76">
                <a:solidFill>
                  <a:srgbClr val="262674"/>
                </a:solidFill>
                <a:latin typeface="Inter"/>
                <a:ea typeface="Inter"/>
                <a:cs typeface="Inter"/>
                <a:sym typeface="Inter"/>
              </a:rPr>
              <a:t>Prenez le plein d'émotions dans votre club !</a:t>
            </a:r>
          </a:p>
        </p:txBody>
      </p:sp>
      <p:sp>
        <p:nvSpPr>
          <p:cNvPr name="Freeform 11" id="11"/>
          <p:cNvSpPr/>
          <p:nvPr/>
        </p:nvSpPr>
        <p:spPr>
          <a:xfrm flipH="false" flipV="false" rot="0">
            <a:off x="19438363" y="7567132"/>
            <a:ext cx="1018718" cy="676056"/>
          </a:xfrm>
          <a:custGeom>
            <a:avLst/>
            <a:gdLst/>
            <a:ahLst/>
            <a:cxnLst/>
            <a:rect r="r" b="b" t="t" l="l"/>
            <a:pathLst>
              <a:path h="676056" w="1018718">
                <a:moveTo>
                  <a:pt x="0" y="0"/>
                </a:moveTo>
                <a:lnTo>
                  <a:pt x="1018718" y="0"/>
                </a:lnTo>
                <a:lnTo>
                  <a:pt x="1018718" y="676056"/>
                </a:lnTo>
                <a:lnTo>
                  <a:pt x="0" y="676056"/>
                </a:lnTo>
                <a:lnTo>
                  <a:pt x="0" y="0"/>
                </a:lnTo>
                <a:close/>
              </a:path>
            </a:pathLst>
          </a:custGeom>
          <a:blipFill>
            <a:blip r:embed="rId5">
              <a:extLst>
                <a:ext uri="{96DAC541-7B7A-43D3-8B79-37D633B846F1}">
                  <asvg:svgBlip xmlns:asvg="http://schemas.microsoft.com/office/drawing/2016/SVG/main" r:embed="rId6"/>
                </a:ext>
              </a:extLst>
            </a:blip>
            <a:stretch>
              <a:fillRect l="0" t="-697" r="0" b="-697"/>
            </a:stretch>
          </a:blipFill>
        </p:spPr>
      </p:sp>
      <p:grpSp>
        <p:nvGrpSpPr>
          <p:cNvPr name="Group 12" id="12"/>
          <p:cNvGrpSpPr/>
          <p:nvPr/>
        </p:nvGrpSpPr>
        <p:grpSpPr>
          <a:xfrm rot="0">
            <a:off x="1237040" y="9572968"/>
            <a:ext cx="9198264" cy="6655870"/>
            <a:chOff x="0" y="0"/>
            <a:chExt cx="12264352" cy="8874493"/>
          </a:xfrm>
        </p:grpSpPr>
        <p:sp>
          <p:nvSpPr>
            <p:cNvPr name="Freeform 13" id="13"/>
            <p:cNvSpPr/>
            <p:nvPr/>
          </p:nvSpPr>
          <p:spPr>
            <a:xfrm flipH="false" flipV="false" rot="0">
              <a:off x="0" y="0"/>
              <a:ext cx="12264390" cy="8874506"/>
            </a:xfrm>
            <a:custGeom>
              <a:avLst/>
              <a:gdLst/>
              <a:ahLst/>
              <a:cxnLst/>
              <a:rect r="r" b="b" t="t" l="l"/>
              <a:pathLst>
                <a:path h="8874506" w="12264390">
                  <a:moveTo>
                    <a:pt x="0" y="0"/>
                  </a:moveTo>
                  <a:lnTo>
                    <a:pt x="0" y="8874506"/>
                  </a:lnTo>
                  <a:lnTo>
                    <a:pt x="12264390" y="8874506"/>
                  </a:lnTo>
                  <a:lnTo>
                    <a:pt x="12264390" y="0"/>
                  </a:lnTo>
                  <a:lnTo>
                    <a:pt x="0" y="0"/>
                  </a:lnTo>
                  <a:close/>
                  <a:moveTo>
                    <a:pt x="12223115" y="8833231"/>
                  </a:moveTo>
                  <a:lnTo>
                    <a:pt x="40386" y="8833231"/>
                  </a:lnTo>
                  <a:lnTo>
                    <a:pt x="40386" y="40386"/>
                  </a:lnTo>
                  <a:lnTo>
                    <a:pt x="12223115" y="40386"/>
                  </a:lnTo>
                  <a:lnTo>
                    <a:pt x="12223115" y="8833231"/>
                  </a:lnTo>
                  <a:close/>
                </a:path>
              </a:pathLst>
            </a:custGeom>
            <a:solidFill>
              <a:srgbClr val="262674"/>
            </a:solidFill>
          </p:spPr>
        </p:sp>
      </p:grpSp>
      <p:grpSp>
        <p:nvGrpSpPr>
          <p:cNvPr name="Group 14" id="14"/>
          <p:cNvGrpSpPr/>
          <p:nvPr/>
        </p:nvGrpSpPr>
        <p:grpSpPr>
          <a:xfrm rot="0">
            <a:off x="10939482" y="9590675"/>
            <a:ext cx="9198264" cy="9458134"/>
            <a:chOff x="0" y="0"/>
            <a:chExt cx="12264352" cy="12610846"/>
          </a:xfrm>
        </p:grpSpPr>
        <p:sp>
          <p:nvSpPr>
            <p:cNvPr name="Freeform 15" id="15"/>
            <p:cNvSpPr/>
            <p:nvPr/>
          </p:nvSpPr>
          <p:spPr>
            <a:xfrm flipH="false" flipV="false" rot="0">
              <a:off x="0" y="0"/>
              <a:ext cx="12264390" cy="12610846"/>
            </a:xfrm>
            <a:custGeom>
              <a:avLst/>
              <a:gdLst/>
              <a:ahLst/>
              <a:cxnLst/>
              <a:rect r="r" b="b" t="t" l="l"/>
              <a:pathLst>
                <a:path h="12610846" w="12264390">
                  <a:moveTo>
                    <a:pt x="0" y="0"/>
                  </a:moveTo>
                  <a:lnTo>
                    <a:pt x="0" y="12610846"/>
                  </a:lnTo>
                  <a:lnTo>
                    <a:pt x="12264390" y="12610846"/>
                  </a:lnTo>
                  <a:lnTo>
                    <a:pt x="12264390" y="0"/>
                  </a:lnTo>
                  <a:lnTo>
                    <a:pt x="0" y="0"/>
                  </a:lnTo>
                  <a:close/>
                  <a:moveTo>
                    <a:pt x="12223115" y="12569571"/>
                  </a:moveTo>
                  <a:lnTo>
                    <a:pt x="40386" y="12569571"/>
                  </a:lnTo>
                  <a:lnTo>
                    <a:pt x="40386" y="40386"/>
                  </a:lnTo>
                  <a:lnTo>
                    <a:pt x="12223115" y="40386"/>
                  </a:lnTo>
                  <a:lnTo>
                    <a:pt x="12223115" y="12569571"/>
                  </a:lnTo>
                  <a:close/>
                </a:path>
              </a:pathLst>
            </a:custGeom>
            <a:solidFill>
              <a:srgbClr val="262674"/>
            </a:solidFill>
          </p:spPr>
        </p:sp>
      </p:grpSp>
      <p:grpSp>
        <p:nvGrpSpPr>
          <p:cNvPr name="Group 16" id="16"/>
          <p:cNvGrpSpPr/>
          <p:nvPr/>
        </p:nvGrpSpPr>
        <p:grpSpPr>
          <a:xfrm rot="0">
            <a:off x="1811103" y="1204474"/>
            <a:ext cx="5330914" cy="1665913"/>
            <a:chOff x="0" y="0"/>
            <a:chExt cx="7107885" cy="2221217"/>
          </a:xfrm>
        </p:grpSpPr>
        <p:sp>
          <p:nvSpPr>
            <p:cNvPr name="Freeform 17" id="17"/>
            <p:cNvSpPr/>
            <p:nvPr/>
          </p:nvSpPr>
          <p:spPr>
            <a:xfrm flipH="false" flipV="false" rot="0">
              <a:off x="0" y="0"/>
              <a:ext cx="7107936" cy="2221230"/>
            </a:xfrm>
            <a:custGeom>
              <a:avLst/>
              <a:gdLst/>
              <a:ahLst/>
              <a:cxnLst/>
              <a:rect r="r" b="b" t="t" l="l"/>
              <a:pathLst>
                <a:path h="2221230" w="7107936">
                  <a:moveTo>
                    <a:pt x="0" y="0"/>
                  </a:moveTo>
                  <a:lnTo>
                    <a:pt x="7107936" y="0"/>
                  </a:lnTo>
                  <a:lnTo>
                    <a:pt x="7107936" y="2221230"/>
                  </a:lnTo>
                  <a:lnTo>
                    <a:pt x="0" y="2221230"/>
                  </a:lnTo>
                  <a:lnTo>
                    <a:pt x="0" y="0"/>
                  </a:lnTo>
                  <a:close/>
                </a:path>
              </a:pathLst>
            </a:custGeom>
            <a:blipFill>
              <a:blip r:embed="rId7"/>
              <a:stretch>
                <a:fillRect l="0" t="-222" r="0" b="-221"/>
              </a:stretch>
            </a:blipFill>
          </p:spPr>
        </p:sp>
      </p:grpSp>
      <p:grpSp>
        <p:nvGrpSpPr>
          <p:cNvPr name="Group 18" id="18"/>
          <p:cNvGrpSpPr/>
          <p:nvPr/>
        </p:nvGrpSpPr>
        <p:grpSpPr>
          <a:xfrm rot="0">
            <a:off x="2520058" y="8688676"/>
            <a:ext cx="6449663" cy="1626089"/>
            <a:chOff x="0" y="0"/>
            <a:chExt cx="8599551" cy="2168119"/>
          </a:xfrm>
        </p:grpSpPr>
        <p:sp>
          <p:nvSpPr>
            <p:cNvPr name="Freeform 19" id="19"/>
            <p:cNvSpPr/>
            <p:nvPr/>
          </p:nvSpPr>
          <p:spPr>
            <a:xfrm flipH="false" flipV="false" rot="0">
              <a:off x="0" y="0"/>
              <a:ext cx="8599551" cy="2168144"/>
            </a:xfrm>
            <a:custGeom>
              <a:avLst/>
              <a:gdLst/>
              <a:ahLst/>
              <a:cxnLst/>
              <a:rect r="r" b="b" t="t" l="l"/>
              <a:pathLst>
                <a:path h="2168144" w="8599551">
                  <a:moveTo>
                    <a:pt x="0" y="0"/>
                  </a:moveTo>
                  <a:lnTo>
                    <a:pt x="8599551" y="0"/>
                  </a:lnTo>
                  <a:lnTo>
                    <a:pt x="8599551" y="2168144"/>
                  </a:lnTo>
                  <a:lnTo>
                    <a:pt x="0" y="2168144"/>
                  </a:lnTo>
                  <a:lnTo>
                    <a:pt x="0" y="0"/>
                  </a:lnTo>
                  <a:close/>
                </a:path>
              </a:pathLst>
            </a:custGeom>
            <a:blipFill>
              <a:blip r:embed="rId8"/>
              <a:stretch>
                <a:fillRect l="-40297" t="0" r="-40297" b="1"/>
              </a:stretch>
            </a:blipFill>
          </p:spPr>
        </p:sp>
      </p:grpSp>
      <p:grpSp>
        <p:nvGrpSpPr>
          <p:cNvPr name="Group 20" id="20"/>
          <p:cNvGrpSpPr/>
          <p:nvPr/>
        </p:nvGrpSpPr>
        <p:grpSpPr>
          <a:xfrm rot="0">
            <a:off x="12717913" y="7980493"/>
            <a:ext cx="5641419" cy="2611193"/>
            <a:chOff x="0" y="0"/>
            <a:chExt cx="7521892" cy="3481591"/>
          </a:xfrm>
        </p:grpSpPr>
        <p:sp>
          <p:nvSpPr>
            <p:cNvPr name="Freeform 21" id="21"/>
            <p:cNvSpPr/>
            <p:nvPr/>
          </p:nvSpPr>
          <p:spPr>
            <a:xfrm flipH="false" flipV="false" rot="0">
              <a:off x="0" y="0"/>
              <a:ext cx="7521829" cy="3481578"/>
            </a:xfrm>
            <a:custGeom>
              <a:avLst/>
              <a:gdLst/>
              <a:ahLst/>
              <a:cxnLst/>
              <a:rect r="r" b="b" t="t" l="l"/>
              <a:pathLst>
                <a:path h="3481578" w="7521829">
                  <a:moveTo>
                    <a:pt x="0" y="0"/>
                  </a:moveTo>
                  <a:lnTo>
                    <a:pt x="7521829" y="0"/>
                  </a:lnTo>
                  <a:lnTo>
                    <a:pt x="7521829" y="3481578"/>
                  </a:lnTo>
                  <a:lnTo>
                    <a:pt x="0" y="3481578"/>
                  </a:lnTo>
                  <a:lnTo>
                    <a:pt x="0" y="0"/>
                  </a:lnTo>
                  <a:close/>
                </a:path>
              </a:pathLst>
            </a:custGeom>
            <a:blipFill>
              <a:blip r:embed="rId8"/>
              <a:stretch>
                <a:fillRect l="-115775" t="0" r="-115776" b="0"/>
              </a:stretch>
            </a:blipFill>
          </p:spPr>
        </p:sp>
      </p:grpSp>
      <p:sp>
        <p:nvSpPr>
          <p:cNvPr name="Freeform 22" id="22"/>
          <p:cNvSpPr/>
          <p:nvPr/>
        </p:nvSpPr>
        <p:spPr>
          <a:xfrm flipH="false" flipV="false" rot="0">
            <a:off x="3715531" y="25215304"/>
            <a:ext cx="1347397" cy="1347397"/>
          </a:xfrm>
          <a:custGeom>
            <a:avLst/>
            <a:gdLst/>
            <a:ahLst/>
            <a:cxnLst/>
            <a:rect r="r" b="b" t="t" l="l"/>
            <a:pathLst>
              <a:path h="1347397" w="1347397">
                <a:moveTo>
                  <a:pt x="0" y="0"/>
                </a:moveTo>
                <a:lnTo>
                  <a:pt x="1347397" y="0"/>
                </a:lnTo>
                <a:lnTo>
                  <a:pt x="1347397" y="1347397"/>
                </a:lnTo>
                <a:lnTo>
                  <a:pt x="0" y="134739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3" id="23"/>
          <p:cNvSpPr txBox="true"/>
          <p:nvPr/>
        </p:nvSpPr>
        <p:spPr>
          <a:xfrm rot="0">
            <a:off x="3033665" y="28010263"/>
            <a:ext cx="15325668" cy="1733140"/>
          </a:xfrm>
          <a:prstGeom prst="rect">
            <a:avLst/>
          </a:prstGeom>
        </p:spPr>
        <p:txBody>
          <a:bodyPr anchor="t" rtlCol="false" tIns="0" lIns="0" bIns="0" rIns="0">
            <a:spAutoFit/>
          </a:bodyPr>
          <a:lstStyle/>
          <a:p>
            <a:pPr algn="ctr">
              <a:lnSpc>
                <a:spcPts val="7193"/>
              </a:lnSpc>
            </a:pPr>
            <a:r>
              <a:rPr lang="en-US" b="true" sz="6423" spc="158">
                <a:solidFill>
                  <a:srgbClr val="FFFFFF"/>
                </a:solidFill>
                <a:latin typeface="Cardo Bold"/>
                <a:ea typeface="Cardo Bold"/>
                <a:cs typeface="Cardo Bold"/>
                <a:sym typeface="Cardo Bold"/>
              </a:rPr>
              <a:t>FÉDÉRATION FRANÇAISE </a:t>
            </a:r>
          </a:p>
          <a:p>
            <a:pPr algn="ctr">
              <a:lnSpc>
                <a:spcPts val="7193"/>
              </a:lnSpc>
            </a:pPr>
            <a:r>
              <a:rPr lang="en-US" b="true" sz="6423" spc="158">
                <a:solidFill>
                  <a:srgbClr val="FFFFFF"/>
                </a:solidFill>
                <a:latin typeface="Cardo Bold"/>
                <a:ea typeface="Cardo Bold"/>
                <a:cs typeface="Cardo Bold"/>
                <a:sym typeface="Cardo Bold"/>
              </a:rPr>
              <a:t>DE BADMINTON</a:t>
            </a:r>
          </a:p>
        </p:txBody>
      </p:sp>
      <p:sp>
        <p:nvSpPr>
          <p:cNvPr name="TextBox 24" id="24"/>
          <p:cNvSpPr txBox="true"/>
          <p:nvPr/>
        </p:nvSpPr>
        <p:spPr>
          <a:xfrm rot="0">
            <a:off x="10412482" y="1805788"/>
            <a:ext cx="14485668" cy="1129570"/>
          </a:xfrm>
          <a:prstGeom prst="rect">
            <a:avLst/>
          </a:prstGeom>
        </p:spPr>
        <p:txBody>
          <a:bodyPr anchor="t" rtlCol="false" tIns="0" lIns="0" bIns="0" rIns="0">
            <a:spAutoFit/>
          </a:bodyPr>
          <a:lstStyle/>
          <a:p>
            <a:pPr algn="ctr">
              <a:lnSpc>
                <a:spcPts val="8446"/>
              </a:lnSpc>
            </a:pPr>
            <a:r>
              <a:rPr lang="en-US" b="true" sz="6033" spc="-407">
                <a:solidFill>
                  <a:srgbClr val="E2011B"/>
                </a:solidFill>
                <a:latin typeface="Cardo Bold"/>
                <a:ea typeface="Cardo Bold"/>
                <a:cs typeface="Cardo Bold"/>
                <a:sym typeface="Cardo Bold"/>
              </a:rPr>
              <a:t>Mot  d’accueil</a:t>
            </a:r>
          </a:p>
        </p:txBody>
      </p:sp>
      <p:sp>
        <p:nvSpPr>
          <p:cNvPr name="TextBox 25" id="25"/>
          <p:cNvSpPr txBox="true"/>
          <p:nvPr/>
        </p:nvSpPr>
        <p:spPr>
          <a:xfrm rot="0">
            <a:off x="2702624" y="8771268"/>
            <a:ext cx="6267098" cy="1223010"/>
          </a:xfrm>
          <a:prstGeom prst="rect">
            <a:avLst/>
          </a:prstGeom>
        </p:spPr>
        <p:txBody>
          <a:bodyPr anchor="t" rtlCol="false" tIns="0" lIns="0" bIns="0" rIns="0">
            <a:spAutoFit/>
          </a:bodyPr>
          <a:lstStyle/>
          <a:p>
            <a:pPr algn="ctr">
              <a:lnSpc>
                <a:spcPts val="9239"/>
              </a:lnSpc>
            </a:pPr>
            <a:r>
              <a:rPr lang="en-US" b="true" sz="6599" spc="-447">
                <a:solidFill>
                  <a:srgbClr val="E2011B"/>
                </a:solidFill>
                <a:latin typeface="Cardo Bold"/>
                <a:ea typeface="Cardo Bold"/>
                <a:cs typeface="Cardo Bold"/>
                <a:sym typeface="Cardo Bold"/>
              </a:rPr>
              <a:t>Notre ambition</a:t>
            </a:r>
          </a:p>
        </p:txBody>
      </p:sp>
      <p:sp>
        <p:nvSpPr>
          <p:cNvPr name="TextBox 26" id="26"/>
          <p:cNvSpPr txBox="true"/>
          <p:nvPr/>
        </p:nvSpPr>
        <p:spPr>
          <a:xfrm rot="0">
            <a:off x="12380728" y="8845639"/>
            <a:ext cx="6267098" cy="1223010"/>
          </a:xfrm>
          <a:prstGeom prst="rect">
            <a:avLst/>
          </a:prstGeom>
        </p:spPr>
        <p:txBody>
          <a:bodyPr anchor="t" rtlCol="false" tIns="0" lIns="0" bIns="0" rIns="0">
            <a:spAutoFit/>
          </a:bodyPr>
          <a:lstStyle/>
          <a:p>
            <a:pPr algn="ctr">
              <a:lnSpc>
                <a:spcPts val="9239"/>
              </a:lnSpc>
            </a:pPr>
            <a:r>
              <a:rPr lang="en-US" b="true" sz="6599" spc="-447">
                <a:solidFill>
                  <a:srgbClr val="E2011B"/>
                </a:solidFill>
                <a:latin typeface="Cardo Bold"/>
                <a:ea typeface="Cardo Bold"/>
                <a:cs typeface="Cardo Bold"/>
                <a:sym typeface="Cardo Bold"/>
              </a:rPr>
              <a:t>Chiffres clés</a:t>
            </a:r>
          </a:p>
        </p:txBody>
      </p:sp>
      <p:sp>
        <p:nvSpPr>
          <p:cNvPr name="TextBox 27" id="27"/>
          <p:cNvSpPr txBox="true"/>
          <p:nvPr/>
        </p:nvSpPr>
        <p:spPr>
          <a:xfrm rot="0">
            <a:off x="1551327" y="10022853"/>
            <a:ext cx="8449666" cy="5957668"/>
          </a:xfrm>
          <a:prstGeom prst="rect">
            <a:avLst/>
          </a:prstGeom>
        </p:spPr>
        <p:txBody>
          <a:bodyPr anchor="t" rtlCol="false" tIns="0" lIns="0" bIns="0" rIns="0">
            <a:spAutoFit/>
          </a:bodyPr>
          <a:lstStyle/>
          <a:p>
            <a:pPr algn="l" marL="1491752" indent="-497251" lvl="2">
              <a:lnSpc>
                <a:spcPts val="3752"/>
              </a:lnSpc>
              <a:buFont typeface="Arial"/>
              <a:buChar char="⚬"/>
            </a:pPr>
            <a:r>
              <a:rPr lang="en-US" sz="3319" spc="82">
                <a:solidFill>
                  <a:srgbClr val="262674"/>
                </a:solidFill>
                <a:latin typeface="Inter"/>
                <a:ea typeface="Inter"/>
                <a:cs typeface="Inter"/>
                <a:sym typeface="Inter"/>
              </a:rPr>
              <a:t>SPORTIVE</a:t>
            </a:r>
          </a:p>
          <a:p>
            <a:pPr algn="l" marL="1491752" indent="-497251" lvl="2">
              <a:lnSpc>
                <a:spcPts val="3752"/>
              </a:lnSpc>
            </a:pPr>
          </a:p>
          <a:p>
            <a:pPr algn="l" marL="1491752" indent="-497251" lvl="2">
              <a:lnSpc>
                <a:spcPts val="3752"/>
              </a:lnSpc>
              <a:buFont typeface="Arial"/>
              <a:buChar char="⚬"/>
            </a:pPr>
            <a:r>
              <a:rPr lang="en-US" sz="3319" spc="82">
                <a:solidFill>
                  <a:srgbClr val="262674"/>
                </a:solidFill>
                <a:latin typeface="Inter"/>
                <a:ea typeface="Inter"/>
                <a:cs typeface="Inter"/>
                <a:sym typeface="Inter"/>
              </a:rPr>
              <a:t>PROMOTIONNELLE</a:t>
            </a:r>
          </a:p>
          <a:p>
            <a:pPr algn="l" marL="1491752" indent="-497251" lvl="2">
              <a:lnSpc>
                <a:spcPts val="3752"/>
              </a:lnSpc>
            </a:pPr>
          </a:p>
          <a:p>
            <a:pPr algn="l" marL="1491752" indent="-497251" lvl="2">
              <a:lnSpc>
                <a:spcPts val="3752"/>
              </a:lnSpc>
              <a:buFont typeface="Arial"/>
              <a:buChar char="⚬"/>
            </a:pPr>
            <a:r>
              <a:rPr lang="en-US" sz="3319" spc="82">
                <a:solidFill>
                  <a:srgbClr val="262674"/>
                </a:solidFill>
                <a:latin typeface="Inter"/>
                <a:ea typeface="Inter"/>
                <a:cs typeface="Inter"/>
                <a:sym typeface="Inter"/>
              </a:rPr>
              <a:t>ECONOMIQUE</a:t>
            </a:r>
          </a:p>
          <a:p>
            <a:pPr algn="l" marL="1491752" indent="-497251" lvl="2">
              <a:lnSpc>
                <a:spcPts val="3752"/>
              </a:lnSpc>
            </a:pPr>
          </a:p>
          <a:p>
            <a:pPr algn="l" marL="1491752" indent="-497251" lvl="2">
              <a:lnSpc>
                <a:spcPts val="3752"/>
              </a:lnSpc>
              <a:buFont typeface="Arial"/>
              <a:buChar char="⚬"/>
            </a:pPr>
            <a:r>
              <a:rPr lang="en-US" sz="3319" spc="82">
                <a:solidFill>
                  <a:srgbClr val="262674"/>
                </a:solidFill>
                <a:latin typeface="Inter"/>
                <a:ea typeface="Inter"/>
                <a:cs typeface="Inter"/>
                <a:sym typeface="Inter"/>
              </a:rPr>
              <a:t>SOCIETALE</a:t>
            </a:r>
          </a:p>
          <a:p>
            <a:pPr algn="l" marL="1491752" indent="-497251" lvl="2">
              <a:lnSpc>
                <a:spcPts val="3752"/>
              </a:lnSpc>
            </a:pPr>
          </a:p>
          <a:p>
            <a:pPr algn="l" marL="1491752" indent="-497251" lvl="2">
              <a:lnSpc>
                <a:spcPts val="3752"/>
              </a:lnSpc>
              <a:buFont typeface="Arial"/>
              <a:buChar char="⚬"/>
            </a:pPr>
            <a:r>
              <a:rPr lang="en-US" sz="3319" spc="82">
                <a:solidFill>
                  <a:srgbClr val="262674"/>
                </a:solidFill>
                <a:latin typeface="Inter"/>
                <a:ea typeface="Inter"/>
                <a:cs typeface="Inter"/>
                <a:sym typeface="Inter"/>
              </a:rPr>
              <a:t>REGLEMENTAIRE</a:t>
            </a:r>
          </a:p>
          <a:p>
            <a:pPr algn="l" marL="1491752" indent="-497251" lvl="2">
              <a:lnSpc>
                <a:spcPts val="3752"/>
              </a:lnSpc>
            </a:pPr>
          </a:p>
          <a:p>
            <a:pPr algn="l" marL="1491752" indent="-497251" lvl="2">
              <a:lnSpc>
                <a:spcPts val="3752"/>
              </a:lnSpc>
              <a:buFont typeface="Arial"/>
              <a:buChar char="⚬"/>
            </a:pPr>
            <a:r>
              <a:rPr lang="en-US" sz="3319" spc="82">
                <a:solidFill>
                  <a:srgbClr val="262674"/>
                </a:solidFill>
                <a:latin typeface="Inter"/>
                <a:ea typeface="Inter"/>
                <a:cs typeface="Inter"/>
                <a:sym typeface="Inter"/>
              </a:rPr>
              <a:t>ORGANISATIONNELLE</a:t>
            </a:r>
          </a:p>
          <a:p>
            <a:pPr algn="l" marL="1491752" indent="-497251" lvl="2">
              <a:lnSpc>
                <a:spcPts val="3752"/>
              </a:lnSpc>
            </a:pPr>
          </a:p>
          <a:p>
            <a:pPr algn="l" marL="1491752" indent="-497251" lvl="2">
              <a:lnSpc>
                <a:spcPts val="3752"/>
              </a:lnSpc>
              <a:buFont typeface="Arial"/>
              <a:buChar char="⚬"/>
            </a:pPr>
            <a:r>
              <a:rPr lang="en-US" sz="3319" spc="82">
                <a:solidFill>
                  <a:srgbClr val="262674"/>
                </a:solidFill>
                <a:latin typeface="Inter"/>
                <a:ea typeface="Inter"/>
                <a:cs typeface="Inter"/>
                <a:sym typeface="Inter"/>
              </a:rPr>
              <a:t>DISCIPLINES ASSOCIEES</a:t>
            </a:r>
          </a:p>
        </p:txBody>
      </p:sp>
      <p:sp>
        <p:nvSpPr>
          <p:cNvPr name="TextBox 28" id="28"/>
          <p:cNvSpPr txBox="true"/>
          <p:nvPr/>
        </p:nvSpPr>
        <p:spPr>
          <a:xfrm rot="0">
            <a:off x="12873780" y="10467613"/>
            <a:ext cx="1493368" cy="889483"/>
          </a:xfrm>
          <a:prstGeom prst="rect">
            <a:avLst/>
          </a:prstGeom>
        </p:spPr>
        <p:txBody>
          <a:bodyPr anchor="t" rtlCol="false" tIns="0" lIns="0" bIns="0" rIns="0">
            <a:spAutoFit/>
          </a:bodyPr>
          <a:lstStyle/>
          <a:p>
            <a:pPr algn="r">
              <a:lnSpc>
                <a:spcPts val="6732"/>
              </a:lnSpc>
            </a:pPr>
            <a:r>
              <a:rPr lang="en-US" sz="4807" spc="118">
                <a:solidFill>
                  <a:srgbClr val="262674"/>
                </a:solidFill>
                <a:latin typeface="Anton"/>
                <a:ea typeface="Anton"/>
                <a:cs typeface="Anton"/>
                <a:sym typeface="Anton"/>
              </a:rPr>
              <a:t>2 000</a:t>
            </a:r>
          </a:p>
        </p:txBody>
      </p:sp>
      <p:sp>
        <p:nvSpPr>
          <p:cNvPr name="TextBox 29" id="29"/>
          <p:cNvSpPr txBox="true"/>
          <p:nvPr/>
        </p:nvSpPr>
        <p:spPr>
          <a:xfrm rot="0">
            <a:off x="12017845" y="12207002"/>
            <a:ext cx="2390451" cy="889483"/>
          </a:xfrm>
          <a:prstGeom prst="rect">
            <a:avLst/>
          </a:prstGeom>
        </p:spPr>
        <p:txBody>
          <a:bodyPr anchor="t" rtlCol="false" tIns="0" lIns="0" bIns="0" rIns="0">
            <a:spAutoFit/>
          </a:bodyPr>
          <a:lstStyle/>
          <a:p>
            <a:pPr algn="r">
              <a:lnSpc>
                <a:spcPts val="6732"/>
              </a:lnSpc>
            </a:pPr>
            <a:r>
              <a:rPr lang="en-US" sz="4807" spc="118">
                <a:solidFill>
                  <a:srgbClr val="262674"/>
                </a:solidFill>
                <a:latin typeface="Anton"/>
                <a:ea typeface="Anton"/>
                <a:cs typeface="Anton"/>
                <a:sym typeface="Anton"/>
              </a:rPr>
              <a:t>245 000</a:t>
            </a:r>
          </a:p>
        </p:txBody>
      </p:sp>
      <p:sp>
        <p:nvSpPr>
          <p:cNvPr name="TextBox 30" id="30"/>
          <p:cNvSpPr txBox="true"/>
          <p:nvPr/>
        </p:nvSpPr>
        <p:spPr>
          <a:xfrm rot="0">
            <a:off x="13620464" y="13709752"/>
            <a:ext cx="746684" cy="889483"/>
          </a:xfrm>
          <a:prstGeom prst="rect">
            <a:avLst/>
          </a:prstGeom>
        </p:spPr>
        <p:txBody>
          <a:bodyPr anchor="t" rtlCol="false" tIns="0" lIns="0" bIns="0" rIns="0">
            <a:spAutoFit/>
          </a:bodyPr>
          <a:lstStyle/>
          <a:p>
            <a:pPr algn="r">
              <a:lnSpc>
                <a:spcPts val="6732"/>
              </a:lnSpc>
            </a:pPr>
            <a:r>
              <a:rPr lang="en-US" sz="4807" spc="118">
                <a:solidFill>
                  <a:srgbClr val="262674"/>
                </a:solidFill>
                <a:latin typeface="Anton"/>
                <a:ea typeface="Anton"/>
                <a:cs typeface="Anton"/>
                <a:sym typeface="Anton"/>
              </a:rPr>
              <a:t>70</a:t>
            </a:r>
          </a:p>
        </p:txBody>
      </p:sp>
      <p:sp>
        <p:nvSpPr>
          <p:cNvPr name="TextBox 31" id="31"/>
          <p:cNvSpPr txBox="true"/>
          <p:nvPr/>
        </p:nvSpPr>
        <p:spPr>
          <a:xfrm rot="0">
            <a:off x="17862194" y="10467613"/>
            <a:ext cx="1493368" cy="889483"/>
          </a:xfrm>
          <a:prstGeom prst="rect">
            <a:avLst/>
          </a:prstGeom>
        </p:spPr>
        <p:txBody>
          <a:bodyPr anchor="t" rtlCol="false" tIns="0" lIns="0" bIns="0" rIns="0">
            <a:spAutoFit/>
          </a:bodyPr>
          <a:lstStyle/>
          <a:p>
            <a:pPr algn="r">
              <a:lnSpc>
                <a:spcPts val="6732"/>
              </a:lnSpc>
            </a:pPr>
            <a:r>
              <a:rPr lang="en-US" sz="4807" spc="118">
                <a:solidFill>
                  <a:srgbClr val="262674"/>
                </a:solidFill>
                <a:latin typeface="Anton"/>
                <a:ea typeface="Anton"/>
                <a:cs typeface="Anton"/>
                <a:sym typeface="Anton"/>
              </a:rPr>
              <a:t>3 600</a:t>
            </a:r>
          </a:p>
        </p:txBody>
      </p:sp>
      <p:sp>
        <p:nvSpPr>
          <p:cNvPr name="TextBox 32" id="32"/>
          <p:cNvSpPr txBox="true"/>
          <p:nvPr/>
        </p:nvSpPr>
        <p:spPr>
          <a:xfrm rot="0">
            <a:off x="17677981" y="12166568"/>
            <a:ext cx="1918802" cy="889483"/>
          </a:xfrm>
          <a:prstGeom prst="rect">
            <a:avLst/>
          </a:prstGeom>
        </p:spPr>
        <p:txBody>
          <a:bodyPr anchor="t" rtlCol="false" tIns="0" lIns="0" bIns="0" rIns="0">
            <a:spAutoFit/>
          </a:bodyPr>
          <a:lstStyle/>
          <a:p>
            <a:pPr algn="l">
              <a:lnSpc>
                <a:spcPts val="6732"/>
              </a:lnSpc>
            </a:pPr>
            <a:r>
              <a:rPr lang="en-US" sz="4807" spc="118">
                <a:solidFill>
                  <a:srgbClr val="262674"/>
                </a:solidFill>
                <a:latin typeface="Anton"/>
                <a:ea typeface="Anton"/>
                <a:cs typeface="Anton"/>
                <a:sym typeface="Anton"/>
              </a:rPr>
              <a:t>+ 1 000</a:t>
            </a:r>
          </a:p>
        </p:txBody>
      </p:sp>
      <p:sp>
        <p:nvSpPr>
          <p:cNvPr name="TextBox 33" id="33"/>
          <p:cNvSpPr txBox="true"/>
          <p:nvPr/>
        </p:nvSpPr>
        <p:spPr>
          <a:xfrm rot="0">
            <a:off x="11735781" y="15035327"/>
            <a:ext cx="982132" cy="1988791"/>
          </a:xfrm>
          <a:prstGeom prst="rect">
            <a:avLst/>
          </a:prstGeom>
        </p:spPr>
        <p:txBody>
          <a:bodyPr anchor="t" rtlCol="false" tIns="0" lIns="0" bIns="0" rIns="0">
            <a:spAutoFit/>
          </a:bodyPr>
          <a:lstStyle/>
          <a:p>
            <a:pPr algn="l">
              <a:lnSpc>
                <a:spcPts val="14836"/>
              </a:lnSpc>
            </a:pPr>
            <a:r>
              <a:rPr lang="en-US" sz="10597" spc="263">
                <a:solidFill>
                  <a:srgbClr val="262674"/>
                </a:solidFill>
                <a:latin typeface="Anton"/>
                <a:ea typeface="Anton"/>
                <a:cs typeface="Anton"/>
                <a:sym typeface="Anton"/>
              </a:rPr>
              <a:t>1</a:t>
            </a:r>
          </a:p>
        </p:txBody>
      </p:sp>
      <p:sp>
        <p:nvSpPr>
          <p:cNvPr name="TextBox 34" id="34"/>
          <p:cNvSpPr txBox="true"/>
          <p:nvPr/>
        </p:nvSpPr>
        <p:spPr>
          <a:xfrm rot="0">
            <a:off x="11360763" y="11255854"/>
            <a:ext cx="3520773" cy="598018"/>
          </a:xfrm>
          <a:prstGeom prst="rect">
            <a:avLst/>
          </a:prstGeom>
        </p:spPr>
        <p:txBody>
          <a:bodyPr anchor="t" rtlCol="false" tIns="0" lIns="0" bIns="0" rIns="0">
            <a:spAutoFit/>
          </a:bodyPr>
          <a:lstStyle/>
          <a:p>
            <a:pPr algn="r">
              <a:lnSpc>
                <a:spcPts val="4357"/>
              </a:lnSpc>
            </a:pPr>
            <a:r>
              <a:rPr lang="en-US" sz="3112" spc="76">
                <a:solidFill>
                  <a:srgbClr val="262674"/>
                </a:solidFill>
                <a:latin typeface="Inter"/>
                <a:ea typeface="Inter"/>
                <a:cs typeface="Inter"/>
                <a:sym typeface="Inter"/>
              </a:rPr>
              <a:t>CLUBS AFFILIÉS</a:t>
            </a:r>
          </a:p>
        </p:txBody>
      </p:sp>
      <p:sp>
        <p:nvSpPr>
          <p:cNvPr name="TextBox 35" id="35"/>
          <p:cNvSpPr txBox="true"/>
          <p:nvPr/>
        </p:nvSpPr>
        <p:spPr>
          <a:xfrm rot="0">
            <a:off x="11360763" y="13123154"/>
            <a:ext cx="3520773" cy="598018"/>
          </a:xfrm>
          <a:prstGeom prst="rect">
            <a:avLst/>
          </a:prstGeom>
        </p:spPr>
        <p:txBody>
          <a:bodyPr anchor="t" rtlCol="false" tIns="0" lIns="0" bIns="0" rIns="0">
            <a:spAutoFit/>
          </a:bodyPr>
          <a:lstStyle/>
          <a:p>
            <a:pPr algn="r">
              <a:lnSpc>
                <a:spcPts val="4357"/>
              </a:lnSpc>
            </a:pPr>
            <a:r>
              <a:rPr lang="en-US" sz="3112" spc="76">
                <a:solidFill>
                  <a:srgbClr val="262674"/>
                </a:solidFill>
                <a:latin typeface="Inter"/>
                <a:ea typeface="Inter"/>
                <a:cs typeface="Inter"/>
                <a:sym typeface="Inter"/>
              </a:rPr>
              <a:t>LICENCIÉS</a:t>
            </a:r>
          </a:p>
        </p:txBody>
      </p:sp>
      <p:sp>
        <p:nvSpPr>
          <p:cNvPr name="TextBox 36" id="36"/>
          <p:cNvSpPr txBox="true"/>
          <p:nvPr/>
        </p:nvSpPr>
        <p:spPr>
          <a:xfrm rot="0">
            <a:off x="15917589" y="11441201"/>
            <a:ext cx="3520773" cy="745703"/>
          </a:xfrm>
          <a:prstGeom prst="rect">
            <a:avLst/>
          </a:prstGeom>
        </p:spPr>
        <p:txBody>
          <a:bodyPr anchor="t" rtlCol="false" tIns="0" lIns="0" bIns="0" rIns="0">
            <a:spAutoFit/>
          </a:bodyPr>
          <a:lstStyle/>
          <a:p>
            <a:pPr algn="r">
              <a:lnSpc>
                <a:spcPts val="3143"/>
              </a:lnSpc>
            </a:pPr>
            <a:r>
              <a:rPr lang="en-US" sz="3112" spc="76">
                <a:solidFill>
                  <a:srgbClr val="262674"/>
                </a:solidFill>
                <a:latin typeface="Inter"/>
                <a:ea typeface="Inter"/>
                <a:cs typeface="Inter"/>
                <a:sym typeface="Inter"/>
              </a:rPr>
              <a:t>TOURNOIS ANNUELS</a:t>
            </a:r>
          </a:p>
        </p:txBody>
      </p:sp>
      <p:sp>
        <p:nvSpPr>
          <p:cNvPr name="TextBox 37" id="37"/>
          <p:cNvSpPr txBox="true"/>
          <p:nvPr/>
        </p:nvSpPr>
        <p:spPr>
          <a:xfrm rot="0">
            <a:off x="11138278" y="14542075"/>
            <a:ext cx="3779101" cy="598018"/>
          </a:xfrm>
          <a:prstGeom prst="rect">
            <a:avLst/>
          </a:prstGeom>
        </p:spPr>
        <p:txBody>
          <a:bodyPr anchor="t" rtlCol="false" tIns="0" lIns="0" bIns="0" rIns="0">
            <a:spAutoFit/>
          </a:bodyPr>
          <a:lstStyle/>
          <a:p>
            <a:pPr algn="r">
              <a:lnSpc>
                <a:spcPts val="4357"/>
              </a:lnSpc>
            </a:pPr>
            <a:r>
              <a:rPr lang="en-US" sz="3112" spc="76">
                <a:solidFill>
                  <a:srgbClr val="262674"/>
                </a:solidFill>
                <a:latin typeface="Inter"/>
                <a:ea typeface="Inter"/>
                <a:cs typeface="Inter"/>
                <a:sym typeface="Inter"/>
              </a:rPr>
              <a:t>PROFESSIONNELS</a:t>
            </a:r>
          </a:p>
        </p:txBody>
      </p:sp>
      <p:sp>
        <p:nvSpPr>
          <p:cNvPr name="TextBox 38" id="38"/>
          <p:cNvSpPr txBox="true"/>
          <p:nvPr/>
        </p:nvSpPr>
        <p:spPr>
          <a:xfrm rot="0">
            <a:off x="15917589" y="13140157"/>
            <a:ext cx="3520773" cy="745703"/>
          </a:xfrm>
          <a:prstGeom prst="rect">
            <a:avLst/>
          </a:prstGeom>
        </p:spPr>
        <p:txBody>
          <a:bodyPr anchor="t" rtlCol="false" tIns="0" lIns="0" bIns="0" rIns="0">
            <a:spAutoFit/>
          </a:bodyPr>
          <a:lstStyle/>
          <a:p>
            <a:pPr algn="r">
              <a:lnSpc>
                <a:spcPts val="3143"/>
              </a:lnSpc>
            </a:pPr>
            <a:r>
              <a:rPr lang="en-US" sz="3112" spc="76">
                <a:solidFill>
                  <a:srgbClr val="262674"/>
                </a:solidFill>
                <a:latin typeface="Inter"/>
                <a:ea typeface="Inter"/>
                <a:cs typeface="Inter"/>
                <a:sym typeface="Inter"/>
              </a:rPr>
              <a:t>ÉCOLES DE BAD LABELLISÉES</a:t>
            </a:r>
          </a:p>
        </p:txBody>
      </p:sp>
      <p:sp>
        <p:nvSpPr>
          <p:cNvPr name="TextBox 39" id="39"/>
          <p:cNvSpPr txBox="true"/>
          <p:nvPr/>
        </p:nvSpPr>
        <p:spPr>
          <a:xfrm rot="0">
            <a:off x="12516288" y="15709354"/>
            <a:ext cx="6435681" cy="1123055"/>
          </a:xfrm>
          <a:prstGeom prst="rect">
            <a:avLst/>
          </a:prstGeom>
        </p:spPr>
        <p:txBody>
          <a:bodyPr anchor="t" rtlCol="false" tIns="0" lIns="0" bIns="0" rIns="0">
            <a:spAutoFit/>
          </a:bodyPr>
          <a:lstStyle/>
          <a:p>
            <a:pPr algn="l">
              <a:lnSpc>
                <a:spcPts val="3143"/>
              </a:lnSpc>
            </a:pPr>
            <a:r>
              <a:rPr lang="en-US" sz="3112" spc="76">
                <a:solidFill>
                  <a:srgbClr val="262674"/>
                </a:solidFill>
                <a:latin typeface="Inter"/>
                <a:ea typeface="Inter"/>
                <a:cs typeface="Inter"/>
                <a:sym typeface="Inter"/>
              </a:rPr>
              <a:t>SPORT SCOLAIRE</a:t>
            </a:r>
          </a:p>
          <a:p>
            <a:pPr algn="l">
              <a:lnSpc>
                <a:spcPts val="3143"/>
              </a:lnSpc>
            </a:pPr>
            <a:r>
              <a:rPr lang="en-US" sz="3112" spc="76">
                <a:solidFill>
                  <a:srgbClr val="262674"/>
                </a:solidFill>
                <a:latin typeface="Inter"/>
                <a:ea typeface="Inter"/>
                <a:cs typeface="Inter"/>
                <a:sym typeface="Inter"/>
              </a:rPr>
              <a:t>SPORT MIXTE</a:t>
            </a:r>
          </a:p>
          <a:p>
            <a:pPr algn="l">
              <a:lnSpc>
                <a:spcPts val="3143"/>
              </a:lnSpc>
            </a:pPr>
            <a:r>
              <a:rPr lang="en-US" sz="3112" spc="76">
                <a:solidFill>
                  <a:srgbClr val="262674"/>
                </a:solidFill>
                <a:latin typeface="Inter"/>
                <a:ea typeface="Inter"/>
                <a:cs typeface="Inter"/>
                <a:sym typeface="Inter"/>
              </a:rPr>
              <a:t>SPORT OLYMPIQUE</a:t>
            </a:r>
          </a:p>
        </p:txBody>
      </p:sp>
      <p:sp>
        <p:nvSpPr>
          <p:cNvPr name="TextBox 40" id="40"/>
          <p:cNvSpPr txBox="true"/>
          <p:nvPr/>
        </p:nvSpPr>
        <p:spPr>
          <a:xfrm rot="0">
            <a:off x="11240233" y="17593389"/>
            <a:ext cx="8771306" cy="1123055"/>
          </a:xfrm>
          <a:prstGeom prst="rect">
            <a:avLst/>
          </a:prstGeom>
        </p:spPr>
        <p:txBody>
          <a:bodyPr anchor="t" rtlCol="false" tIns="0" lIns="0" bIns="0" rIns="0">
            <a:spAutoFit/>
          </a:bodyPr>
          <a:lstStyle/>
          <a:p>
            <a:pPr algn="l">
              <a:lnSpc>
                <a:spcPts val="3143"/>
              </a:lnSpc>
            </a:pPr>
            <a:r>
              <a:rPr lang="en-US" sz="3112" spc="76">
                <a:solidFill>
                  <a:srgbClr val="262674"/>
                </a:solidFill>
                <a:latin typeface="Inter"/>
                <a:ea typeface="Inter"/>
                <a:cs typeface="Inter"/>
                <a:sym typeface="Inter"/>
              </a:rPr>
              <a:t>DES </a:t>
            </a:r>
            <a:r>
              <a:rPr lang="en-US" b="true" sz="3112" spc="76">
                <a:solidFill>
                  <a:srgbClr val="262674"/>
                </a:solidFill>
                <a:latin typeface="Inter Bold"/>
                <a:ea typeface="Inter Bold"/>
                <a:cs typeface="Inter Bold"/>
                <a:sym typeface="Inter Bold"/>
              </a:rPr>
              <a:t>DIZAINES </a:t>
            </a:r>
            <a:r>
              <a:rPr lang="en-US" sz="3112" spc="76">
                <a:solidFill>
                  <a:srgbClr val="262674"/>
                </a:solidFill>
                <a:latin typeface="Inter"/>
                <a:ea typeface="Inter"/>
                <a:cs typeface="Inter"/>
                <a:sym typeface="Inter"/>
              </a:rPr>
              <a:t>DE FORMATS DE PARTIQUES</a:t>
            </a:r>
          </a:p>
          <a:p>
            <a:pPr algn="l">
              <a:lnSpc>
                <a:spcPts val="3143"/>
              </a:lnSpc>
            </a:pPr>
          </a:p>
          <a:p>
            <a:pPr algn="l">
              <a:lnSpc>
                <a:spcPts val="3143"/>
              </a:lnSpc>
            </a:pPr>
            <a:r>
              <a:rPr lang="en-US" b="true" sz="3112" spc="76">
                <a:solidFill>
                  <a:srgbClr val="262674"/>
                </a:solidFill>
                <a:latin typeface="Inter Bold"/>
                <a:ea typeface="Inter Bold"/>
                <a:cs typeface="Inter Bold"/>
                <a:sym typeface="Inter Bold"/>
              </a:rPr>
              <a:t>AUTANT </a:t>
            </a:r>
            <a:r>
              <a:rPr lang="en-US" sz="3112" spc="76">
                <a:solidFill>
                  <a:srgbClr val="262674"/>
                </a:solidFill>
                <a:latin typeface="Inter"/>
                <a:ea typeface="Inter"/>
                <a:cs typeface="Inter"/>
                <a:sym typeface="Inter"/>
              </a:rPr>
              <a:t>DE RAISONS DE JOUER AU BAD !</a:t>
            </a:r>
          </a:p>
        </p:txBody>
      </p:sp>
      <p:sp>
        <p:nvSpPr>
          <p:cNvPr name="TextBox 41" id="41"/>
          <p:cNvSpPr txBox="true"/>
          <p:nvPr/>
        </p:nvSpPr>
        <p:spPr>
          <a:xfrm rot="0">
            <a:off x="-9238793" y="18350494"/>
            <a:ext cx="14485668" cy="1129570"/>
          </a:xfrm>
          <a:prstGeom prst="rect">
            <a:avLst/>
          </a:prstGeom>
        </p:spPr>
        <p:txBody>
          <a:bodyPr anchor="t" rtlCol="false" tIns="0" lIns="0" bIns="0" rIns="0">
            <a:spAutoFit/>
          </a:bodyPr>
          <a:lstStyle/>
          <a:p>
            <a:pPr algn="r">
              <a:lnSpc>
                <a:spcPts val="8446"/>
              </a:lnSpc>
            </a:pPr>
            <a:r>
              <a:rPr lang="en-US" b="true" sz="6033" spc="-407">
                <a:solidFill>
                  <a:srgbClr val="E2011B"/>
                </a:solidFill>
                <a:latin typeface="Cardo Bold"/>
                <a:ea typeface="Cardo Bold"/>
                <a:cs typeface="Cardo Bold"/>
                <a:sym typeface="Cardo Bold"/>
              </a:rPr>
              <a:t>Temps Forts</a:t>
            </a:r>
          </a:p>
        </p:txBody>
      </p:sp>
      <p:sp>
        <p:nvSpPr>
          <p:cNvPr name="TextBox 42" id="42"/>
          <p:cNvSpPr txBox="true"/>
          <p:nvPr/>
        </p:nvSpPr>
        <p:spPr>
          <a:xfrm rot="0">
            <a:off x="3715531" y="26716911"/>
            <a:ext cx="1325251" cy="343748"/>
          </a:xfrm>
          <a:prstGeom prst="rect">
            <a:avLst/>
          </a:prstGeom>
        </p:spPr>
        <p:txBody>
          <a:bodyPr anchor="t" rtlCol="false" tIns="0" lIns="0" bIns="0" rIns="0">
            <a:spAutoFit/>
          </a:bodyPr>
          <a:lstStyle/>
          <a:p>
            <a:pPr algn="ctr">
              <a:lnSpc>
                <a:spcPts val="2447"/>
              </a:lnSpc>
            </a:pPr>
            <a:r>
              <a:rPr lang="en-US" b="true" sz="1748" spc="42">
                <a:solidFill>
                  <a:srgbClr val="6D6D87"/>
                </a:solidFill>
                <a:latin typeface="Inter Bold"/>
                <a:ea typeface="Inter Bold"/>
                <a:cs typeface="Inter Bold"/>
                <a:sym typeface="Inter Bold"/>
              </a:rPr>
              <a:t>ffbad.org</a:t>
            </a:r>
          </a:p>
        </p:txBody>
      </p:sp>
      <p:sp>
        <p:nvSpPr>
          <p:cNvPr name="TextBox 43" id="43"/>
          <p:cNvSpPr txBox="true"/>
          <p:nvPr/>
        </p:nvSpPr>
        <p:spPr>
          <a:xfrm rot="0">
            <a:off x="6778533" y="26716911"/>
            <a:ext cx="1325251" cy="343748"/>
          </a:xfrm>
          <a:prstGeom prst="rect">
            <a:avLst/>
          </a:prstGeom>
        </p:spPr>
        <p:txBody>
          <a:bodyPr anchor="t" rtlCol="false" tIns="0" lIns="0" bIns="0" rIns="0">
            <a:spAutoFit/>
          </a:bodyPr>
          <a:lstStyle/>
          <a:p>
            <a:pPr algn="ctr">
              <a:lnSpc>
                <a:spcPts val="2447"/>
              </a:lnSpc>
            </a:pPr>
            <a:r>
              <a:rPr lang="en-US" b="true" sz="1748" spc="42">
                <a:solidFill>
                  <a:srgbClr val="6D6D87"/>
                </a:solidFill>
                <a:latin typeface="Inter Bold"/>
                <a:ea typeface="Inter Bold"/>
                <a:cs typeface="Inter Bold"/>
                <a:sym typeface="Inter Bold"/>
              </a:rPr>
              <a:t>FFBaD</a:t>
            </a:r>
          </a:p>
        </p:txBody>
      </p:sp>
      <p:sp>
        <p:nvSpPr>
          <p:cNvPr name="TextBox 44" id="44"/>
          <p:cNvSpPr txBox="true"/>
          <p:nvPr/>
        </p:nvSpPr>
        <p:spPr>
          <a:xfrm rot="0">
            <a:off x="10066744" y="26716911"/>
            <a:ext cx="1325251" cy="343748"/>
          </a:xfrm>
          <a:prstGeom prst="rect">
            <a:avLst/>
          </a:prstGeom>
        </p:spPr>
        <p:txBody>
          <a:bodyPr anchor="t" rtlCol="false" tIns="0" lIns="0" bIns="0" rIns="0">
            <a:spAutoFit/>
          </a:bodyPr>
          <a:lstStyle/>
          <a:p>
            <a:pPr algn="ctr">
              <a:lnSpc>
                <a:spcPts val="2447"/>
              </a:lnSpc>
            </a:pPr>
            <a:r>
              <a:rPr lang="en-US" b="true" sz="1748" spc="42">
                <a:solidFill>
                  <a:srgbClr val="6D6D87"/>
                </a:solidFill>
                <a:latin typeface="Inter Bold"/>
                <a:ea typeface="Inter Bold"/>
                <a:cs typeface="Inter Bold"/>
                <a:sym typeface="Inter Bold"/>
              </a:rPr>
              <a:t>ffbad</a:t>
            </a:r>
          </a:p>
        </p:txBody>
      </p:sp>
      <p:sp>
        <p:nvSpPr>
          <p:cNvPr name="TextBox 45" id="45"/>
          <p:cNvSpPr txBox="true"/>
          <p:nvPr/>
        </p:nvSpPr>
        <p:spPr>
          <a:xfrm rot="0">
            <a:off x="13197878" y="26716911"/>
            <a:ext cx="1325251" cy="343748"/>
          </a:xfrm>
          <a:prstGeom prst="rect">
            <a:avLst/>
          </a:prstGeom>
        </p:spPr>
        <p:txBody>
          <a:bodyPr anchor="t" rtlCol="false" tIns="0" lIns="0" bIns="0" rIns="0">
            <a:spAutoFit/>
          </a:bodyPr>
          <a:lstStyle/>
          <a:p>
            <a:pPr algn="ctr">
              <a:lnSpc>
                <a:spcPts val="2447"/>
              </a:lnSpc>
            </a:pPr>
            <a:r>
              <a:rPr lang="en-US" b="true" sz="1748" spc="42">
                <a:solidFill>
                  <a:srgbClr val="6D6D87"/>
                </a:solidFill>
                <a:latin typeface="Inter Bold"/>
                <a:ea typeface="Inter Bold"/>
                <a:cs typeface="Inter Bold"/>
                <a:sym typeface="Inter Bold"/>
              </a:rPr>
              <a:t>FFBaD</a:t>
            </a:r>
          </a:p>
        </p:txBody>
      </p:sp>
      <p:sp>
        <p:nvSpPr>
          <p:cNvPr name="TextBox 46" id="46"/>
          <p:cNvSpPr txBox="true"/>
          <p:nvPr/>
        </p:nvSpPr>
        <p:spPr>
          <a:xfrm rot="0">
            <a:off x="14881536" y="26716911"/>
            <a:ext cx="4372146" cy="343748"/>
          </a:xfrm>
          <a:prstGeom prst="rect">
            <a:avLst/>
          </a:prstGeom>
        </p:spPr>
        <p:txBody>
          <a:bodyPr anchor="t" rtlCol="false" tIns="0" lIns="0" bIns="0" rIns="0">
            <a:spAutoFit/>
          </a:bodyPr>
          <a:lstStyle/>
          <a:p>
            <a:pPr algn="r">
              <a:lnSpc>
                <a:spcPts val="2447"/>
              </a:lnSpc>
            </a:pPr>
            <a:r>
              <a:rPr lang="en-US" b="true" sz="1748" spc="42">
                <a:solidFill>
                  <a:srgbClr val="6D6D87"/>
                </a:solidFill>
                <a:latin typeface="Inter Bold"/>
                <a:ea typeface="Inter Bold"/>
                <a:cs typeface="Inter Bold"/>
                <a:sym typeface="Inter Bold"/>
              </a:rPr>
              <a:t>Fédération Française de Badminton</a:t>
            </a:r>
          </a:p>
        </p:txBody>
      </p:sp>
      <p:grpSp>
        <p:nvGrpSpPr>
          <p:cNvPr name="Group 47" id="47"/>
          <p:cNvGrpSpPr/>
          <p:nvPr/>
        </p:nvGrpSpPr>
        <p:grpSpPr>
          <a:xfrm rot="0">
            <a:off x="7741568" y="16441893"/>
            <a:ext cx="2824591" cy="2824591"/>
            <a:chOff x="0" y="0"/>
            <a:chExt cx="3766122" cy="3766122"/>
          </a:xfrm>
        </p:grpSpPr>
        <p:sp>
          <p:nvSpPr>
            <p:cNvPr name="Freeform 48" id="48"/>
            <p:cNvSpPr/>
            <p:nvPr/>
          </p:nvSpPr>
          <p:spPr>
            <a:xfrm flipH="false" flipV="false" rot="0">
              <a:off x="0" y="0"/>
              <a:ext cx="3766058" cy="3766058"/>
            </a:xfrm>
            <a:custGeom>
              <a:avLst/>
              <a:gdLst/>
              <a:ahLst/>
              <a:cxnLst/>
              <a:rect r="r" b="b" t="t" l="l"/>
              <a:pathLst>
                <a:path h="3766058" w="3766058">
                  <a:moveTo>
                    <a:pt x="0" y="0"/>
                  </a:moveTo>
                  <a:lnTo>
                    <a:pt x="3766058" y="0"/>
                  </a:lnTo>
                  <a:lnTo>
                    <a:pt x="3766058" y="3766058"/>
                  </a:lnTo>
                  <a:lnTo>
                    <a:pt x="0" y="3766058"/>
                  </a:lnTo>
                  <a:lnTo>
                    <a:pt x="0" y="0"/>
                  </a:lnTo>
                  <a:close/>
                </a:path>
              </a:pathLst>
            </a:custGeom>
            <a:blipFill>
              <a:blip r:embed="rId11"/>
              <a:stretch>
                <a:fillRect l="0" t="0" r="-1" b="-1"/>
              </a:stretch>
            </a:blipFill>
          </p:spPr>
        </p:sp>
      </p:grpSp>
      <p:sp>
        <p:nvSpPr>
          <p:cNvPr name="TextBox 49" id="49"/>
          <p:cNvSpPr txBox="true"/>
          <p:nvPr/>
        </p:nvSpPr>
        <p:spPr>
          <a:xfrm rot="0">
            <a:off x="1617088" y="16540534"/>
            <a:ext cx="6824205" cy="1370809"/>
          </a:xfrm>
          <a:prstGeom prst="rect">
            <a:avLst/>
          </a:prstGeom>
        </p:spPr>
        <p:txBody>
          <a:bodyPr anchor="t" rtlCol="false" tIns="0" lIns="0" bIns="0" rIns="0">
            <a:spAutoFit/>
          </a:bodyPr>
          <a:lstStyle/>
          <a:p>
            <a:pPr algn="l">
              <a:lnSpc>
                <a:spcPts val="5370"/>
              </a:lnSpc>
            </a:pPr>
            <a:r>
              <a:rPr lang="en-US" sz="3834" spc="93">
                <a:solidFill>
                  <a:srgbClr val="262674"/>
                </a:solidFill>
                <a:latin typeface="Inter"/>
                <a:ea typeface="Inter"/>
                <a:cs typeface="Inter"/>
                <a:sym typeface="Inter"/>
              </a:rPr>
              <a:t>Consultez le projet de la FFBaD :</a:t>
            </a:r>
          </a:p>
        </p:txBody>
      </p:sp>
      <p:sp>
        <p:nvSpPr>
          <p:cNvPr name="TextBox 50" id="50"/>
          <p:cNvSpPr txBox="true"/>
          <p:nvPr/>
        </p:nvSpPr>
        <p:spPr>
          <a:xfrm rot="0">
            <a:off x="9768449" y="23212082"/>
            <a:ext cx="2949464" cy="765038"/>
          </a:xfrm>
          <a:prstGeom prst="rect">
            <a:avLst/>
          </a:prstGeom>
        </p:spPr>
        <p:txBody>
          <a:bodyPr anchor="t" rtlCol="false" tIns="0" lIns="0" bIns="0" rIns="0">
            <a:spAutoFit/>
          </a:bodyPr>
          <a:lstStyle/>
          <a:p>
            <a:pPr algn="ctr">
              <a:lnSpc>
                <a:spcPts val="2843"/>
              </a:lnSpc>
            </a:pPr>
            <a:r>
              <a:rPr lang="en-US" b="true" sz="2031" spc="48">
                <a:solidFill>
                  <a:srgbClr val="E2011B"/>
                </a:solidFill>
                <a:latin typeface="Inter Bold"/>
                <a:ea typeface="Inter Bold"/>
                <a:cs typeface="Inter Bold"/>
                <a:sym typeface="Inter Bold"/>
              </a:rPr>
              <a:t>CHAMPIONNATS DE FRANCE ELITE</a:t>
            </a:r>
          </a:p>
        </p:txBody>
      </p:sp>
      <p:sp>
        <p:nvSpPr>
          <p:cNvPr name="TextBox 51" id="51"/>
          <p:cNvSpPr txBox="true"/>
          <p:nvPr/>
        </p:nvSpPr>
        <p:spPr>
          <a:xfrm rot="0">
            <a:off x="5882097" y="19475244"/>
            <a:ext cx="2949464" cy="1109129"/>
          </a:xfrm>
          <a:prstGeom prst="rect">
            <a:avLst/>
          </a:prstGeom>
        </p:spPr>
        <p:txBody>
          <a:bodyPr anchor="t" rtlCol="false" tIns="0" lIns="0" bIns="0" rIns="0">
            <a:spAutoFit/>
          </a:bodyPr>
          <a:lstStyle/>
          <a:p>
            <a:pPr algn="ctr">
              <a:lnSpc>
                <a:spcPts val="2843"/>
              </a:lnSpc>
            </a:pPr>
            <a:r>
              <a:rPr lang="en-US" b="true" sz="2031" spc="48">
                <a:solidFill>
                  <a:srgbClr val="E2011B"/>
                </a:solidFill>
                <a:latin typeface="Inter Bold"/>
                <a:ea typeface="Inter Bold"/>
                <a:cs typeface="Inter Bold"/>
                <a:sym typeface="Inter Bold"/>
              </a:rPr>
              <a:t>CHAMPIONNATS DE FRANCE PARABADMINTON</a:t>
            </a:r>
          </a:p>
        </p:txBody>
      </p:sp>
      <p:sp>
        <p:nvSpPr>
          <p:cNvPr name="TextBox 52" id="52"/>
          <p:cNvSpPr txBox="true"/>
          <p:nvPr/>
        </p:nvSpPr>
        <p:spPr>
          <a:xfrm rot="0">
            <a:off x="13340725" y="19768052"/>
            <a:ext cx="2949464" cy="765038"/>
          </a:xfrm>
          <a:prstGeom prst="rect">
            <a:avLst/>
          </a:prstGeom>
        </p:spPr>
        <p:txBody>
          <a:bodyPr anchor="t" rtlCol="false" tIns="0" lIns="0" bIns="0" rIns="0">
            <a:spAutoFit/>
          </a:bodyPr>
          <a:lstStyle/>
          <a:p>
            <a:pPr algn="ctr">
              <a:lnSpc>
                <a:spcPts val="2843"/>
              </a:lnSpc>
            </a:pPr>
            <a:r>
              <a:rPr lang="en-US" b="true" sz="2031" spc="48">
                <a:solidFill>
                  <a:srgbClr val="E2011B"/>
                </a:solidFill>
                <a:latin typeface="Inter Bold"/>
                <a:ea typeface="Inter Bold"/>
                <a:cs typeface="Inter Bold"/>
                <a:sym typeface="Inter Bold"/>
              </a:rPr>
              <a:t>CHAMPIONNATS DE FRANCE VETERANS</a:t>
            </a:r>
          </a:p>
        </p:txBody>
      </p:sp>
      <p:sp>
        <p:nvSpPr>
          <p:cNvPr name="TextBox 53" id="53"/>
          <p:cNvSpPr txBox="true"/>
          <p:nvPr/>
        </p:nvSpPr>
        <p:spPr>
          <a:xfrm rot="0">
            <a:off x="17016041" y="23186279"/>
            <a:ext cx="2949464" cy="765038"/>
          </a:xfrm>
          <a:prstGeom prst="rect">
            <a:avLst/>
          </a:prstGeom>
        </p:spPr>
        <p:txBody>
          <a:bodyPr anchor="t" rtlCol="false" tIns="0" lIns="0" bIns="0" rIns="0">
            <a:spAutoFit/>
          </a:bodyPr>
          <a:lstStyle/>
          <a:p>
            <a:pPr algn="ctr">
              <a:lnSpc>
                <a:spcPts val="2843"/>
              </a:lnSpc>
            </a:pPr>
            <a:r>
              <a:rPr lang="en-US" b="true" sz="2031" spc="48">
                <a:solidFill>
                  <a:srgbClr val="E2011B"/>
                </a:solidFill>
                <a:latin typeface="Inter Bold"/>
                <a:ea typeface="Inter Bold"/>
                <a:cs typeface="Inter Bold"/>
                <a:sym typeface="Inter Bold"/>
              </a:rPr>
              <a:t>CHAMPIONNATS DE FRANCE JEUNES</a:t>
            </a:r>
          </a:p>
        </p:txBody>
      </p:sp>
      <p:sp>
        <p:nvSpPr>
          <p:cNvPr name="TextBox 54" id="54"/>
          <p:cNvSpPr txBox="true"/>
          <p:nvPr/>
        </p:nvSpPr>
        <p:spPr>
          <a:xfrm rot="0">
            <a:off x="5776160" y="22554743"/>
            <a:ext cx="3161338" cy="765038"/>
          </a:xfrm>
          <a:prstGeom prst="rect">
            <a:avLst/>
          </a:prstGeom>
        </p:spPr>
        <p:txBody>
          <a:bodyPr anchor="t" rtlCol="false" tIns="0" lIns="0" bIns="0" rIns="0">
            <a:spAutoFit/>
          </a:bodyPr>
          <a:lstStyle/>
          <a:p>
            <a:pPr algn="ctr">
              <a:lnSpc>
                <a:spcPts val="2843"/>
              </a:lnSpc>
            </a:pPr>
            <a:r>
              <a:rPr lang="en-US" sz="2031" i="true" spc="48">
                <a:solidFill>
                  <a:srgbClr val="262674"/>
                </a:solidFill>
                <a:latin typeface="Inter Italics"/>
                <a:ea typeface="Inter Italics"/>
                <a:cs typeface="Inter Italics"/>
                <a:sym typeface="Inter Italics"/>
              </a:rPr>
              <a:t>16-17 janvier 2027</a:t>
            </a:r>
          </a:p>
          <a:p>
            <a:pPr algn="ctr">
              <a:lnSpc>
                <a:spcPts val="2843"/>
              </a:lnSpc>
            </a:pPr>
            <a:r>
              <a:rPr lang="en-US" sz="2031" i="true" spc="48">
                <a:solidFill>
                  <a:srgbClr val="262674"/>
                </a:solidFill>
                <a:latin typeface="Inter Italics"/>
                <a:ea typeface="Inter Italics"/>
                <a:cs typeface="Inter Italics"/>
                <a:sym typeface="Inter Italics"/>
              </a:rPr>
              <a:t>Gien (45)</a:t>
            </a:r>
          </a:p>
        </p:txBody>
      </p:sp>
      <p:sp>
        <p:nvSpPr>
          <p:cNvPr name="TextBox 55" id="55"/>
          <p:cNvSpPr txBox="true"/>
          <p:nvPr/>
        </p:nvSpPr>
        <p:spPr>
          <a:xfrm rot="0">
            <a:off x="9556575" y="20493942"/>
            <a:ext cx="3161338" cy="765038"/>
          </a:xfrm>
          <a:prstGeom prst="rect">
            <a:avLst/>
          </a:prstGeom>
        </p:spPr>
        <p:txBody>
          <a:bodyPr anchor="t" rtlCol="false" tIns="0" lIns="0" bIns="0" rIns="0">
            <a:spAutoFit/>
          </a:bodyPr>
          <a:lstStyle/>
          <a:p>
            <a:pPr algn="ctr">
              <a:lnSpc>
                <a:spcPts val="2843"/>
              </a:lnSpc>
            </a:pPr>
            <a:r>
              <a:rPr lang="en-US" sz="2031" i="true" spc="48">
                <a:solidFill>
                  <a:srgbClr val="262674"/>
                </a:solidFill>
                <a:latin typeface="Inter Italics"/>
                <a:ea typeface="Inter Italics"/>
                <a:cs typeface="Inter Italics"/>
                <a:sym typeface="Inter Italics"/>
              </a:rPr>
              <a:t>13-14 février 2027</a:t>
            </a:r>
          </a:p>
          <a:p>
            <a:pPr algn="ctr">
              <a:lnSpc>
                <a:spcPts val="2843"/>
              </a:lnSpc>
            </a:pPr>
            <a:r>
              <a:rPr lang="en-US" sz="2031" i="true" spc="48">
                <a:solidFill>
                  <a:srgbClr val="262674"/>
                </a:solidFill>
                <a:latin typeface="Inter Italics"/>
                <a:ea typeface="Inter Italics"/>
                <a:cs typeface="Inter Italics"/>
                <a:sym typeface="Inter Italics"/>
              </a:rPr>
              <a:t>Lieu en attente</a:t>
            </a:r>
          </a:p>
        </p:txBody>
      </p:sp>
      <p:sp>
        <p:nvSpPr>
          <p:cNvPr name="TextBox 56" id="56"/>
          <p:cNvSpPr txBox="true"/>
          <p:nvPr/>
        </p:nvSpPr>
        <p:spPr>
          <a:xfrm rot="0">
            <a:off x="13379005" y="22549723"/>
            <a:ext cx="3161338" cy="765038"/>
          </a:xfrm>
          <a:prstGeom prst="rect">
            <a:avLst/>
          </a:prstGeom>
        </p:spPr>
        <p:txBody>
          <a:bodyPr anchor="t" rtlCol="false" tIns="0" lIns="0" bIns="0" rIns="0">
            <a:spAutoFit/>
          </a:bodyPr>
          <a:lstStyle/>
          <a:p>
            <a:pPr algn="ctr">
              <a:lnSpc>
                <a:spcPts val="2843"/>
              </a:lnSpc>
            </a:pPr>
            <a:r>
              <a:rPr lang="en-US" sz="2031" i="true" spc="48">
                <a:solidFill>
                  <a:srgbClr val="262674"/>
                </a:solidFill>
                <a:latin typeface="Inter Italics"/>
                <a:ea typeface="Inter Italics"/>
                <a:cs typeface="Inter Italics"/>
                <a:sym typeface="Inter Italics"/>
              </a:rPr>
              <a:t>15-16 mai 2027</a:t>
            </a:r>
          </a:p>
          <a:p>
            <a:pPr algn="ctr">
              <a:lnSpc>
                <a:spcPts val="2843"/>
              </a:lnSpc>
            </a:pPr>
            <a:r>
              <a:rPr lang="en-US" sz="2031" i="true" spc="48">
                <a:solidFill>
                  <a:srgbClr val="262674"/>
                </a:solidFill>
                <a:latin typeface="Inter Italics"/>
                <a:ea typeface="Inter Italics"/>
                <a:cs typeface="Inter Italics"/>
                <a:sym typeface="Inter Italics"/>
              </a:rPr>
              <a:t>Clermont Ferrand (63)</a:t>
            </a:r>
          </a:p>
        </p:txBody>
      </p:sp>
      <p:sp>
        <p:nvSpPr>
          <p:cNvPr name="TextBox 57" id="57"/>
          <p:cNvSpPr txBox="true"/>
          <p:nvPr/>
        </p:nvSpPr>
        <p:spPr>
          <a:xfrm rot="0">
            <a:off x="16952071" y="20493942"/>
            <a:ext cx="3161338" cy="765038"/>
          </a:xfrm>
          <a:prstGeom prst="rect">
            <a:avLst/>
          </a:prstGeom>
        </p:spPr>
        <p:txBody>
          <a:bodyPr anchor="t" rtlCol="false" tIns="0" lIns="0" bIns="0" rIns="0">
            <a:spAutoFit/>
          </a:bodyPr>
          <a:lstStyle/>
          <a:p>
            <a:pPr algn="ctr">
              <a:lnSpc>
                <a:spcPts val="2843"/>
              </a:lnSpc>
            </a:pPr>
            <a:r>
              <a:rPr lang="en-US" sz="2031" i="true" spc="48">
                <a:solidFill>
                  <a:srgbClr val="262674"/>
                </a:solidFill>
                <a:latin typeface="Inter Italics"/>
                <a:ea typeface="Inter Italics"/>
                <a:cs typeface="Inter Italics"/>
                <a:sym typeface="Inter Italics"/>
              </a:rPr>
              <a:t>5-6 juin 2027</a:t>
            </a:r>
          </a:p>
          <a:p>
            <a:pPr algn="ctr">
              <a:lnSpc>
                <a:spcPts val="2843"/>
              </a:lnSpc>
            </a:pPr>
            <a:r>
              <a:rPr lang="en-US" sz="2031" i="true" spc="48">
                <a:solidFill>
                  <a:srgbClr val="262674"/>
                </a:solidFill>
                <a:latin typeface="Inter Italics"/>
                <a:ea typeface="Inter Italics"/>
                <a:cs typeface="Inter Italics"/>
                <a:sym typeface="Inter Italics"/>
              </a:rPr>
              <a:t>Lieu en attente</a:t>
            </a:r>
          </a:p>
        </p:txBody>
      </p:sp>
      <p:sp>
        <p:nvSpPr>
          <p:cNvPr name="TextBox 58" id="58"/>
          <p:cNvSpPr txBox="true"/>
          <p:nvPr/>
        </p:nvSpPr>
        <p:spPr>
          <a:xfrm rot="0">
            <a:off x="2157003" y="23191289"/>
            <a:ext cx="2949464" cy="1109129"/>
          </a:xfrm>
          <a:prstGeom prst="rect">
            <a:avLst/>
          </a:prstGeom>
        </p:spPr>
        <p:txBody>
          <a:bodyPr anchor="t" rtlCol="false" tIns="0" lIns="0" bIns="0" rIns="0">
            <a:spAutoFit/>
          </a:bodyPr>
          <a:lstStyle/>
          <a:p>
            <a:pPr algn="ctr">
              <a:lnSpc>
                <a:spcPts val="2843"/>
              </a:lnSpc>
            </a:pPr>
            <a:r>
              <a:rPr lang="en-US" b="true" sz="2031" spc="48">
                <a:solidFill>
                  <a:srgbClr val="E2011B"/>
                </a:solidFill>
                <a:latin typeface="Inter Bold"/>
                <a:ea typeface="Inter Bold"/>
                <a:cs typeface="Inter Bold"/>
                <a:sym typeface="Inter Bold"/>
              </a:rPr>
              <a:t>YONEX INTERNATIONAUX DE FRANCE</a:t>
            </a:r>
          </a:p>
        </p:txBody>
      </p:sp>
      <p:sp>
        <p:nvSpPr>
          <p:cNvPr name="TextBox 59" id="59"/>
          <p:cNvSpPr txBox="true"/>
          <p:nvPr/>
        </p:nvSpPr>
        <p:spPr>
          <a:xfrm rot="0">
            <a:off x="2157003" y="20493942"/>
            <a:ext cx="3161338" cy="765038"/>
          </a:xfrm>
          <a:prstGeom prst="rect">
            <a:avLst/>
          </a:prstGeom>
        </p:spPr>
        <p:txBody>
          <a:bodyPr anchor="t" rtlCol="false" tIns="0" lIns="0" bIns="0" rIns="0">
            <a:spAutoFit/>
          </a:bodyPr>
          <a:lstStyle/>
          <a:p>
            <a:pPr algn="ctr">
              <a:lnSpc>
                <a:spcPts val="2843"/>
              </a:lnSpc>
            </a:pPr>
            <a:r>
              <a:rPr lang="en-US" sz="2031" i="true" spc="48">
                <a:solidFill>
                  <a:srgbClr val="262674"/>
                </a:solidFill>
                <a:latin typeface="Inter Italics"/>
                <a:ea typeface="Inter Italics"/>
                <a:cs typeface="Inter Italics"/>
                <a:sym typeface="Inter Italics"/>
              </a:rPr>
              <a:t>20-25 octobre 2026</a:t>
            </a:r>
          </a:p>
          <a:p>
            <a:pPr algn="ctr">
              <a:lnSpc>
                <a:spcPts val="2843"/>
              </a:lnSpc>
            </a:pPr>
            <a:r>
              <a:rPr lang="en-US" sz="2031" i="true" spc="48">
                <a:solidFill>
                  <a:srgbClr val="262674"/>
                </a:solidFill>
                <a:latin typeface="Inter Italics"/>
                <a:ea typeface="Inter Italics"/>
                <a:cs typeface="Inter Italics"/>
                <a:sym typeface="Inter Italics"/>
              </a:rPr>
              <a:t>Arena Grand Paris (93)</a:t>
            </a:r>
          </a:p>
        </p:txBody>
      </p:sp>
      <p:sp>
        <p:nvSpPr>
          <p:cNvPr name="TextBox 60" id="60"/>
          <p:cNvSpPr txBox="true"/>
          <p:nvPr/>
        </p:nvSpPr>
        <p:spPr>
          <a:xfrm rot="0">
            <a:off x="11213316" y="8090668"/>
            <a:ext cx="8040367" cy="598018"/>
          </a:xfrm>
          <a:prstGeom prst="rect">
            <a:avLst/>
          </a:prstGeom>
        </p:spPr>
        <p:txBody>
          <a:bodyPr anchor="t" rtlCol="false" tIns="0" lIns="0" bIns="0" rIns="0">
            <a:spAutoFit/>
          </a:bodyPr>
          <a:lstStyle/>
          <a:p>
            <a:pPr algn="ctr">
              <a:lnSpc>
                <a:spcPts val="4357"/>
              </a:lnSpc>
            </a:pPr>
            <a:r>
              <a:rPr lang="en-US" sz="3112" spc="76">
                <a:solidFill>
                  <a:srgbClr val="262674"/>
                </a:solidFill>
                <a:latin typeface="Inter"/>
                <a:ea typeface="Inter"/>
                <a:cs typeface="Inter"/>
                <a:sym typeface="Inter"/>
              </a:rPr>
              <a:t> Franck LAURENT, président de la FFBaD</a:t>
            </a:r>
          </a:p>
        </p:txBody>
      </p:sp>
      <p:grpSp>
        <p:nvGrpSpPr>
          <p:cNvPr name="Group 61" id="61"/>
          <p:cNvGrpSpPr/>
          <p:nvPr/>
        </p:nvGrpSpPr>
        <p:grpSpPr>
          <a:xfrm rot="0">
            <a:off x="12717913" y="923830"/>
            <a:ext cx="2395357" cy="2959732"/>
            <a:chOff x="0" y="0"/>
            <a:chExt cx="3193809" cy="3946309"/>
          </a:xfrm>
        </p:grpSpPr>
        <p:sp>
          <p:nvSpPr>
            <p:cNvPr name="Freeform 62" id="62"/>
            <p:cNvSpPr/>
            <p:nvPr/>
          </p:nvSpPr>
          <p:spPr>
            <a:xfrm flipH="false" flipV="false" rot="0">
              <a:off x="0" y="0"/>
              <a:ext cx="3193796" cy="3946271"/>
            </a:xfrm>
            <a:custGeom>
              <a:avLst/>
              <a:gdLst/>
              <a:ahLst/>
              <a:cxnLst/>
              <a:rect r="r" b="b" t="t" l="l"/>
              <a:pathLst>
                <a:path h="3946271" w="3193796">
                  <a:moveTo>
                    <a:pt x="0" y="0"/>
                  </a:moveTo>
                  <a:lnTo>
                    <a:pt x="3193796" y="0"/>
                  </a:lnTo>
                  <a:lnTo>
                    <a:pt x="3193796" y="3946271"/>
                  </a:lnTo>
                  <a:lnTo>
                    <a:pt x="0" y="3946271"/>
                  </a:lnTo>
                  <a:lnTo>
                    <a:pt x="0" y="0"/>
                  </a:lnTo>
                  <a:close/>
                </a:path>
              </a:pathLst>
            </a:custGeom>
            <a:blipFill>
              <a:blip r:embed="rId12"/>
              <a:stretch>
                <a:fillRect l="0" t="-582" r="0" b="-583"/>
              </a:stretch>
            </a:blipFill>
          </p:spPr>
        </p:sp>
      </p:grpSp>
      <p:grpSp>
        <p:nvGrpSpPr>
          <p:cNvPr name="Group 63" id="63"/>
          <p:cNvGrpSpPr/>
          <p:nvPr/>
        </p:nvGrpSpPr>
        <p:grpSpPr>
          <a:xfrm rot="0">
            <a:off x="6778533" y="25193473"/>
            <a:ext cx="1392088" cy="1392088"/>
            <a:chOff x="0" y="0"/>
            <a:chExt cx="1856118" cy="1856118"/>
          </a:xfrm>
        </p:grpSpPr>
        <p:sp>
          <p:nvSpPr>
            <p:cNvPr name="Freeform 64" id="64"/>
            <p:cNvSpPr/>
            <p:nvPr/>
          </p:nvSpPr>
          <p:spPr>
            <a:xfrm flipH="false" flipV="false" rot="0">
              <a:off x="0" y="0"/>
              <a:ext cx="1856105" cy="1856105"/>
            </a:xfrm>
            <a:custGeom>
              <a:avLst/>
              <a:gdLst/>
              <a:ahLst/>
              <a:cxnLst/>
              <a:rect r="r" b="b" t="t" l="l"/>
              <a:pathLst>
                <a:path h="1856105" w="1856105">
                  <a:moveTo>
                    <a:pt x="0" y="0"/>
                  </a:moveTo>
                  <a:lnTo>
                    <a:pt x="1856105" y="0"/>
                  </a:lnTo>
                  <a:lnTo>
                    <a:pt x="1856105" y="1856105"/>
                  </a:lnTo>
                  <a:lnTo>
                    <a:pt x="0" y="1856105"/>
                  </a:lnTo>
                  <a:lnTo>
                    <a:pt x="0" y="0"/>
                  </a:lnTo>
                  <a:close/>
                </a:path>
              </a:pathLst>
            </a:custGeom>
            <a:blipFill>
              <a:blip r:embed="rId13"/>
              <a:stretch>
                <a:fillRect l="0" t="0" r="0" b="0"/>
              </a:stretch>
            </a:blipFill>
          </p:spPr>
        </p:sp>
      </p:grpSp>
      <p:grpSp>
        <p:nvGrpSpPr>
          <p:cNvPr name="Group 65" id="65"/>
          <p:cNvGrpSpPr/>
          <p:nvPr/>
        </p:nvGrpSpPr>
        <p:grpSpPr>
          <a:xfrm rot="0">
            <a:off x="10029615" y="25193473"/>
            <a:ext cx="1436332" cy="1436332"/>
            <a:chOff x="0" y="0"/>
            <a:chExt cx="1915109" cy="1915109"/>
          </a:xfrm>
        </p:grpSpPr>
        <p:sp>
          <p:nvSpPr>
            <p:cNvPr name="Freeform 66" id="66"/>
            <p:cNvSpPr/>
            <p:nvPr/>
          </p:nvSpPr>
          <p:spPr>
            <a:xfrm flipH="false" flipV="false" rot="0">
              <a:off x="0" y="0"/>
              <a:ext cx="1915160" cy="1915160"/>
            </a:xfrm>
            <a:custGeom>
              <a:avLst/>
              <a:gdLst/>
              <a:ahLst/>
              <a:cxnLst/>
              <a:rect r="r" b="b" t="t" l="l"/>
              <a:pathLst>
                <a:path h="1915160" w="1915160">
                  <a:moveTo>
                    <a:pt x="0" y="0"/>
                  </a:moveTo>
                  <a:lnTo>
                    <a:pt x="1915160" y="0"/>
                  </a:lnTo>
                  <a:lnTo>
                    <a:pt x="1915160" y="1915160"/>
                  </a:lnTo>
                  <a:lnTo>
                    <a:pt x="0" y="1915160"/>
                  </a:lnTo>
                  <a:lnTo>
                    <a:pt x="0" y="0"/>
                  </a:lnTo>
                  <a:close/>
                </a:path>
              </a:pathLst>
            </a:custGeom>
            <a:blipFill>
              <a:blip r:embed="rId14"/>
              <a:stretch>
                <a:fillRect l="0" t="0" r="2" b="2"/>
              </a:stretch>
            </a:blipFill>
          </p:spPr>
        </p:sp>
      </p:grpSp>
      <p:grpSp>
        <p:nvGrpSpPr>
          <p:cNvPr name="Group 67" id="67"/>
          <p:cNvGrpSpPr/>
          <p:nvPr/>
        </p:nvGrpSpPr>
        <p:grpSpPr>
          <a:xfrm rot="0">
            <a:off x="13123345" y="25485242"/>
            <a:ext cx="1474365" cy="1090670"/>
            <a:chOff x="0" y="0"/>
            <a:chExt cx="1965820" cy="1454226"/>
          </a:xfrm>
        </p:grpSpPr>
        <p:sp>
          <p:nvSpPr>
            <p:cNvPr name="Freeform 68" id="68"/>
            <p:cNvSpPr/>
            <p:nvPr/>
          </p:nvSpPr>
          <p:spPr>
            <a:xfrm flipH="false" flipV="false" rot="0">
              <a:off x="0" y="0"/>
              <a:ext cx="1965833" cy="1454277"/>
            </a:xfrm>
            <a:custGeom>
              <a:avLst/>
              <a:gdLst/>
              <a:ahLst/>
              <a:cxnLst/>
              <a:rect r="r" b="b" t="t" l="l"/>
              <a:pathLst>
                <a:path h="1454277" w="1965833">
                  <a:moveTo>
                    <a:pt x="0" y="0"/>
                  </a:moveTo>
                  <a:lnTo>
                    <a:pt x="1965833" y="0"/>
                  </a:lnTo>
                  <a:lnTo>
                    <a:pt x="1965833" y="1454277"/>
                  </a:lnTo>
                  <a:lnTo>
                    <a:pt x="0" y="1454277"/>
                  </a:lnTo>
                  <a:lnTo>
                    <a:pt x="0" y="0"/>
                  </a:lnTo>
                  <a:close/>
                </a:path>
              </a:pathLst>
            </a:custGeom>
            <a:blipFill>
              <a:blip r:embed="rId15"/>
              <a:stretch>
                <a:fillRect l="-11" t="0" r="-10" b="3"/>
              </a:stretch>
            </a:blipFill>
          </p:spPr>
        </p:sp>
      </p:grpSp>
      <p:grpSp>
        <p:nvGrpSpPr>
          <p:cNvPr name="Group 69" id="69"/>
          <p:cNvGrpSpPr/>
          <p:nvPr/>
        </p:nvGrpSpPr>
        <p:grpSpPr>
          <a:xfrm rot="0">
            <a:off x="16532838" y="25148162"/>
            <a:ext cx="1436332" cy="1436332"/>
            <a:chOff x="0" y="0"/>
            <a:chExt cx="1915109" cy="1915109"/>
          </a:xfrm>
        </p:grpSpPr>
        <p:sp>
          <p:nvSpPr>
            <p:cNvPr name="Freeform 70" id="70"/>
            <p:cNvSpPr/>
            <p:nvPr/>
          </p:nvSpPr>
          <p:spPr>
            <a:xfrm flipH="false" flipV="false" rot="0">
              <a:off x="0" y="0"/>
              <a:ext cx="1915160" cy="1915160"/>
            </a:xfrm>
            <a:custGeom>
              <a:avLst/>
              <a:gdLst/>
              <a:ahLst/>
              <a:cxnLst/>
              <a:rect r="r" b="b" t="t" l="l"/>
              <a:pathLst>
                <a:path h="1915160" w="1915160">
                  <a:moveTo>
                    <a:pt x="0" y="0"/>
                  </a:moveTo>
                  <a:lnTo>
                    <a:pt x="1915160" y="0"/>
                  </a:lnTo>
                  <a:lnTo>
                    <a:pt x="1915160" y="1915160"/>
                  </a:lnTo>
                  <a:lnTo>
                    <a:pt x="0" y="1915160"/>
                  </a:lnTo>
                  <a:lnTo>
                    <a:pt x="0" y="0"/>
                  </a:lnTo>
                  <a:close/>
                </a:path>
              </a:pathLst>
            </a:custGeom>
            <a:blipFill>
              <a:blip r:embed="rId16"/>
              <a:stretch>
                <a:fillRect l="0" t="0" r="2" b="2"/>
              </a:stretch>
            </a:blipFill>
          </p:spPr>
        </p:sp>
      </p:grpSp>
      <p:sp>
        <p:nvSpPr>
          <p:cNvPr name="AutoShape 71" id="71"/>
          <p:cNvSpPr/>
          <p:nvPr/>
        </p:nvSpPr>
        <p:spPr>
          <a:xfrm>
            <a:off x="1463488" y="21876261"/>
            <a:ext cx="18363400" cy="0"/>
          </a:xfrm>
          <a:prstGeom prst="line">
            <a:avLst/>
          </a:prstGeom>
          <a:ln cap="flat" w="66675">
            <a:solidFill>
              <a:srgbClr val="313193"/>
            </a:solidFill>
            <a:prstDash val="solid"/>
            <a:headEnd type="none" len="sm" w="sm"/>
            <a:tailEnd type="none" len="sm" w="sm"/>
          </a:ln>
        </p:spPr>
      </p:sp>
      <p:sp>
        <p:nvSpPr>
          <p:cNvPr name="AutoShape 72" id="72"/>
          <p:cNvSpPr/>
          <p:nvPr/>
        </p:nvSpPr>
        <p:spPr>
          <a:xfrm flipH="true" flipV="true">
            <a:off x="7393535" y="21373206"/>
            <a:ext cx="9525" cy="973422"/>
          </a:xfrm>
          <a:prstGeom prst="line">
            <a:avLst/>
          </a:prstGeom>
          <a:ln cap="flat" w="76200">
            <a:solidFill>
              <a:srgbClr val="E2011B"/>
            </a:solidFill>
            <a:prstDash val="solid"/>
            <a:headEnd type="none" len="sm" w="sm"/>
            <a:tailEnd type="none" len="sm" w="sm"/>
          </a:ln>
        </p:spPr>
      </p:sp>
      <p:sp>
        <p:nvSpPr>
          <p:cNvPr name="AutoShape 73" id="73"/>
          <p:cNvSpPr/>
          <p:nvPr/>
        </p:nvSpPr>
        <p:spPr>
          <a:xfrm flipH="true" flipV="true">
            <a:off x="3656857" y="21431404"/>
            <a:ext cx="9525" cy="973422"/>
          </a:xfrm>
          <a:prstGeom prst="line">
            <a:avLst/>
          </a:prstGeom>
          <a:ln cap="flat" w="76200">
            <a:solidFill>
              <a:srgbClr val="E2011B"/>
            </a:solidFill>
            <a:prstDash val="solid"/>
            <a:headEnd type="none" len="sm" w="sm"/>
            <a:tailEnd type="none" len="sm" w="sm"/>
          </a:ln>
        </p:spPr>
      </p:sp>
      <p:sp>
        <p:nvSpPr>
          <p:cNvPr name="AutoShape 74" id="74"/>
          <p:cNvSpPr/>
          <p:nvPr/>
        </p:nvSpPr>
        <p:spPr>
          <a:xfrm flipH="true" flipV="true">
            <a:off x="11049580" y="21364530"/>
            <a:ext cx="9525" cy="973422"/>
          </a:xfrm>
          <a:prstGeom prst="line">
            <a:avLst/>
          </a:prstGeom>
          <a:ln cap="flat" w="76200">
            <a:solidFill>
              <a:srgbClr val="E2011B"/>
            </a:solidFill>
            <a:prstDash val="solid"/>
            <a:headEnd type="none" len="sm" w="sm"/>
            <a:tailEnd type="none" len="sm" w="sm"/>
          </a:ln>
        </p:spPr>
      </p:sp>
      <p:sp>
        <p:nvSpPr>
          <p:cNvPr name="AutoShape 75" id="75"/>
          <p:cNvSpPr/>
          <p:nvPr/>
        </p:nvSpPr>
        <p:spPr>
          <a:xfrm flipH="true" flipV="true">
            <a:off x="14783733" y="21389550"/>
            <a:ext cx="9525" cy="973422"/>
          </a:xfrm>
          <a:prstGeom prst="line">
            <a:avLst/>
          </a:prstGeom>
          <a:ln cap="flat" w="76200">
            <a:solidFill>
              <a:srgbClr val="E2011B"/>
            </a:solidFill>
            <a:prstDash val="solid"/>
            <a:headEnd type="none" len="sm" w="sm"/>
            <a:tailEnd type="none" len="sm" w="sm"/>
          </a:ln>
        </p:spPr>
      </p:sp>
      <p:sp>
        <p:nvSpPr>
          <p:cNvPr name="AutoShape 76" id="76"/>
          <p:cNvSpPr/>
          <p:nvPr/>
        </p:nvSpPr>
        <p:spPr>
          <a:xfrm flipH="true" flipV="true">
            <a:off x="18507353" y="21389178"/>
            <a:ext cx="9525" cy="973422"/>
          </a:xfrm>
          <a:prstGeom prst="line">
            <a:avLst/>
          </a:prstGeom>
          <a:ln cap="flat" w="76200">
            <a:solidFill>
              <a:srgbClr val="E2011B"/>
            </a:solidFill>
            <a:prstDash val="solid"/>
            <a:headEnd type="none" len="sm" w="sm"/>
            <a:tailEnd type="none" len="sm" w="sm"/>
          </a:ln>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42762" y="805577"/>
            <a:ext cx="19664934" cy="28937826"/>
            <a:chOff x="0" y="0"/>
            <a:chExt cx="26219912" cy="38583768"/>
          </a:xfrm>
        </p:grpSpPr>
        <p:sp>
          <p:nvSpPr>
            <p:cNvPr name="Freeform 3" id="3"/>
            <p:cNvSpPr/>
            <p:nvPr/>
          </p:nvSpPr>
          <p:spPr>
            <a:xfrm flipH="false" flipV="false" rot="0">
              <a:off x="0" y="0"/>
              <a:ext cx="26219913" cy="38583744"/>
            </a:xfrm>
            <a:custGeom>
              <a:avLst/>
              <a:gdLst/>
              <a:ahLst/>
              <a:cxnLst/>
              <a:rect r="r" b="b" t="t" l="l"/>
              <a:pathLst>
                <a:path h="38583744" w="26219913">
                  <a:moveTo>
                    <a:pt x="0" y="0"/>
                  </a:moveTo>
                  <a:lnTo>
                    <a:pt x="26219913" y="0"/>
                  </a:lnTo>
                  <a:lnTo>
                    <a:pt x="26219913" y="38583744"/>
                  </a:lnTo>
                  <a:lnTo>
                    <a:pt x="0" y="38583744"/>
                  </a:lnTo>
                  <a:lnTo>
                    <a:pt x="0" y="0"/>
                  </a:lnTo>
                  <a:close/>
                </a:path>
              </a:pathLst>
            </a:custGeom>
            <a:blipFill>
              <a:blip r:embed="rId2">
                <a:alphaModFix amt="2000"/>
              </a:blip>
              <a:stretch>
                <a:fillRect l="-31603" t="0" r="-31603" b="0"/>
              </a:stretch>
            </a:blipFill>
          </p:spPr>
        </p:sp>
      </p:grpSp>
      <p:grpSp>
        <p:nvGrpSpPr>
          <p:cNvPr name="Group 4" id="4"/>
          <p:cNvGrpSpPr/>
          <p:nvPr/>
        </p:nvGrpSpPr>
        <p:grpSpPr>
          <a:xfrm rot="0">
            <a:off x="842762" y="805577"/>
            <a:ext cx="19757155" cy="28825698"/>
            <a:chOff x="0" y="0"/>
            <a:chExt cx="26342873" cy="38434264"/>
          </a:xfrm>
        </p:grpSpPr>
        <p:sp>
          <p:nvSpPr>
            <p:cNvPr name="Freeform 5" id="5"/>
            <p:cNvSpPr/>
            <p:nvPr/>
          </p:nvSpPr>
          <p:spPr>
            <a:xfrm flipH="false" flipV="false" rot="0">
              <a:off x="0" y="0"/>
              <a:ext cx="26342848" cy="38434265"/>
            </a:xfrm>
            <a:custGeom>
              <a:avLst/>
              <a:gdLst/>
              <a:ahLst/>
              <a:cxnLst/>
              <a:rect r="r" b="b" t="t" l="l"/>
              <a:pathLst>
                <a:path h="38434265" w="26342848">
                  <a:moveTo>
                    <a:pt x="0" y="0"/>
                  </a:moveTo>
                  <a:lnTo>
                    <a:pt x="26342848" y="0"/>
                  </a:lnTo>
                  <a:lnTo>
                    <a:pt x="26342848" y="38434265"/>
                  </a:lnTo>
                  <a:lnTo>
                    <a:pt x="0" y="38434265"/>
                  </a:lnTo>
                  <a:lnTo>
                    <a:pt x="0" y="0"/>
                  </a:lnTo>
                  <a:close/>
                </a:path>
              </a:pathLst>
            </a:custGeom>
            <a:blipFill>
              <a:blip r:embed="rId2">
                <a:alphaModFix amt="2000"/>
              </a:blip>
              <a:stretch>
                <a:fillRect l="-30908" t="0" r="-30908" b="0"/>
              </a:stretch>
            </a:blipFill>
          </p:spPr>
        </p:sp>
      </p:grpSp>
      <p:sp>
        <p:nvSpPr>
          <p:cNvPr name="Freeform 6" id="6"/>
          <p:cNvSpPr/>
          <p:nvPr/>
        </p:nvSpPr>
        <p:spPr>
          <a:xfrm flipH="false" flipV="false" rot="0">
            <a:off x="-1128151" y="-1128151"/>
            <a:ext cx="23649280" cy="32512102"/>
          </a:xfrm>
          <a:custGeom>
            <a:avLst/>
            <a:gdLst/>
            <a:ahLst/>
            <a:cxnLst/>
            <a:rect r="r" b="b" t="t" l="l"/>
            <a:pathLst>
              <a:path h="32512102" w="23649280">
                <a:moveTo>
                  <a:pt x="0" y="0"/>
                </a:moveTo>
                <a:lnTo>
                  <a:pt x="23649280" y="0"/>
                </a:lnTo>
                <a:lnTo>
                  <a:pt x="23649280" y="32512102"/>
                </a:lnTo>
                <a:lnTo>
                  <a:pt x="0" y="3251210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1237040" y="24576119"/>
            <a:ext cx="18876369" cy="3999690"/>
            <a:chOff x="0" y="0"/>
            <a:chExt cx="25168492" cy="5332920"/>
          </a:xfrm>
        </p:grpSpPr>
        <p:sp>
          <p:nvSpPr>
            <p:cNvPr name="Freeform 8" id="8"/>
            <p:cNvSpPr/>
            <p:nvPr/>
          </p:nvSpPr>
          <p:spPr>
            <a:xfrm flipH="false" flipV="false" rot="0">
              <a:off x="0" y="0"/>
              <a:ext cx="25168479" cy="5332984"/>
            </a:xfrm>
            <a:custGeom>
              <a:avLst/>
              <a:gdLst/>
              <a:ahLst/>
              <a:cxnLst/>
              <a:rect r="r" b="b" t="t" l="l"/>
              <a:pathLst>
                <a:path h="5332984" w="25168479">
                  <a:moveTo>
                    <a:pt x="0" y="0"/>
                  </a:moveTo>
                  <a:lnTo>
                    <a:pt x="0" y="5332984"/>
                  </a:lnTo>
                  <a:lnTo>
                    <a:pt x="25168479" y="5332984"/>
                  </a:lnTo>
                  <a:lnTo>
                    <a:pt x="25168479" y="0"/>
                  </a:lnTo>
                  <a:lnTo>
                    <a:pt x="0" y="0"/>
                  </a:lnTo>
                  <a:close/>
                  <a:moveTo>
                    <a:pt x="25127204" y="5291709"/>
                  </a:moveTo>
                  <a:lnTo>
                    <a:pt x="40386" y="5291709"/>
                  </a:lnTo>
                  <a:lnTo>
                    <a:pt x="40386" y="40386"/>
                  </a:lnTo>
                  <a:lnTo>
                    <a:pt x="25127204" y="40386"/>
                  </a:lnTo>
                  <a:lnTo>
                    <a:pt x="25127204" y="5291709"/>
                  </a:lnTo>
                  <a:close/>
                </a:path>
              </a:pathLst>
            </a:custGeom>
            <a:solidFill>
              <a:srgbClr val="262674"/>
            </a:solidFill>
          </p:spPr>
        </p:sp>
      </p:grpSp>
      <p:grpSp>
        <p:nvGrpSpPr>
          <p:cNvPr name="Group 9" id="9"/>
          <p:cNvGrpSpPr/>
          <p:nvPr/>
        </p:nvGrpSpPr>
        <p:grpSpPr>
          <a:xfrm rot="0">
            <a:off x="3737677" y="27386804"/>
            <a:ext cx="13917635" cy="2868997"/>
            <a:chOff x="0" y="0"/>
            <a:chExt cx="18556846" cy="3825329"/>
          </a:xfrm>
        </p:grpSpPr>
        <p:sp>
          <p:nvSpPr>
            <p:cNvPr name="Freeform 10" id="10"/>
            <p:cNvSpPr/>
            <p:nvPr/>
          </p:nvSpPr>
          <p:spPr>
            <a:xfrm flipH="false" flipV="false" rot="0">
              <a:off x="0" y="0"/>
              <a:ext cx="18556860" cy="3825367"/>
            </a:xfrm>
            <a:custGeom>
              <a:avLst/>
              <a:gdLst/>
              <a:ahLst/>
              <a:cxnLst/>
              <a:rect r="r" b="b" t="t" l="l"/>
              <a:pathLst>
                <a:path h="3825367" w="18556860">
                  <a:moveTo>
                    <a:pt x="0" y="0"/>
                  </a:moveTo>
                  <a:lnTo>
                    <a:pt x="18556860" y="0"/>
                  </a:lnTo>
                  <a:lnTo>
                    <a:pt x="18556860" y="3825367"/>
                  </a:lnTo>
                  <a:lnTo>
                    <a:pt x="0" y="3825367"/>
                  </a:lnTo>
                  <a:close/>
                </a:path>
              </a:pathLst>
            </a:custGeom>
            <a:solidFill>
              <a:srgbClr val="0F71B8"/>
            </a:solidFill>
          </p:spPr>
        </p:sp>
      </p:grpSp>
      <p:sp>
        <p:nvSpPr>
          <p:cNvPr name="TextBox 11" id="11"/>
          <p:cNvSpPr txBox="true"/>
          <p:nvPr/>
        </p:nvSpPr>
        <p:spPr>
          <a:xfrm rot="0">
            <a:off x="1383992" y="3770709"/>
            <a:ext cx="18627538" cy="3832431"/>
          </a:xfrm>
          <a:prstGeom prst="rect">
            <a:avLst/>
          </a:prstGeom>
        </p:spPr>
        <p:txBody>
          <a:bodyPr anchor="t" rtlCol="false" tIns="0" lIns="0" bIns="0" rIns="0">
            <a:spAutoFit/>
          </a:bodyPr>
          <a:lstStyle/>
          <a:p>
            <a:pPr algn="just">
              <a:lnSpc>
                <a:spcPts val="4357"/>
              </a:lnSpc>
            </a:pPr>
            <a:r>
              <a:rPr lang="en-US" sz="3112" spc="76">
                <a:solidFill>
                  <a:srgbClr val="262674"/>
                </a:solidFill>
                <a:latin typeface="Inter"/>
                <a:ea typeface="Inter"/>
                <a:cs typeface="Inter"/>
                <a:sym typeface="Inter"/>
              </a:rPr>
              <a:t>Bienvenue à vous dans le monde fédéral ! En prenant votre licence dans nos clubs, vous entrez dans un écosystème sportif structuré et où chaque échelon joue un rôle primordial dans le développement de notre sport sous toutes ses facettes ! Nous vous souhaitons une très belle année de badminton et nous espérons que votre expérience de badiste sera la plus réussie possible ! Nous nous tenons, chacun d’entre nous, à votre disposition en cas de questions ou de soucis !</a:t>
            </a:r>
          </a:p>
          <a:p>
            <a:pPr algn="just">
              <a:lnSpc>
                <a:spcPts val="4357"/>
              </a:lnSpc>
            </a:pPr>
            <a:r>
              <a:rPr lang="en-US" sz="3112" spc="76">
                <a:solidFill>
                  <a:srgbClr val="262674"/>
                </a:solidFill>
                <a:latin typeface="Inter"/>
                <a:ea typeface="Inter"/>
                <a:cs typeface="Inter"/>
                <a:sym typeface="Inter"/>
              </a:rPr>
              <a:t>                                                   Laure GRANGEON, présidente de la ligue AURA Badminton</a:t>
            </a:r>
          </a:p>
        </p:txBody>
      </p:sp>
      <p:grpSp>
        <p:nvGrpSpPr>
          <p:cNvPr name="Group 12" id="12"/>
          <p:cNvGrpSpPr/>
          <p:nvPr/>
        </p:nvGrpSpPr>
        <p:grpSpPr>
          <a:xfrm rot="0">
            <a:off x="1237040" y="8864775"/>
            <a:ext cx="9198264" cy="5522928"/>
            <a:chOff x="0" y="0"/>
            <a:chExt cx="12264352" cy="7363904"/>
          </a:xfrm>
        </p:grpSpPr>
        <p:sp>
          <p:nvSpPr>
            <p:cNvPr name="Freeform 13" id="13"/>
            <p:cNvSpPr/>
            <p:nvPr/>
          </p:nvSpPr>
          <p:spPr>
            <a:xfrm flipH="false" flipV="false" rot="0">
              <a:off x="0" y="0"/>
              <a:ext cx="12264390" cy="7363841"/>
            </a:xfrm>
            <a:custGeom>
              <a:avLst/>
              <a:gdLst/>
              <a:ahLst/>
              <a:cxnLst/>
              <a:rect r="r" b="b" t="t" l="l"/>
              <a:pathLst>
                <a:path h="7363841" w="12264390">
                  <a:moveTo>
                    <a:pt x="0" y="0"/>
                  </a:moveTo>
                  <a:lnTo>
                    <a:pt x="0" y="7363841"/>
                  </a:lnTo>
                  <a:lnTo>
                    <a:pt x="12264390" y="7363841"/>
                  </a:lnTo>
                  <a:lnTo>
                    <a:pt x="12264390" y="0"/>
                  </a:lnTo>
                  <a:lnTo>
                    <a:pt x="0" y="0"/>
                  </a:lnTo>
                  <a:close/>
                  <a:moveTo>
                    <a:pt x="12223115" y="7322693"/>
                  </a:moveTo>
                  <a:lnTo>
                    <a:pt x="40386" y="7322693"/>
                  </a:lnTo>
                  <a:lnTo>
                    <a:pt x="40386" y="40386"/>
                  </a:lnTo>
                  <a:lnTo>
                    <a:pt x="12223115" y="40386"/>
                  </a:lnTo>
                  <a:lnTo>
                    <a:pt x="12223115" y="7322693"/>
                  </a:lnTo>
                  <a:close/>
                </a:path>
              </a:pathLst>
            </a:custGeom>
            <a:solidFill>
              <a:srgbClr val="262674"/>
            </a:solidFill>
          </p:spPr>
        </p:sp>
      </p:grpSp>
      <p:grpSp>
        <p:nvGrpSpPr>
          <p:cNvPr name="Group 14" id="14"/>
          <p:cNvGrpSpPr/>
          <p:nvPr/>
        </p:nvGrpSpPr>
        <p:grpSpPr>
          <a:xfrm rot="0">
            <a:off x="10939482" y="8864775"/>
            <a:ext cx="9198264" cy="9458134"/>
            <a:chOff x="0" y="0"/>
            <a:chExt cx="12264352" cy="12610846"/>
          </a:xfrm>
        </p:grpSpPr>
        <p:sp>
          <p:nvSpPr>
            <p:cNvPr name="Freeform 15" id="15"/>
            <p:cNvSpPr/>
            <p:nvPr/>
          </p:nvSpPr>
          <p:spPr>
            <a:xfrm flipH="false" flipV="false" rot="0">
              <a:off x="0" y="0"/>
              <a:ext cx="12264390" cy="12610846"/>
            </a:xfrm>
            <a:custGeom>
              <a:avLst/>
              <a:gdLst/>
              <a:ahLst/>
              <a:cxnLst/>
              <a:rect r="r" b="b" t="t" l="l"/>
              <a:pathLst>
                <a:path h="12610846" w="12264390">
                  <a:moveTo>
                    <a:pt x="0" y="0"/>
                  </a:moveTo>
                  <a:lnTo>
                    <a:pt x="0" y="12610846"/>
                  </a:lnTo>
                  <a:lnTo>
                    <a:pt x="12264390" y="12610846"/>
                  </a:lnTo>
                  <a:lnTo>
                    <a:pt x="12264390" y="0"/>
                  </a:lnTo>
                  <a:lnTo>
                    <a:pt x="0" y="0"/>
                  </a:lnTo>
                  <a:close/>
                  <a:moveTo>
                    <a:pt x="12223115" y="12569571"/>
                  </a:moveTo>
                  <a:lnTo>
                    <a:pt x="40386" y="12569571"/>
                  </a:lnTo>
                  <a:lnTo>
                    <a:pt x="40386" y="40386"/>
                  </a:lnTo>
                  <a:lnTo>
                    <a:pt x="12223115" y="40386"/>
                  </a:lnTo>
                  <a:lnTo>
                    <a:pt x="12223115" y="12569571"/>
                  </a:lnTo>
                  <a:close/>
                </a:path>
              </a:pathLst>
            </a:custGeom>
            <a:solidFill>
              <a:srgbClr val="262674"/>
            </a:solidFill>
          </p:spPr>
        </p:sp>
      </p:grpSp>
      <p:grpSp>
        <p:nvGrpSpPr>
          <p:cNvPr name="Group 16" id="16"/>
          <p:cNvGrpSpPr/>
          <p:nvPr/>
        </p:nvGrpSpPr>
        <p:grpSpPr>
          <a:xfrm rot="0">
            <a:off x="2520058" y="7980493"/>
            <a:ext cx="6449663" cy="1626089"/>
            <a:chOff x="0" y="0"/>
            <a:chExt cx="8599551" cy="2168119"/>
          </a:xfrm>
        </p:grpSpPr>
        <p:sp>
          <p:nvSpPr>
            <p:cNvPr name="Freeform 17" id="17"/>
            <p:cNvSpPr/>
            <p:nvPr/>
          </p:nvSpPr>
          <p:spPr>
            <a:xfrm flipH="false" flipV="false" rot="0">
              <a:off x="0" y="0"/>
              <a:ext cx="8599551" cy="2168144"/>
            </a:xfrm>
            <a:custGeom>
              <a:avLst/>
              <a:gdLst/>
              <a:ahLst/>
              <a:cxnLst/>
              <a:rect r="r" b="b" t="t" l="l"/>
              <a:pathLst>
                <a:path h="2168144" w="8599551">
                  <a:moveTo>
                    <a:pt x="0" y="0"/>
                  </a:moveTo>
                  <a:lnTo>
                    <a:pt x="8599551" y="0"/>
                  </a:lnTo>
                  <a:lnTo>
                    <a:pt x="8599551" y="2168144"/>
                  </a:lnTo>
                  <a:lnTo>
                    <a:pt x="0" y="2168144"/>
                  </a:lnTo>
                  <a:lnTo>
                    <a:pt x="0" y="0"/>
                  </a:lnTo>
                  <a:close/>
                </a:path>
              </a:pathLst>
            </a:custGeom>
            <a:blipFill>
              <a:blip r:embed="rId5"/>
              <a:stretch>
                <a:fillRect l="-40297" t="0" r="-40297" b="1"/>
              </a:stretch>
            </a:blipFill>
          </p:spPr>
        </p:sp>
      </p:grpSp>
      <p:grpSp>
        <p:nvGrpSpPr>
          <p:cNvPr name="Group 18" id="18"/>
          <p:cNvGrpSpPr/>
          <p:nvPr/>
        </p:nvGrpSpPr>
        <p:grpSpPr>
          <a:xfrm rot="0">
            <a:off x="12717913" y="7980493"/>
            <a:ext cx="5641419" cy="2611193"/>
            <a:chOff x="0" y="0"/>
            <a:chExt cx="7521892" cy="3481591"/>
          </a:xfrm>
        </p:grpSpPr>
        <p:sp>
          <p:nvSpPr>
            <p:cNvPr name="Freeform 19" id="19"/>
            <p:cNvSpPr/>
            <p:nvPr/>
          </p:nvSpPr>
          <p:spPr>
            <a:xfrm flipH="false" flipV="false" rot="0">
              <a:off x="0" y="0"/>
              <a:ext cx="7521829" cy="3481578"/>
            </a:xfrm>
            <a:custGeom>
              <a:avLst/>
              <a:gdLst/>
              <a:ahLst/>
              <a:cxnLst/>
              <a:rect r="r" b="b" t="t" l="l"/>
              <a:pathLst>
                <a:path h="3481578" w="7521829">
                  <a:moveTo>
                    <a:pt x="0" y="0"/>
                  </a:moveTo>
                  <a:lnTo>
                    <a:pt x="7521829" y="0"/>
                  </a:lnTo>
                  <a:lnTo>
                    <a:pt x="7521829" y="3481578"/>
                  </a:lnTo>
                  <a:lnTo>
                    <a:pt x="0" y="3481578"/>
                  </a:lnTo>
                  <a:lnTo>
                    <a:pt x="0" y="0"/>
                  </a:lnTo>
                  <a:close/>
                </a:path>
              </a:pathLst>
            </a:custGeom>
            <a:blipFill>
              <a:blip r:embed="rId5"/>
              <a:stretch>
                <a:fillRect l="-115775" t="0" r="-115776" b="0"/>
              </a:stretch>
            </a:blipFill>
          </p:spPr>
        </p:sp>
      </p:grpSp>
      <p:sp>
        <p:nvSpPr>
          <p:cNvPr name="Freeform 20" id="20"/>
          <p:cNvSpPr/>
          <p:nvPr/>
        </p:nvSpPr>
        <p:spPr>
          <a:xfrm flipH="false" flipV="false" rot="0">
            <a:off x="3715531" y="25215304"/>
            <a:ext cx="1347397" cy="1347397"/>
          </a:xfrm>
          <a:custGeom>
            <a:avLst/>
            <a:gdLst/>
            <a:ahLst/>
            <a:cxnLst/>
            <a:rect r="r" b="b" t="t" l="l"/>
            <a:pathLst>
              <a:path h="1347397" w="1347397">
                <a:moveTo>
                  <a:pt x="0" y="0"/>
                </a:moveTo>
                <a:lnTo>
                  <a:pt x="1347397" y="0"/>
                </a:lnTo>
                <a:lnTo>
                  <a:pt x="1347397" y="1347397"/>
                </a:lnTo>
                <a:lnTo>
                  <a:pt x="0" y="134739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21" id="21"/>
          <p:cNvGrpSpPr/>
          <p:nvPr/>
        </p:nvGrpSpPr>
        <p:grpSpPr>
          <a:xfrm rot="0">
            <a:off x="1383992" y="741302"/>
            <a:ext cx="2829773" cy="2551433"/>
            <a:chOff x="0" y="0"/>
            <a:chExt cx="3773030" cy="3401911"/>
          </a:xfrm>
        </p:grpSpPr>
        <p:sp>
          <p:nvSpPr>
            <p:cNvPr name="Freeform 22" id="22"/>
            <p:cNvSpPr/>
            <p:nvPr/>
          </p:nvSpPr>
          <p:spPr>
            <a:xfrm flipH="false" flipV="false" rot="0">
              <a:off x="0" y="0"/>
              <a:ext cx="3773043" cy="3401949"/>
            </a:xfrm>
            <a:custGeom>
              <a:avLst/>
              <a:gdLst/>
              <a:ahLst/>
              <a:cxnLst/>
              <a:rect r="r" b="b" t="t" l="l"/>
              <a:pathLst>
                <a:path h="3401949" w="3773043">
                  <a:moveTo>
                    <a:pt x="0" y="0"/>
                  </a:moveTo>
                  <a:lnTo>
                    <a:pt x="3773043" y="0"/>
                  </a:lnTo>
                  <a:lnTo>
                    <a:pt x="3773043" y="3401949"/>
                  </a:lnTo>
                  <a:lnTo>
                    <a:pt x="0" y="3401949"/>
                  </a:lnTo>
                  <a:lnTo>
                    <a:pt x="0" y="0"/>
                  </a:lnTo>
                  <a:close/>
                </a:path>
              </a:pathLst>
            </a:custGeom>
            <a:blipFill>
              <a:blip r:embed="rId2"/>
              <a:stretch>
                <a:fillRect l="0" t="0" r="0" b="1"/>
              </a:stretch>
            </a:blipFill>
          </p:spPr>
        </p:sp>
      </p:grpSp>
      <p:sp>
        <p:nvSpPr>
          <p:cNvPr name="TextBox 23" id="23"/>
          <p:cNvSpPr txBox="true"/>
          <p:nvPr/>
        </p:nvSpPr>
        <p:spPr>
          <a:xfrm rot="0">
            <a:off x="1383992" y="15200128"/>
            <a:ext cx="9253852" cy="2718483"/>
          </a:xfrm>
          <a:prstGeom prst="rect">
            <a:avLst/>
          </a:prstGeom>
        </p:spPr>
        <p:txBody>
          <a:bodyPr anchor="t" rtlCol="false" tIns="0" lIns="0" bIns="0" rIns="0">
            <a:spAutoFit/>
          </a:bodyPr>
          <a:lstStyle/>
          <a:p>
            <a:pPr algn="l">
              <a:lnSpc>
                <a:spcPts val="5370"/>
              </a:lnSpc>
            </a:pPr>
            <a:r>
              <a:rPr lang="en-US" sz="3834" spc="93">
                <a:solidFill>
                  <a:srgbClr val="019FE3"/>
                </a:solidFill>
                <a:latin typeface="Inter"/>
                <a:ea typeface="Inter"/>
                <a:cs typeface="Inter"/>
                <a:sym typeface="Inter"/>
              </a:rPr>
              <a:t>Consultez le projet de la Ligue</a:t>
            </a:r>
          </a:p>
          <a:p>
            <a:pPr algn="l">
              <a:lnSpc>
                <a:spcPts val="5370"/>
              </a:lnSpc>
            </a:pPr>
          </a:p>
          <a:p>
            <a:pPr algn="l">
              <a:lnSpc>
                <a:spcPts val="5370"/>
              </a:lnSpc>
            </a:pPr>
          </a:p>
          <a:p>
            <a:pPr algn="l">
              <a:lnSpc>
                <a:spcPts val="5370"/>
              </a:lnSpc>
            </a:pPr>
            <a:r>
              <a:rPr lang="en-US" sz="3834" spc="93">
                <a:solidFill>
                  <a:srgbClr val="019FE3"/>
                </a:solidFill>
                <a:latin typeface="Inter"/>
                <a:ea typeface="Inter"/>
                <a:cs typeface="Inter"/>
                <a:sym typeface="Inter"/>
              </a:rPr>
              <a:t>Découvrir notre équipe</a:t>
            </a:r>
          </a:p>
        </p:txBody>
      </p:sp>
      <p:grpSp>
        <p:nvGrpSpPr>
          <p:cNvPr name="Group 24" id="24"/>
          <p:cNvGrpSpPr/>
          <p:nvPr/>
        </p:nvGrpSpPr>
        <p:grpSpPr>
          <a:xfrm rot="0">
            <a:off x="8775802" y="14719449"/>
            <a:ext cx="1785461" cy="1785461"/>
            <a:chOff x="0" y="0"/>
            <a:chExt cx="2380615" cy="2380615"/>
          </a:xfrm>
        </p:grpSpPr>
        <p:sp>
          <p:nvSpPr>
            <p:cNvPr name="Freeform 25" id="25"/>
            <p:cNvSpPr/>
            <p:nvPr/>
          </p:nvSpPr>
          <p:spPr>
            <a:xfrm flipH="false" flipV="false" rot="0">
              <a:off x="0" y="0"/>
              <a:ext cx="2380615" cy="2380615"/>
            </a:xfrm>
            <a:custGeom>
              <a:avLst/>
              <a:gdLst/>
              <a:ahLst/>
              <a:cxnLst/>
              <a:rect r="r" b="b" t="t" l="l"/>
              <a:pathLst>
                <a:path h="2380615" w="2380615">
                  <a:moveTo>
                    <a:pt x="0" y="0"/>
                  </a:moveTo>
                  <a:lnTo>
                    <a:pt x="2380615" y="0"/>
                  </a:lnTo>
                  <a:lnTo>
                    <a:pt x="2380615" y="2380615"/>
                  </a:lnTo>
                  <a:lnTo>
                    <a:pt x="0" y="2380615"/>
                  </a:lnTo>
                  <a:lnTo>
                    <a:pt x="0" y="0"/>
                  </a:lnTo>
                  <a:close/>
                </a:path>
              </a:pathLst>
            </a:custGeom>
            <a:blipFill>
              <a:blip r:embed="rId8"/>
              <a:stretch>
                <a:fillRect l="0" t="0" r="0" b="0"/>
              </a:stretch>
            </a:blipFill>
          </p:spPr>
        </p:sp>
      </p:grpSp>
      <p:grpSp>
        <p:nvGrpSpPr>
          <p:cNvPr name="Group 26" id="26"/>
          <p:cNvGrpSpPr/>
          <p:nvPr/>
        </p:nvGrpSpPr>
        <p:grpSpPr>
          <a:xfrm rot="0">
            <a:off x="8788184" y="16427901"/>
            <a:ext cx="1785461" cy="1785461"/>
            <a:chOff x="0" y="0"/>
            <a:chExt cx="2380615" cy="2380615"/>
          </a:xfrm>
        </p:grpSpPr>
        <p:sp>
          <p:nvSpPr>
            <p:cNvPr name="Freeform 27" id="27"/>
            <p:cNvSpPr/>
            <p:nvPr/>
          </p:nvSpPr>
          <p:spPr>
            <a:xfrm flipH="false" flipV="false" rot="0">
              <a:off x="0" y="0"/>
              <a:ext cx="2380615" cy="2380615"/>
            </a:xfrm>
            <a:custGeom>
              <a:avLst/>
              <a:gdLst/>
              <a:ahLst/>
              <a:cxnLst/>
              <a:rect r="r" b="b" t="t" l="l"/>
              <a:pathLst>
                <a:path h="2380615" w="2380615">
                  <a:moveTo>
                    <a:pt x="0" y="0"/>
                  </a:moveTo>
                  <a:lnTo>
                    <a:pt x="2380615" y="0"/>
                  </a:lnTo>
                  <a:lnTo>
                    <a:pt x="2380615" y="2380615"/>
                  </a:lnTo>
                  <a:lnTo>
                    <a:pt x="0" y="2380615"/>
                  </a:lnTo>
                  <a:lnTo>
                    <a:pt x="0" y="0"/>
                  </a:lnTo>
                  <a:close/>
                </a:path>
              </a:pathLst>
            </a:custGeom>
            <a:blipFill>
              <a:blip r:embed="rId9"/>
              <a:stretch>
                <a:fillRect l="0" t="0" r="0" b="0"/>
              </a:stretch>
            </a:blipFill>
          </p:spPr>
        </p:sp>
      </p:grpSp>
      <p:sp>
        <p:nvSpPr>
          <p:cNvPr name="TextBox 28" id="28"/>
          <p:cNvSpPr txBox="true"/>
          <p:nvPr/>
        </p:nvSpPr>
        <p:spPr>
          <a:xfrm rot="0">
            <a:off x="10412482" y="1805788"/>
            <a:ext cx="14485668" cy="1129570"/>
          </a:xfrm>
          <a:prstGeom prst="rect">
            <a:avLst/>
          </a:prstGeom>
        </p:spPr>
        <p:txBody>
          <a:bodyPr anchor="t" rtlCol="false" tIns="0" lIns="0" bIns="0" rIns="0">
            <a:spAutoFit/>
          </a:bodyPr>
          <a:lstStyle/>
          <a:p>
            <a:pPr algn="ctr">
              <a:lnSpc>
                <a:spcPts val="8446"/>
              </a:lnSpc>
            </a:pPr>
            <a:r>
              <a:rPr lang="en-US" b="true" sz="6033" spc="-407">
                <a:solidFill>
                  <a:srgbClr val="0F71B8"/>
                </a:solidFill>
                <a:latin typeface="Cardo Bold"/>
                <a:ea typeface="Cardo Bold"/>
                <a:cs typeface="Cardo Bold"/>
                <a:sym typeface="Cardo Bold"/>
              </a:rPr>
              <a:t>Mot  d’accueil</a:t>
            </a:r>
          </a:p>
        </p:txBody>
      </p:sp>
      <p:sp>
        <p:nvSpPr>
          <p:cNvPr name="Freeform 29" id="29"/>
          <p:cNvSpPr/>
          <p:nvPr/>
        </p:nvSpPr>
        <p:spPr>
          <a:xfrm flipH="false" flipV="false" rot="0">
            <a:off x="19253692" y="7137540"/>
            <a:ext cx="1018718" cy="676056"/>
          </a:xfrm>
          <a:custGeom>
            <a:avLst/>
            <a:gdLst/>
            <a:ahLst/>
            <a:cxnLst/>
            <a:rect r="r" b="b" t="t" l="l"/>
            <a:pathLst>
              <a:path h="676056" w="1018718">
                <a:moveTo>
                  <a:pt x="0" y="0"/>
                </a:moveTo>
                <a:lnTo>
                  <a:pt x="1018718" y="0"/>
                </a:lnTo>
                <a:lnTo>
                  <a:pt x="1018718" y="676056"/>
                </a:lnTo>
                <a:lnTo>
                  <a:pt x="0" y="676056"/>
                </a:lnTo>
                <a:lnTo>
                  <a:pt x="0" y="0"/>
                </a:lnTo>
                <a:close/>
              </a:path>
            </a:pathLst>
          </a:custGeom>
          <a:blipFill>
            <a:blip r:embed="rId10">
              <a:extLst>
                <a:ext uri="{96DAC541-7B7A-43D3-8B79-37D633B846F1}">
                  <asvg:svgBlip xmlns:asvg="http://schemas.microsoft.com/office/drawing/2016/SVG/main" r:embed="rId11"/>
                </a:ext>
              </a:extLst>
            </a:blip>
            <a:stretch>
              <a:fillRect l="0" t="-697" r="0" b="-697"/>
            </a:stretch>
          </a:blipFill>
        </p:spPr>
      </p:sp>
      <p:sp>
        <p:nvSpPr>
          <p:cNvPr name="Freeform 30" id="30"/>
          <p:cNvSpPr/>
          <p:nvPr/>
        </p:nvSpPr>
        <p:spPr>
          <a:xfrm flipH="true" flipV="false" rot="0">
            <a:off x="457147" y="3085843"/>
            <a:ext cx="974579" cy="646767"/>
          </a:xfrm>
          <a:custGeom>
            <a:avLst/>
            <a:gdLst/>
            <a:ahLst/>
            <a:cxnLst/>
            <a:rect r="r" b="b" t="t" l="l"/>
            <a:pathLst>
              <a:path h="646767" w="974579">
                <a:moveTo>
                  <a:pt x="974579" y="0"/>
                </a:moveTo>
                <a:lnTo>
                  <a:pt x="0" y="0"/>
                </a:lnTo>
                <a:lnTo>
                  <a:pt x="0" y="646766"/>
                </a:lnTo>
                <a:lnTo>
                  <a:pt x="974579" y="646766"/>
                </a:lnTo>
                <a:lnTo>
                  <a:pt x="974579" y="0"/>
                </a:lnTo>
                <a:close/>
              </a:path>
            </a:pathLst>
          </a:custGeom>
          <a:blipFill>
            <a:blip r:embed="rId10">
              <a:extLst>
                <a:ext uri="{96DAC541-7B7A-43D3-8B79-37D633B846F1}">
                  <asvg:svgBlip xmlns:asvg="http://schemas.microsoft.com/office/drawing/2016/SVG/main" r:embed="rId11"/>
                </a:ext>
              </a:extLst>
            </a:blip>
            <a:stretch>
              <a:fillRect l="-260" t="0" r="-259" b="0"/>
            </a:stretch>
          </a:blipFill>
        </p:spPr>
      </p:sp>
      <p:grpSp>
        <p:nvGrpSpPr>
          <p:cNvPr name="Group 31" id="31"/>
          <p:cNvGrpSpPr/>
          <p:nvPr/>
        </p:nvGrpSpPr>
        <p:grpSpPr>
          <a:xfrm rot="0">
            <a:off x="12534367" y="1042264"/>
            <a:ext cx="2018967" cy="2533802"/>
            <a:chOff x="0" y="0"/>
            <a:chExt cx="2691956" cy="3378403"/>
          </a:xfrm>
        </p:grpSpPr>
        <p:sp>
          <p:nvSpPr>
            <p:cNvPr name="Freeform 32" id="32"/>
            <p:cNvSpPr/>
            <p:nvPr/>
          </p:nvSpPr>
          <p:spPr>
            <a:xfrm flipH="false" flipV="false" rot="0">
              <a:off x="0" y="0"/>
              <a:ext cx="2691892" cy="3378454"/>
            </a:xfrm>
            <a:custGeom>
              <a:avLst/>
              <a:gdLst/>
              <a:ahLst/>
              <a:cxnLst/>
              <a:rect r="r" b="b" t="t" l="l"/>
              <a:pathLst>
                <a:path h="3378454" w="2691892">
                  <a:moveTo>
                    <a:pt x="0" y="0"/>
                  </a:moveTo>
                  <a:lnTo>
                    <a:pt x="2691892" y="0"/>
                  </a:lnTo>
                  <a:lnTo>
                    <a:pt x="2691892" y="3378454"/>
                  </a:lnTo>
                  <a:lnTo>
                    <a:pt x="0" y="3378454"/>
                  </a:lnTo>
                  <a:lnTo>
                    <a:pt x="0" y="0"/>
                  </a:lnTo>
                  <a:close/>
                </a:path>
              </a:pathLst>
            </a:custGeom>
            <a:blipFill>
              <a:blip r:embed="rId12"/>
              <a:stretch>
                <a:fillRect l="0" t="-199" r="-2" b="-197"/>
              </a:stretch>
            </a:blipFill>
          </p:spPr>
        </p:sp>
      </p:grpSp>
      <p:grpSp>
        <p:nvGrpSpPr>
          <p:cNvPr name="Group 33" id="33"/>
          <p:cNvGrpSpPr/>
          <p:nvPr/>
        </p:nvGrpSpPr>
        <p:grpSpPr>
          <a:xfrm rot="0">
            <a:off x="6774532" y="25126321"/>
            <a:ext cx="1392088" cy="1392088"/>
            <a:chOff x="0" y="0"/>
            <a:chExt cx="1856118" cy="1856118"/>
          </a:xfrm>
        </p:grpSpPr>
        <p:sp>
          <p:nvSpPr>
            <p:cNvPr name="Freeform 34" id="34"/>
            <p:cNvSpPr/>
            <p:nvPr/>
          </p:nvSpPr>
          <p:spPr>
            <a:xfrm flipH="false" flipV="false" rot="0">
              <a:off x="0" y="0"/>
              <a:ext cx="1856105" cy="1856105"/>
            </a:xfrm>
            <a:custGeom>
              <a:avLst/>
              <a:gdLst/>
              <a:ahLst/>
              <a:cxnLst/>
              <a:rect r="r" b="b" t="t" l="l"/>
              <a:pathLst>
                <a:path h="1856105" w="1856105">
                  <a:moveTo>
                    <a:pt x="0" y="0"/>
                  </a:moveTo>
                  <a:lnTo>
                    <a:pt x="1856105" y="0"/>
                  </a:lnTo>
                  <a:lnTo>
                    <a:pt x="1856105" y="1856105"/>
                  </a:lnTo>
                  <a:lnTo>
                    <a:pt x="0" y="1856105"/>
                  </a:lnTo>
                  <a:lnTo>
                    <a:pt x="0" y="0"/>
                  </a:lnTo>
                  <a:close/>
                </a:path>
              </a:pathLst>
            </a:custGeom>
            <a:blipFill>
              <a:blip r:embed="rId13"/>
              <a:stretch>
                <a:fillRect l="0" t="0" r="0" b="0"/>
              </a:stretch>
            </a:blipFill>
          </p:spPr>
        </p:sp>
      </p:grpSp>
      <p:grpSp>
        <p:nvGrpSpPr>
          <p:cNvPr name="Group 35" id="35"/>
          <p:cNvGrpSpPr/>
          <p:nvPr/>
        </p:nvGrpSpPr>
        <p:grpSpPr>
          <a:xfrm rot="0">
            <a:off x="10025615" y="25126321"/>
            <a:ext cx="1436332" cy="1436332"/>
            <a:chOff x="0" y="0"/>
            <a:chExt cx="1915109" cy="1915109"/>
          </a:xfrm>
        </p:grpSpPr>
        <p:sp>
          <p:nvSpPr>
            <p:cNvPr name="Freeform 36" id="36"/>
            <p:cNvSpPr/>
            <p:nvPr/>
          </p:nvSpPr>
          <p:spPr>
            <a:xfrm flipH="false" flipV="false" rot="0">
              <a:off x="0" y="0"/>
              <a:ext cx="1915160" cy="1915160"/>
            </a:xfrm>
            <a:custGeom>
              <a:avLst/>
              <a:gdLst/>
              <a:ahLst/>
              <a:cxnLst/>
              <a:rect r="r" b="b" t="t" l="l"/>
              <a:pathLst>
                <a:path h="1915160" w="1915160">
                  <a:moveTo>
                    <a:pt x="0" y="0"/>
                  </a:moveTo>
                  <a:lnTo>
                    <a:pt x="1915160" y="0"/>
                  </a:lnTo>
                  <a:lnTo>
                    <a:pt x="1915160" y="1915160"/>
                  </a:lnTo>
                  <a:lnTo>
                    <a:pt x="0" y="1915160"/>
                  </a:lnTo>
                  <a:lnTo>
                    <a:pt x="0" y="0"/>
                  </a:lnTo>
                  <a:close/>
                </a:path>
              </a:pathLst>
            </a:custGeom>
            <a:blipFill>
              <a:blip r:embed="rId14"/>
              <a:stretch>
                <a:fillRect l="0" t="0" r="2" b="2"/>
              </a:stretch>
            </a:blipFill>
          </p:spPr>
        </p:sp>
      </p:grpSp>
      <p:grpSp>
        <p:nvGrpSpPr>
          <p:cNvPr name="Group 37" id="37"/>
          <p:cNvGrpSpPr/>
          <p:nvPr/>
        </p:nvGrpSpPr>
        <p:grpSpPr>
          <a:xfrm rot="0">
            <a:off x="13119344" y="25418091"/>
            <a:ext cx="1474365" cy="1090670"/>
            <a:chOff x="0" y="0"/>
            <a:chExt cx="1965820" cy="1454226"/>
          </a:xfrm>
        </p:grpSpPr>
        <p:sp>
          <p:nvSpPr>
            <p:cNvPr name="Freeform 38" id="38"/>
            <p:cNvSpPr/>
            <p:nvPr/>
          </p:nvSpPr>
          <p:spPr>
            <a:xfrm flipH="false" flipV="false" rot="0">
              <a:off x="0" y="0"/>
              <a:ext cx="1965833" cy="1454277"/>
            </a:xfrm>
            <a:custGeom>
              <a:avLst/>
              <a:gdLst/>
              <a:ahLst/>
              <a:cxnLst/>
              <a:rect r="r" b="b" t="t" l="l"/>
              <a:pathLst>
                <a:path h="1454277" w="1965833">
                  <a:moveTo>
                    <a:pt x="0" y="0"/>
                  </a:moveTo>
                  <a:lnTo>
                    <a:pt x="1965833" y="0"/>
                  </a:lnTo>
                  <a:lnTo>
                    <a:pt x="1965833" y="1454277"/>
                  </a:lnTo>
                  <a:lnTo>
                    <a:pt x="0" y="1454277"/>
                  </a:lnTo>
                  <a:lnTo>
                    <a:pt x="0" y="0"/>
                  </a:lnTo>
                  <a:close/>
                </a:path>
              </a:pathLst>
            </a:custGeom>
            <a:blipFill>
              <a:blip r:embed="rId15"/>
              <a:stretch>
                <a:fillRect l="-11" t="0" r="-10" b="3"/>
              </a:stretch>
            </a:blipFill>
          </p:spPr>
        </p:sp>
      </p:grpSp>
      <p:grpSp>
        <p:nvGrpSpPr>
          <p:cNvPr name="Group 39" id="39"/>
          <p:cNvGrpSpPr/>
          <p:nvPr/>
        </p:nvGrpSpPr>
        <p:grpSpPr>
          <a:xfrm rot="0">
            <a:off x="16528837" y="25081011"/>
            <a:ext cx="1436332" cy="1436332"/>
            <a:chOff x="0" y="0"/>
            <a:chExt cx="1915109" cy="1915109"/>
          </a:xfrm>
        </p:grpSpPr>
        <p:sp>
          <p:nvSpPr>
            <p:cNvPr name="Freeform 40" id="40"/>
            <p:cNvSpPr/>
            <p:nvPr/>
          </p:nvSpPr>
          <p:spPr>
            <a:xfrm flipH="false" flipV="false" rot="0">
              <a:off x="0" y="0"/>
              <a:ext cx="1915160" cy="1915160"/>
            </a:xfrm>
            <a:custGeom>
              <a:avLst/>
              <a:gdLst/>
              <a:ahLst/>
              <a:cxnLst/>
              <a:rect r="r" b="b" t="t" l="l"/>
              <a:pathLst>
                <a:path h="1915160" w="1915160">
                  <a:moveTo>
                    <a:pt x="0" y="0"/>
                  </a:moveTo>
                  <a:lnTo>
                    <a:pt x="1915160" y="0"/>
                  </a:lnTo>
                  <a:lnTo>
                    <a:pt x="1915160" y="1915160"/>
                  </a:lnTo>
                  <a:lnTo>
                    <a:pt x="0" y="1915160"/>
                  </a:lnTo>
                  <a:lnTo>
                    <a:pt x="0" y="0"/>
                  </a:lnTo>
                  <a:close/>
                </a:path>
              </a:pathLst>
            </a:custGeom>
            <a:blipFill>
              <a:blip r:embed="rId16"/>
              <a:stretch>
                <a:fillRect l="0" t="0" r="2" b="2"/>
              </a:stretch>
            </a:blipFill>
          </p:spPr>
        </p:sp>
      </p:grpSp>
      <p:sp>
        <p:nvSpPr>
          <p:cNvPr name="TextBox 41" id="41"/>
          <p:cNvSpPr txBox="true"/>
          <p:nvPr/>
        </p:nvSpPr>
        <p:spPr>
          <a:xfrm rot="0">
            <a:off x="3033665" y="28085910"/>
            <a:ext cx="15325668" cy="1545365"/>
          </a:xfrm>
          <a:prstGeom prst="rect">
            <a:avLst/>
          </a:prstGeom>
        </p:spPr>
        <p:txBody>
          <a:bodyPr anchor="t" rtlCol="false" tIns="0" lIns="0" bIns="0" rIns="0">
            <a:spAutoFit/>
          </a:bodyPr>
          <a:lstStyle/>
          <a:p>
            <a:pPr algn="ctr">
              <a:lnSpc>
                <a:spcPts val="6242"/>
              </a:lnSpc>
            </a:pPr>
            <a:r>
              <a:rPr lang="en-US" b="true" sz="5574" spc="138">
                <a:solidFill>
                  <a:srgbClr val="FFFFFF"/>
                </a:solidFill>
                <a:latin typeface="Cardo Bold"/>
                <a:ea typeface="Cardo Bold"/>
                <a:cs typeface="Cardo Bold"/>
                <a:sym typeface="Cardo Bold"/>
              </a:rPr>
              <a:t>LIGUE AUVERGNE-RHÔNE-ALPES</a:t>
            </a:r>
          </a:p>
          <a:p>
            <a:pPr algn="ctr">
              <a:lnSpc>
                <a:spcPts val="6242"/>
              </a:lnSpc>
            </a:pPr>
            <a:r>
              <a:rPr lang="en-US" b="true" sz="5574" spc="138">
                <a:solidFill>
                  <a:srgbClr val="FFFFFF"/>
                </a:solidFill>
                <a:latin typeface="Cardo Bold"/>
                <a:ea typeface="Cardo Bold"/>
                <a:cs typeface="Cardo Bold"/>
                <a:sym typeface="Cardo Bold"/>
              </a:rPr>
              <a:t>DE BADMINTON</a:t>
            </a:r>
          </a:p>
        </p:txBody>
      </p:sp>
      <p:sp>
        <p:nvSpPr>
          <p:cNvPr name="TextBox 42" id="42"/>
          <p:cNvSpPr txBox="true"/>
          <p:nvPr/>
        </p:nvSpPr>
        <p:spPr>
          <a:xfrm rot="0">
            <a:off x="2702624" y="8063084"/>
            <a:ext cx="6267098" cy="1223010"/>
          </a:xfrm>
          <a:prstGeom prst="rect">
            <a:avLst/>
          </a:prstGeom>
        </p:spPr>
        <p:txBody>
          <a:bodyPr anchor="t" rtlCol="false" tIns="0" lIns="0" bIns="0" rIns="0">
            <a:spAutoFit/>
          </a:bodyPr>
          <a:lstStyle/>
          <a:p>
            <a:pPr algn="ctr">
              <a:lnSpc>
                <a:spcPts val="9239"/>
              </a:lnSpc>
            </a:pPr>
            <a:r>
              <a:rPr lang="en-US" b="true" sz="6599" spc="-447">
                <a:solidFill>
                  <a:srgbClr val="0F71B8"/>
                </a:solidFill>
                <a:latin typeface="Cardo Bold"/>
                <a:ea typeface="Cardo Bold"/>
                <a:cs typeface="Cardo Bold"/>
                <a:sym typeface="Cardo Bold"/>
              </a:rPr>
              <a:t>Notre philosophie</a:t>
            </a:r>
          </a:p>
        </p:txBody>
      </p:sp>
      <p:sp>
        <p:nvSpPr>
          <p:cNvPr name="TextBox 43" id="43"/>
          <p:cNvSpPr txBox="true"/>
          <p:nvPr/>
        </p:nvSpPr>
        <p:spPr>
          <a:xfrm rot="0">
            <a:off x="12380728" y="8137455"/>
            <a:ext cx="6267098" cy="1223010"/>
          </a:xfrm>
          <a:prstGeom prst="rect">
            <a:avLst/>
          </a:prstGeom>
        </p:spPr>
        <p:txBody>
          <a:bodyPr anchor="t" rtlCol="false" tIns="0" lIns="0" bIns="0" rIns="0">
            <a:spAutoFit/>
          </a:bodyPr>
          <a:lstStyle/>
          <a:p>
            <a:pPr algn="ctr">
              <a:lnSpc>
                <a:spcPts val="9239"/>
              </a:lnSpc>
            </a:pPr>
            <a:r>
              <a:rPr lang="en-US" b="true" sz="6599" spc="-447">
                <a:solidFill>
                  <a:srgbClr val="0F71B8"/>
                </a:solidFill>
                <a:latin typeface="Cardo Bold"/>
                <a:ea typeface="Cardo Bold"/>
                <a:cs typeface="Cardo Bold"/>
                <a:sym typeface="Cardo Bold"/>
              </a:rPr>
              <a:t>Chiffres clés</a:t>
            </a:r>
          </a:p>
        </p:txBody>
      </p:sp>
      <p:sp>
        <p:nvSpPr>
          <p:cNvPr name="TextBox 44" id="44"/>
          <p:cNvSpPr txBox="true"/>
          <p:nvPr/>
        </p:nvSpPr>
        <p:spPr>
          <a:xfrm rot="0">
            <a:off x="2013147" y="9728178"/>
            <a:ext cx="7277891" cy="4169731"/>
          </a:xfrm>
          <a:prstGeom prst="rect">
            <a:avLst/>
          </a:prstGeom>
        </p:spPr>
        <p:txBody>
          <a:bodyPr anchor="t" rtlCol="false" tIns="0" lIns="0" bIns="0" rIns="0">
            <a:spAutoFit/>
          </a:bodyPr>
          <a:lstStyle/>
          <a:p>
            <a:pPr algn="l" marL="1939201" indent="-646400" lvl="2">
              <a:lnSpc>
                <a:spcPts val="4787"/>
              </a:lnSpc>
              <a:buFont typeface="Arial"/>
              <a:buChar char="⚬"/>
            </a:pPr>
            <a:r>
              <a:rPr lang="en-US" sz="4315" spc="107">
                <a:solidFill>
                  <a:srgbClr val="262674"/>
                </a:solidFill>
                <a:latin typeface="Inter"/>
                <a:ea typeface="Inter"/>
                <a:cs typeface="Inter"/>
                <a:sym typeface="Inter"/>
              </a:rPr>
              <a:t>FEDERER</a:t>
            </a:r>
          </a:p>
          <a:p>
            <a:pPr algn="l" marL="1939201" indent="-646400" lvl="2">
              <a:lnSpc>
                <a:spcPts val="4787"/>
              </a:lnSpc>
            </a:pPr>
          </a:p>
          <a:p>
            <a:pPr algn="l" marL="1939201" indent="-646400" lvl="2">
              <a:lnSpc>
                <a:spcPts val="4787"/>
              </a:lnSpc>
              <a:buFont typeface="Arial"/>
              <a:buChar char="⚬"/>
            </a:pPr>
            <a:r>
              <a:rPr lang="en-US" sz="4315" spc="107">
                <a:solidFill>
                  <a:srgbClr val="262674"/>
                </a:solidFill>
                <a:latin typeface="Inter"/>
                <a:ea typeface="Inter"/>
                <a:cs typeface="Inter"/>
                <a:sym typeface="Inter"/>
              </a:rPr>
              <a:t>RAYONNER</a:t>
            </a:r>
          </a:p>
          <a:p>
            <a:pPr algn="l" marL="1939201" indent="-646400" lvl="2">
              <a:lnSpc>
                <a:spcPts val="4787"/>
              </a:lnSpc>
            </a:pPr>
          </a:p>
          <a:p>
            <a:pPr algn="l" marL="1939201" indent="-646400" lvl="2">
              <a:lnSpc>
                <a:spcPts val="4787"/>
              </a:lnSpc>
              <a:buFont typeface="Arial"/>
              <a:buChar char="⚬"/>
            </a:pPr>
            <a:r>
              <a:rPr lang="en-US" sz="4315" spc="107">
                <a:solidFill>
                  <a:srgbClr val="262674"/>
                </a:solidFill>
                <a:latin typeface="Inter"/>
                <a:ea typeface="Inter"/>
                <a:cs typeface="Inter"/>
                <a:sym typeface="Inter"/>
              </a:rPr>
              <a:t>ACCOMPAGNER</a:t>
            </a:r>
          </a:p>
          <a:p>
            <a:pPr algn="l" marL="1939201" indent="-646400" lvl="2">
              <a:lnSpc>
                <a:spcPts val="4787"/>
              </a:lnSpc>
            </a:pPr>
          </a:p>
          <a:p>
            <a:pPr algn="l" marL="1939201" indent="-646400" lvl="2">
              <a:lnSpc>
                <a:spcPts val="4787"/>
              </a:lnSpc>
              <a:buFont typeface="Arial"/>
              <a:buChar char="⚬"/>
            </a:pPr>
            <a:r>
              <a:rPr lang="en-US" sz="4315" spc="107">
                <a:solidFill>
                  <a:srgbClr val="262674"/>
                </a:solidFill>
                <a:latin typeface="Inter"/>
                <a:ea typeface="Inter"/>
                <a:cs typeface="Inter"/>
                <a:sym typeface="Inter"/>
              </a:rPr>
              <a:t>PERFORMER</a:t>
            </a:r>
          </a:p>
        </p:txBody>
      </p:sp>
      <p:sp>
        <p:nvSpPr>
          <p:cNvPr name="TextBox 45" id="45"/>
          <p:cNvSpPr txBox="true"/>
          <p:nvPr/>
        </p:nvSpPr>
        <p:spPr>
          <a:xfrm rot="0">
            <a:off x="12989557" y="10017871"/>
            <a:ext cx="1646072" cy="971950"/>
          </a:xfrm>
          <a:prstGeom prst="rect">
            <a:avLst/>
          </a:prstGeom>
        </p:spPr>
        <p:txBody>
          <a:bodyPr anchor="t" rtlCol="false" tIns="0" lIns="0" bIns="0" rIns="0">
            <a:spAutoFit/>
          </a:bodyPr>
          <a:lstStyle/>
          <a:p>
            <a:pPr algn="r">
              <a:lnSpc>
                <a:spcPts val="7422"/>
              </a:lnSpc>
            </a:pPr>
            <a:r>
              <a:rPr lang="en-US" sz="5300" spc="130">
                <a:solidFill>
                  <a:srgbClr val="262674"/>
                </a:solidFill>
                <a:latin typeface="Anton"/>
                <a:ea typeface="Anton"/>
                <a:cs typeface="Anton"/>
                <a:sym typeface="Anton"/>
              </a:rPr>
              <a:t>197</a:t>
            </a:r>
          </a:p>
        </p:txBody>
      </p:sp>
      <p:sp>
        <p:nvSpPr>
          <p:cNvPr name="TextBox 46" id="46"/>
          <p:cNvSpPr txBox="true"/>
          <p:nvPr/>
        </p:nvSpPr>
        <p:spPr>
          <a:xfrm rot="0">
            <a:off x="10939482" y="11935120"/>
            <a:ext cx="3741496" cy="971950"/>
          </a:xfrm>
          <a:prstGeom prst="rect">
            <a:avLst/>
          </a:prstGeom>
        </p:spPr>
        <p:txBody>
          <a:bodyPr anchor="t" rtlCol="false" tIns="0" lIns="0" bIns="0" rIns="0">
            <a:spAutoFit/>
          </a:bodyPr>
          <a:lstStyle/>
          <a:p>
            <a:pPr algn="r">
              <a:lnSpc>
                <a:spcPts val="7422"/>
              </a:lnSpc>
            </a:pPr>
            <a:r>
              <a:rPr lang="en-US" sz="5300" spc="130">
                <a:solidFill>
                  <a:srgbClr val="262674"/>
                </a:solidFill>
                <a:latin typeface="Anton"/>
                <a:ea typeface="Anton"/>
                <a:cs typeface="Anton"/>
                <a:sym typeface="Anton"/>
              </a:rPr>
              <a:t>29 700</a:t>
            </a:r>
          </a:p>
        </p:txBody>
      </p:sp>
      <p:sp>
        <p:nvSpPr>
          <p:cNvPr name="TextBox 47" id="47"/>
          <p:cNvSpPr txBox="true"/>
          <p:nvPr/>
        </p:nvSpPr>
        <p:spPr>
          <a:xfrm rot="0">
            <a:off x="13812593" y="13807154"/>
            <a:ext cx="823036" cy="971950"/>
          </a:xfrm>
          <a:prstGeom prst="rect">
            <a:avLst/>
          </a:prstGeom>
        </p:spPr>
        <p:txBody>
          <a:bodyPr anchor="t" rtlCol="false" tIns="0" lIns="0" bIns="0" rIns="0">
            <a:spAutoFit/>
          </a:bodyPr>
          <a:lstStyle/>
          <a:p>
            <a:pPr algn="r">
              <a:lnSpc>
                <a:spcPts val="7422"/>
              </a:lnSpc>
            </a:pPr>
            <a:r>
              <a:rPr lang="en-US" sz="5300" spc="130">
                <a:solidFill>
                  <a:srgbClr val="262674"/>
                </a:solidFill>
                <a:latin typeface="Anton"/>
                <a:ea typeface="Anton"/>
                <a:cs typeface="Anton"/>
                <a:sym typeface="Anton"/>
              </a:rPr>
              <a:t>10</a:t>
            </a:r>
          </a:p>
        </p:txBody>
      </p:sp>
      <p:sp>
        <p:nvSpPr>
          <p:cNvPr name="TextBox 48" id="48"/>
          <p:cNvSpPr txBox="true"/>
          <p:nvPr/>
        </p:nvSpPr>
        <p:spPr>
          <a:xfrm rot="0">
            <a:off x="17154220" y="10017871"/>
            <a:ext cx="1646072" cy="971950"/>
          </a:xfrm>
          <a:prstGeom prst="rect">
            <a:avLst/>
          </a:prstGeom>
        </p:spPr>
        <p:txBody>
          <a:bodyPr anchor="t" rtlCol="false" tIns="0" lIns="0" bIns="0" rIns="0">
            <a:spAutoFit/>
          </a:bodyPr>
          <a:lstStyle/>
          <a:p>
            <a:pPr algn="r">
              <a:lnSpc>
                <a:spcPts val="7422"/>
              </a:lnSpc>
            </a:pPr>
            <a:r>
              <a:rPr lang="en-US" sz="5300" spc="130">
                <a:solidFill>
                  <a:srgbClr val="262674"/>
                </a:solidFill>
                <a:latin typeface="Anton"/>
                <a:ea typeface="Anton"/>
                <a:cs typeface="Anton"/>
                <a:sym typeface="Anton"/>
              </a:rPr>
              <a:t>102</a:t>
            </a:r>
          </a:p>
        </p:txBody>
      </p:sp>
      <p:sp>
        <p:nvSpPr>
          <p:cNvPr name="TextBox 49" id="49"/>
          <p:cNvSpPr txBox="true"/>
          <p:nvPr/>
        </p:nvSpPr>
        <p:spPr>
          <a:xfrm rot="0">
            <a:off x="18180815" y="11890553"/>
            <a:ext cx="1646072" cy="971950"/>
          </a:xfrm>
          <a:prstGeom prst="rect">
            <a:avLst/>
          </a:prstGeom>
        </p:spPr>
        <p:txBody>
          <a:bodyPr anchor="t" rtlCol="false" tIns="0" lIns="0" bIns="0" rIns="0">
            <a:spAutoFit/>
          </a:bodyPr>
          <a:lstStyle/>
          <a:p>
            <a:pPr algn="l">
              <a:lnSpc>
                <a:spcPts val="7422"/>
              </a:lnSpc>
            </a:pPr>
            <a:r>
              <a:rPr lang="en-US" sz="5300" spc="130">
                <a:solidFill>
                  <a:srgbClr val="262674"/>
                </a:solidFill>
                <a:latin typeface="Anton"/>
                <a:ea typeface="Anton"/>
                <a:cs typeface="Anton"/>
                <a:sym typeface="Anton"/>
              </a:rPr>
              <a:t>12</a:t>
            </a:r>
          </a:p>
        </p:txBody>
      </p:sp>
      <p:sp>
        <p:nvSpPr>
          <p:cNvPr name="TextBox 50" id="50"/>
          <p:cNvSpPr txBox="true"/>
          <p:nvPr/>
        </p:nvSpPr>
        <p:spPr>
          <a:xfrm rot="0">
            <a:off x="10800188" y="10882817"/>
            <a:ext cx="3880790" cy="654577"/>
          </a:xfrm>
          <a:prstGeom prst="rect">
            <a:avLst/>
          </a:prstGeom>
        </p:spPr>
        <p:txBody>
          <a:bodyPr anchor="t" rtlCol="false" tIns="0" lIns="0" bIns="0" rIns="0">
            <a:spAutoFit/>
          </a:bodyPr>
          <a:lstStyle/>
          <a:p>
            <a:pPr algn="r">
              <a:lnSpc>
                <a:spcPts val="4802"/>
              </a:lnSpc>
            </a:pPr>
            <a:r>
              <a:rPr lang="en-US" sz="3429" spc="84">
                <a:solidFill>
                  <a:srgbClr val="262674"/>
                </a:solidFill>
                <a:latin typeface="Inter"/>
                <a:ea typeface="Inter"/>
                <a:cs typeface="Inter"/>
                <a:sym typeface="Inter"/>
              </a:rPr>
              <a:t>CLUBS</a:t>
            </a:r>
          </a:p>
        </p:txBody>
      </p:sp>
      <p:sp>
        <p:nvSpPr>
          <p:cNvPr name="TextBox 51" id="51"/>
          <p:cNvSpPr txBox="true"/>
          <p:nvPr/>
        </p:nvSpPr>
        <p:spPr>
          <a:xfrm rot="0">
            <a:off x="10800188" y="12714970"/>
            <a:ext cx="3880790" cy="654577"/>
          </a:xfrm>
          <a:prstGeom prst="rect">
            <a:avLst/>
          </a:prstGeom>
        </p:spPr>
        <p:txBody>
          <a:bodyPr anchor="t" rtlCol="false" tIns="0" lIns="0" bIns="0" rIns="0">
            <a:spAutoFit/>
          </a:bodyPr>
          <a:lstStyle/>
          <a:p>
            <a:pPr algn="r">
              <a:lnSpc>
                <a:spcPts val="4802"/>
              </a:lnSpc>
            </a:pPr>
            <a:r>
              <a:rPr lang="en-US" sz="3429" spc="84">
                <a:solidFill>
                  <a:srgbClr val="262674"/>
                </a:solidFill>
                <a:latin typeface="Inter"/>
                <a:ea typeface="Inter"/>
                <a:cs typeface="Inter"/>
                <a:sym typeface="Inter"/>
              </a:rPr>
              <a:t>LICENCIÉS</a:t>
            </a:r>
          </a:p>
        </p:txBody>
      </p:sp>
      <p:sp>
        <p:nvSpPr>
          <p:cNvPr name="TextBox 52" id="52"/>
          <p:cNvSpPr txBox="true"/>
          <p:nvPr/>
        </p:nvSpPr>
        <p:spPr>
          <a:xfrm rot="0">
            <a:off x="15010771" y="11083452"/>
            <a:ext cx="3880790" cy="821036"/>
          </a:xfrm>
          <a:prstGeom prst="rect">
            <a:avLst/>
          </a:prstGeom>
        </p:spPr>
        <p:txBody>
          <a:bodyPr anchor="t" rtlCol="false" tIns="0" lIns="0" bIns="0" rIns="0">
            <a:spAutoFit/>
          </a:bodyPr>
          <a:lstStyle/>
          <a:p>
            <a:pPr algn="r">
              <a:lnSpc>
                <a:spcPts val="3463"/>
              </a:lnSpc>
            </a:pPr>
            <a:r>
              <a:rPr lang="en-US" sz="3429" spc="84">
                <a:solidFill>
                  <a:srgbClr val="262674"/>
                </a:solidFill>
                <a:latin typeface="Inter"/>
                <a:ea typeface="Inter"/>
                <a:cs typeface="Inter"/>
                <a:sym typeface="Inter"/>
              </a:rPr>
              <a:t>ECOLES DE BAD LABELLISÉES</a:t>
            </a:r>
          </a:p>
        </p:txBody>
      </p:sp>
      <p:sp>
        <p:nvSpPr>
          <p:cNvPr name="TextBox 53" id="53"/>
          <p:cNvSpPr txBox="true"/>
          <p:nvPr/>
        </p:nvSpPr>
        <p:spPr>
          <a:xfrm rot="0">
            <a:off x="10754839" y="14720697"/>
            <a:ext cx="3880790" cy="654577"/>
          </a:xfrm>
          <a:prstGeom prst="rect">
            <a:avLst/>
          </a:prstGeom>
        </p:spPr>
        <p:txBody>
          <a:bodyPr anchor="t" rtlCol="false" tIns="0" lIns="0" bIns="0" rIns="0">
            <a:spAutoFit/>
          </a:bodyPr>
          <a:lstStyle/>
          <a:p>
            <a:pPr algn="r">
              <a:lnSpc>
                <a:spcPts val="4802"/>
              </a:lnSpc>
            </a:pPr>
            <a:r>
              <a:rPr lang="en-US" sz="3429" spc="84">
                <a:solidFill>
                  <a:srgbClr val="262674"/>
                </a:solidFill>
                <a:latin typeface="Inter"/>
                <a:ea typeface="Inter"/>
                <a:cs typeface="Inter"/>
                <a:sym typeface="Inter"/>
              </a:rPr>
              <a:t>SALARIÉS</a:t>
            </a:r>
          </a:p>
        </p:txBody>
      </p:sp>
      <p:sp>
        <p:nvSpPr>
          <p:cNvPr name="TextBox 54" id="54"/>
          <p:cNvSpPr txBox="true"/>
          <p:nvPr/>
        </p:nvSpPr>
        <p:spPr>
          <a:xfrm rot="0">
            <a:off x="15010771" y="12956134"/>
            <a:ext cx="3880790" cy="821036"/>
          </a:xfrm>
          <a:prstGeom prst="rect">
            <a:avLst/>
          </a:prstGeom>
        </p:spPr>
        <p:txBody>
          <a:bodyPr anchor="t" rtlCol="false" tIns="0" lIns="0" bIns="0" rIns="0">
            <a:spAutoFit/>
          </a:bodyPr>
          <a:lstStyle/>
          <a:p>
            <a:pPr algn="r">
              <a:lnSpc>
                <a:spcPts val="3463"/>
              </a:lnSpc>
            </a:pPr>
            <a:r>
              <a:rPr lang="en-US" sz="3429" spc="84">
                <a:solidFill>
                  <a:srgbClr val="262674"/>
                </a:solidFill>
                <a:latin typeface="Inter"/>
                <a:ea typeface="Inter"/>
                <a:cs typeface="Inter"/>
                <a:sym typeface="Inter"/>
              </a:rPr>
              <a:t>JOUEURS AU PÖLE ESPOIRS</a:t>
            </a:r>
          </a:p>
        </p:txBody>
      </p:sp>
      <p:sp>
        <p:nvSpPr>
          <p:cNvPr name="TextBox 55" id="55"/>
          <p:cNvSpPr txBox="true"/>
          <p:nvPr/>
        </p:nvSpPr>
        <p:spPr>
          <a:xfrm rot="0">
            <a:off x="11884714" y="16660787"/>
            <a:ext cx="7006847" cy="745703"/>
          </a:xfrm>
          <a:prstGeom prst="rect">
            <a:avLst/>
          </a:prstGeom>
        </p:spPr>
        <p:txBody>
          <a:bodyPr anchor="t" rtlCol="false" tIns="0" lIns="0" bIns="0" rIns="0">
            <a:spAutoFit/>
          </a:bodyPr>
          <a:lstStyle/>
          <a:p>
            <a:pPr algn="r">
              <a:lnSpc>
                <a:spcPts val="3143"/>
              </a:lnSpc>
            </a:pPr>
            <a:r>
              <a:rPr lang="en-US" sz="3112" spc="76">
                <a:solidFill>
                  <a:srgbClr val="262674"/>
                </a:solidFill>
                <a:latin typeface="Inter"/>
                <a:ea typeface="Inter"/>
                <a:cs typeface="Inter"/>
                <a:sym typeface="Inter"/>
              </a:rPr>
              <a:t>DES </a:t>
            </a:r>
            <a:r>
              <a:rPr lang="en-US" b="true" sz="3112" spc="76">
                <a:solidFill>
                  <a:srgbClr val="262674"/>
                </a:solidFill>
                <a:latin typeface="Inter Bold"/>
                <a:ea typeface="Inter Bold"/>
                <a:cs typeface="Inter Bold"/>
                <a:sym typeface="Inter Bold"/>
              </a:rPr>
              <a:t>CENTAINES </a:t>
            </a:r>
            <a:r>
              <a:rPr lang="en-US" sz="3112" spc="76">
                <a:solidFill>
                  <a:srgbClr val="262674"/>
                </a:solidFill>
                <a:latin typeface="Inter"/>
                <a:ea typeface="Inter"/>
                <a:cs typeface="Inter"/>
                <a:sym typeface="Inter"/>
              </a:rPr>
              <a:t>DE RAISONS DE JOUER AU BAD !</a:t>
            </a:r>
          </a:p>
        </p:txBody>
      </p:sp>
      <p:sp>
        <p:nvSpPr>
          <p:cNvPr name="TextBox 56" id="56"/>
          <p:cNvSpPr txBox="true"/>
          <p:nvPr/>
        </p:nvSpPr>
        <p:spPr>
          <a:xfrm rot="0">
            <a:off x="5652087" y="18738151"/>
            <a:ext cx="14485668" cy="1129570"/>
          </a:xfrm>
          <a:prstGeom prst="rect">
            <a:avLst/>
          </a:prstGeom>
        </p:spPr>
        <p:txBody>
          <a:bodyPr anchor="t" rtlCol="false" tIns="0" lIns="0" bIns="0" rIns="0">
            <a:spAutoFit/>
          </a:bodyPr>
          <a:lstStyle/>
          <a:p>
            <a:pPr algn="r">
              <a:lnSpc>
                <a:spcPts val="8446"/>
              </a:lnSpc>
            </a:pPr>
            <a:r>
              <a:rPr lang="en-US" b="true" sz="6033" spc="-407">
                <a:solidFill>
                  <a:srgbClr val="0F71B8"/>
                </a:solidFill>
                <a:latin typeface="Cardo Bold"/>
                <a:ea typeface="Cardo Bold"/>
                <a:cs typeface="Cardo Bold"/>
                <a:sym typeface="Cardo Bold"/>
              </a:rPr>
              <a:t>Temps Forts</a:t>
            </a:r>
          </a:p>
        </p:txBody>
      </p:sp>
      <p:sp>
        <p:nvSpPr>
          <p:cNvPr name="TextBox 57" id="57"/>
          <p:cNvSpPr txBox="true"/>
          <p:nvPr/>
        </p:nvSpPr>
        <p:spPr>
          <a:xfrm rot="0">
            <a:off x="881367" y="22359033"/>
            <a:ext cx="3835032" cy="639918"/>
          </a:xfrm>
          <a:prstGeom prst="rect">
            <a:avLst/>
          </a:prstGeom>
        </p:spPr>
        <p:txBody>
          <a:bodyPr anchor="t" rtlCol="false" tIns="0" lIns="0" bIns="0" rIns="0">
            <a:spAutoFit/>
          </a:bodyPr>
          <a:lstStyle/>
          <a:p>
            <a:pPr algn="ctr">
              <a:lnSpc>
                <a:spcPts val="2447"/>
              </a:lnSpc>
            </a:pPr>
            <a:r>
              <a:rPr lang="en-US" b="true" sz="1748" spc="42">
                <a:solidFill>
                  <a:srgbClr val="262674"/>
                </a:solidFill>
                <a:latin typeface="Inter Bold"/>
                <a:ea typeface="Inter Bold"/>
                <a:cs typeface="Inter Bold"/>
                <a:sym typeface="Inter Bold"/>
              </a:rPr>
              <a:t>CHAMPIONNAT RÉGIONAL DOUBLES ET MIXTE ADULTES</a:t>
            </a:r>
          </a:p>
        </p:txBody>
      </p:sp>
      <p:sp>
        <p:nvSpPr>
          <p:cNvPr name="TextBox 58" id="58"/>
          <p:cNvSpPr txBox="true"/>
          <p:nvPr/>
        </p:nvSpPr>
        <p:spPr>
          <a:xfrm rot="0">
            <a:off x="3715531" y="26722835"/>
            <a:ext cx="2418998" cy="293494"/>
          </a:xfrm>
          <a:prstGeom prst="rect">
            <a:avLst/>
          </a:prstGeom>
        </p:spPr>
        <p:txBody>
          <a:bodyPr anchor="t" rtlCol="false" tIns="0" lIns="0" bIns="0" rIns="0">
            <a:spAutoFit/>
          </a:bodyPr>
          <a:lstStyle/>
          <a:p>
            <a:pPr algn="l">
              <a:lnSpc>
                <a:spcPts val="2051"/>
              </a:lnSpc>
            </a:pPr>
            <a:r>
              <a:rPr lang="en-US" b="true" sz="1465" spc="33">
                <a:solidFill>
                  <a:srgbClr val="6D6D87"/>
                </a:solidFill>
                <a:latin typeface="Inter Bold"/>
                <a:ea typeface="Inter Bold"/>
                <a:cs typeface="Inter Bold"/>
                <a:sym typeface="Inter Bold"/>
              </a:rPr>
              <a:t>badminton-aura.org</a:t>
            </a:r>
          </a:p>
        </p:txBody>
      </p:sp>
      <p:sp>
        <p:nvSpPr>
          <p:cNvPr name="TextBox 59" id="59"/>
          <p:cNvSpPr txBox="true"/>
          <p:nvPr/>
        </p:nvSpPr>
        <p:spPr>
          <a:xfrm rot="0">
            <a:off x="6134529" y="26704223"/>
            <a:ext cx="2930376" cy="541744"/>
          </a:xfrm>
          <a:prstGeom prst="rect">
            <a:avLst/>
          </a:prstGeom>
        </p:spPr>
        <p:txBody>
          <a:bodyPr anchor="t" rtlCol="false" tIns="0" lIns="0" bIns="0" rIns="0">
            <a:spAutoFit/>
          </a:bodyPr>
          <a:lstStyle/>
          <a:p>
            <a:pPr algn="ctr">
              <a:lnSpc>
                <a:spcPts val="2051"/>
              </a:lnSpc>
            </a:pPr>
            <a:r>
              <a:rPr lang="en-US" b="true" sz="1465" spc="33">
                <a:solidFill>
                  <a:srgbClr val="6D6D87"/>
                </a:solidFill>
                <a:latin typeface="Inter Bold"/>
                <a:ea typeface="Inter Bold"/>
                <a:cs typeface="Inter Bold"/>
                <a:sym typeface="Inter Bold"/>
              </a:rPr>
              <a:t>Ligue Auvergne Rhône-Alpes Badminton </a:t>
            </a:r>
          </a:p>
        </p:txBody>
      </p:sp>
      <p:sp>
        <p:nvSpPr>
          <p:cNvPr name="TextBox 60" id="60"/>
          <p:cNvSpPr txBox="true"/>
          <p:nvPr/>
        </p:nvSpPr>
        <p:spPr>
          <a:xfrm rot="0">
            <a:off x="9557614" y="26726436"/>
            <a:ext cx="2327100" cy="293494"/>
          </a:xfrm>
          <a:prstGeom prst="rect">
            <a:avLst/>
          </a:prstGeom>
        </p:spPr>
        <p:txBody>
          <a:bodyPr anchor="t" rtlCol="false" tIns="0" lIns="0" bIns="0" rIns="0">
            <a:spAutoFit/>
          </a:bodyPr>
          <a:lstStyle/>
          <a:p>
            <a:pPr algn="ctr">
              <a:lnSpc>
                <a:spcPts val="2051"/>
              </a:lnSpc>
            </a:pPr>
            <a:r>
              <a:rPr lang="en-US" b="true" sz="1465" spc="33">
                <a:solidFill>
                  <a:srgbClr val="6D6D87"/>
                </a:solidFill>
                <a:latin typeface="Inter Bold"/>
                <a:ea typeface="Inter Bold"/>
                <a:cs typeface="Inter Bold"/>
                <a:sym typeface="Inter Bold"/>
              </a:rPr>
              <a:t>ligueaurabadminton</a:t>
            </a:r>
          </a:p>
        </p:txBody>
      </p:sp>
      <p:sp>
        <p:nvSpPr>
          <p:cNvPr name="TextBox 61" id="61"/>
          <p:cNvSpPr txBox="true"/>
          <p:nvPr/>
        </p:nvSpPr>
        <p:spPr>
          <a:xfrm rot="0">
            <a:off x="12369870" y="26704223"/>
            <a:ext cx="2738056" cy="541744"/>
          </a:xfrm>
          <a:prstGeom prst="rect">
            <a:avLst/>
          </a:prstGeom>
        </p:spPr>
        <p:txBody>
          <a:bodyPr anchor="t" rtlCol="false" tIns="0" lIns="0" bIns="0" rIns="0">
            <a:spAutoFit/>
          </a:bodyPr>
          <a:lstStyle/>
          <a:p>
            <a:pPr algn="ctr">
              <a:lnSpc>
                <a:spcPts val="2051"/>
              </a:lnSpc>
            </a:pPr>
            <a:r>
              <a:rPr lang="en-US" b="true" sz="1465" spc="33">
                <a:solidFill>
                  <a:srgbClr val="6D6D87"/>
                </a:solidFill>
                <a:latin typeface="Inter Bold"/>
                <a:ea typeface="Inter Bold"/>
                <a:cs typeface="Inter Bold"/>
                <a:sym typeface="Inter Bold"/>
              </a:rPr>
              <a:t>Ligue Auvergne Rhône-Alpes Badminton </a:t>
            </a:r>
          </a:p>
        </p:txBody>
      </p:sp>
      <p:sp>
        <p:nvSpPr>
          <p:cNvPr name="TextBox 62" id="62"/>
          <p:cNvSpPr txBox="true"/>
          <p:nvPr/>
        </p:nvSpPr>
        <p:spPr>
          <a:xfrm rot="0">
            <a:off x="14921627" y="26704223"/>
            <a:ext cx="2730675" cy="541744"/>
          </a:xfrm>
          <a:prstGeom prst="rect">
            <a:avLst/>
          </a:prstGeom>
        </p:spPr>
        <p:txBody>
          <a:bodyPr anchor="t" rtlCol="false" tIns="0" lIns="0" bIns="0" rIns="0">
            <a:spAutoFit/>
          </a:bodyPr>
          <a:lstStyle/>
          <a:p>
            <a:pPr algn="r">
              <a:lnSpc>
                <a:spcPts val="2051"/>
              </a:lnSpc>
            </a:pPr>
            <a:r>
              <a:rPr lang="en-US" b="true" sz="1465" spc="33">
                <a:solidFill>
                  <a:srgbClr val="6D6D87"/>
                </a:solidFill>
                <a:latin typeface="Inter Bold"/>
                <a:ea typeface="Inter Bold"/>
                <a:cs typeface="Inter Bold"/>
                <a:sym typeface="Inter Bold"/>
              </a:rPr>
              <a:t>Ligue Auvergne Rhône-Alpes Badminton </a:t>
            </a:r>
          </a:p>
        </p:txBody>
      </p:sp>
      <p:sp>
        <p:nvSpPr>
          <p:cNvPr name="TextBox 63" id="63"/>
          <p:cNvSpPr txBox="true"/>
          <p:nvPr/>
        </p:nvSpPr>
        <p:spPr>
          <a:xfrm rot="0">
            <a:off x="17976437" y="13807154"/>
            <a:ext cx="823036" cy="971950"/>
          </a:xfrm>
          <a:prstGeom prst="rect">
            <a:avLst/>
          </a:prstGeom>
        </p:spPr>
        <p:txBody>
          <a:bodyPr anchor="t" rtlCol="false" tIns="0" lIns="0" bIns="0" rIns="0">
            <a:spAutoFit/>
          </a:bodyPr>
          <a:lstStyle/>
          <a:p>
            <a:pPr algn="r">
              <a:lnSpc>
                <a:spcPts val="7422"/>
              </a:lnSpc>
            </a:pPr>
            <a:r>
              <a:rPr lang="en-US" sz="5300" spc="130">
                <a:solidFill>
                  <a:srgbClr val="262674"/>
                </a:solidFill>
                <a:latin typeface="Anton"/>
                <a:ea typeface="Anton"/>
                <a:cs typeface="Anton"/>
                <a:sym typeface="Anton"/>
              </a:rPr>
              <a:t>14</a:t>
            </a:r>
          </a:p>
        </p:txBody>
      </p:sp>
      <p:sp>
        <p:nvSpPr>
          <p:cNvPr name="TextBox 64" id="64"/>
          <p:cNvSpPr txBox="true"/>
          <p:nvPr/>
        </p:nvSpPr>
        <p:spPr>
          <a:xfrm rot="0">
            <a:off x="14918684" y="14720697"/>
            <a:ext cx="3880790" cy="654577"/>
          </a:xfrm>
          <a:prstGeom prst="rect">
            <a:avLst/>
          </a:prstGeom>
        </p:spPr>
        <p:txBody>
          <a:bodyPr anchor="t" rtlCol="false" tIns="0" lIns="0" bIns="0" rIns="0">
            <a:spAutoFit/>
          </a:bodyPr>
          <a:lstStyle/>
          <a:p>
            <a:pPr algn="r">
              <a:lnSpc>
                <a:spcPts val="4802"/>
              </a:lnSpc>
            </a:pPr>
            <a:r>
              <a:rPr lang="en-US" sz="3429" spc="84">
                <a:solidFill>
                  <a:srgbClr val="262674"/>
                </a:solidFill>
                <a:latin typeface="Inter"/>
                <a:ea typeface="Inter"/>
                <a:cs typeface="Inter"/>
                <a:sym typeface="Inter"/>
              </a:rPr>
              <a:t>ELUS</a:t>
            </a:r>
          </a:p>
        </p:txBody>
      </p:sp>
      <p:sp>
        <p:nvSpPr>
          <p:cNvPr name="TextBox 65" id="65"/>
          <p:cNvSpPr txBox="true"/>
          <p:nvPr/>
        </p:nvSpPr>
        <p:spPr>
          <a:xfrm rot="0">
            <a:off x="1052436" y="23052757"/>
            <a:ext cx="3161338" cy="639918"/>
          </a:xfrm>
          <a:prstGeom prst="rect">
            <a:avLst/>
          </a:prstGeom>
        </p:spPr>
        <p:txBody>
          <a:bodyPr anchor="t" rtlCol="false" tIns="0" lIns="0" bIns="0" rIns="0">
            <a:spAutoFit/>
          </a:bodyPr>
          <a:lstStyle/>
          <a:p>
            <a:pPr algn="ctr">
              <a:lnSpc>
                <a:spcPts val="2447"/>
              </a:lnSpc>
            </a:pPr>
            <a:r>
              <a:rPr lang="en-US" sz="1748" i="true" spc="42">
                <a:solidFill>
                  <a:srgbClr val="262674"/>
                </a:solidFill>
                <a:latin typeface="Inter Italics"/>
                <a:ea typeface="Inter Italics"/>
                <a:cs typeface="Inter Italics"/>
                <a:sym typeface="Inter Italics"/>
              </a:rPr>
              <a:t>10-11 octobre 2026</a:t>
            </a:r>
          </a:p>
          <a:p>
            <a:pPr algn="ctr">
              <a:lnSpc>
                <a:spcPts val="2447"/>
              </a:lnSpc>
            </a:pPr>
            <a:r>
              <a:rPr lang="en-US" sz="1748" i="true" spc="42">
                <a:solidFill>
                  <a:srgbClr val="262674"/>
                </a:solidFill>
                <a:latin typeface="Inter Italics"/>
                <a:ea typeface="Inter Italics"/>
                <a:cs typeface="Inter Italics"/>
                <a:sym typeface="Inter Italics"/>
              </a:rPr>
              <a:t>Lieu en attente</a:t>
            </a:r>
          </a:p>
        </p:txBody>
      </p:sp>
      <p:sp>
        <p:nvSpPr>
          <p:cNvPr name="TextBox 66" id="66"/>
          <p:cNvSpPr txBox="true"/>
          <p:nvPr/>
        </p:nvSpPr>
        <p:spPr>
          <a:xfrm rot="0">
            <a:off x="4217194" y="19968724"/>
            <a:ext cx="3161338" cy="639918"/>
          </a:xfrm>
          <a:prstGeom prst="rect">
            <a:avLst/>
          </a:prstGeom>
        </p:spPr>
        <p:txBody>
          <a:bodyPr anchor="t" rtlCol="false" tIns="0" lIns="0" bIns="0" rIns="0">
            <a:spAutoFit/>
          </a:bodyPr>
          <a:lstStyle/>
          <a:p>
            <a:pPr algn="ctr">
              <a:lnSpc>
                <a:spcPts val="2447"/>
              </a:lnSpc>
            </a:pPr>
            <a:r>
              <a:rPr lang="en-US" b="true" sz="1748" spc="42">
                <a:solidFill>
                  <a:srgbClr val="262674"/>
                </a:solidFill>
                <a:latin typeface="Inter Bold"/>
                <a:ea typeface="Inter Bold"/>
                <a:cs typeface="Inter Bold"/>
                <a:sym typeface="Inter Bold"/>
              </a:rPr>
              <a:t>CHAMPIONNAT RÉGIONAL VÉTÉRANS</a:t>
            </a:r>
          </a:p>
        </p:txBody>
      </p:sp>
      <p:sp>
        <p:nvSpPr>
          <p:cNvPr name="TextBox 67" id="67"/>
          <p:cNvSpPr txBox="true"/>
          <p:nvPr/>
        </p:nvSpPr>
        <p:spPr>
          <a:xfrm rot="0">
            <a:off x="4111257" y="20548530"/>
            <a:ext cx="3161338" cy="639918"/>
          </a:xfrm>
          <a:prstGeom prst="rect">
            <a:avLst/>
          </a:prstGeom>
        </p:spPr>
        <p:txBody>
          <a:bodyPr anchor="t" rtlCol="false" tIns="0" lIns="0" bIns="0" rIns="0">
            <a:spAutoFit/>
          </a:bodyPr>
          <a:lstStyle/>
          <a:p>
            <a:pPr algn="ctr">
              <a:lnSpc>
                <a:spcPts val="2447"/>
              </a:lnSpc>
            </a:pPr>
            <a:r>
              <a:rPr lang="en-US" sz="1748" i="true" spc="42">
                <a:solidFill>
                  <a:srgbClr val="262674"/>
                </a:solidFill>
                <a:latin typeface="Inter Italics"/>
                <a:ea typeface="Inter Italics"/>
                <a:cs typeface="Inter Italics"/>
                <a:sym typeface="Inter Italics"/>
              </a:rPr>
              <a:t>21-22 novembre 2026</a:t>
            </a:r>
          </a:p>
          <a:p>
            <a:pPr algn="ctr">
              <a:lnSpc>
                <a:spcPts val="2447"/>
              </a:lnSpc>
            </a:pPr>
            <a:r>
              <a:rPr lang="en-US" sz="1748" i="true" spc="42">
                <a:solidFill>
                  <a:srgbClr val="262674"/>
                </a:solidFill>
                <a:latin typeface="Inter Italics"/>
                <a:ea typeface="Inter Italics"/>
                <a:cs typeface="Inter Italics"/>
                <a:sym typeface="Inter Italics"/>
              </a:rPr>
              <a:t>Lieu en attente</a:t>
            </a:r>
          </a:p>
        </p:txBody>
      </p:sp>
      <p:sp>
        <p:nvSpPr>
          <p:cNvPr name="TextBox 68" id="68"/>
          <p:cNvSpPr txBox="true"/>
          <p:nvPr/>
        </p:nvSpPr>
        <p:spPr>
          <a:xfrm rot="0">
            <a:off x="7536437" y="22472942"/>
            <a:ext cx="3161338" cy="639918"/>
          </a:xfrm>
          <a:prstGeom prst="rect">
            <a:avLst/>
          </a:prstGeom>
        </p:spPr>
        <p:txBody>
          <a:bodyPr anchor="t" rtlCol="false" tIns="0" lIns="0" bIns="0" rIns="0">
            <a:spAutoFit/>
          </a:bodyPr>
          <a:lstStyle/>
          <a:p>
            <a:pPr algn="ctr">
              <a:lnSpc>
                <a:spcPts val="2447"/>
              </a:lnSpc>
            </a:pPr>
            <a:r>
              <a:rPr lang="en-US" b="true" sz="1748" spc="42">
                <a:solidFill>
                  <a:srgbClr val="262674"/>
                </a:solidFill>
                <a:latin typeface="Inter Bold"/>
                <a:ea typeface="Inter Bold"/>
                <a:cs typeface="Inter Bold"/>
                <a:sym typeface="Inter Bold"/>
              </a:rPr>
              <a:t>CHAMPIONNAT RÉGIONAL JEUNES</a:t>
            </a:r>
          </a:p>
        </p:txBody>
      </p:sp>
      <p:sp>
        <p:nvSpPr>
          <p:cNvPr name="TextBox 69" id="69"/>
          <p:cNvSpPr txBox="true"/>
          <p:nvPr/>
        </p:nvSpPr>
        <p:spPr>
          <a:xfrm rot="0">
            <a:off x="7536437" y="23052757"/>
            <a:ext cx="3161338" cy="639918"/>
          </a:xfrm>
          <a:prstGeom prst="rect">
            <a:avLst/>
          </a:prstGeom>
        </p:spPr>
        <p:txBody>
          <a:bodyPr anchor="t" rtlCol="false" tIns="0" lIns="0" bIns="0" rIns="0">
            <a:spAutoFit/>
          </a:bodyPr>
          <a:lstStyle/>
          <a:p>
            <a:pPr algn="ctr">
              <a:lnSpc>
                <a:spcPts val="2447"/>
              </a:lnSpc>
            </a:pPr>
            <a:r>
              <a:rPr lang="en-US" sz="1748" i="true" spc="42">
                <a:solidFill>
                  <a:srgbClr val="262674"/>
                </a:solidFill>
                <a:latin typeface="Inter Italics"/>
                <a:ea typeface="Inter Italics"/>
                <a:cs typeface="Inter Italics"/>
                <a:sym typeface="Inter Italics"/>
              </a:rPr>
              <a:t>6-7 mars 2027</a:t>
            </a:r>
          </a:p>
          <a:p>
            <a:pPr algn="ctr">
              <a:lnSpc>
                <a:spcPts val="2447"/>
              </a:lnSpc>
            </a:pPr>
            <a:r>
              <a:rPr lang="en-US" sz="1748" i="true" spc="42">
                <a:solidFill>
                  <a:srgbClr val="262674"/>
                </a:solidFill>
                <a:latin typeface="Inter Italics"/>
                <a:ea typeface="Inter Italics"/>
                <a:cs typeface="Inter Italics"/>
                <a:sym typeface="Inter Italics"/>
              </a:rPr>
              <a:t>Voiron (38)</a:t>
            </a:r>
          </a:p>
        </p:txBody>
      </p:sp>
      <p:sp>
        <p:nvSpPr>
          <p:cNvPr name="TextBox 70" id="70"/>
          <p:cNvSpPr txBox="true"/>
          <p:nvPr/>
        </p:nvSpPr>
        <p:spPr>
          <a:xfrm rot="0">
            <a:off x="14100820" y="22565563"/>
            <a:ext cx="3161338" cy="343748"/>
          </a:xfrm>
          <a:prstGeom prst="rect">
            <a:avLst/>
          </a:prstGeom>
        </p:spPr>
        <p:txBody>
          <a:bodyPr anchor="t" rtlCol="false" tIns="0" lIns="0" bIns="0" rIns="0">
            <a:spAutoFit/>
          </a:bodyPr>
          <a:lstStyle/>
          <a:p>
            <a:pPr algn="ctr">
              <a:lnSpc>
                <a:spcPts val="2447"/>
              </a:lnSpc>
            </a:pPr>
            <a:r>
              <a:rPr lang="en-US" b="true" sz="1748" spc="42">
                <a:solidFill>
                  <a:srgbClr val="262674"/>
                </a:solidFill>
                <a:latin typeface="Inter Bold"/>
                <a:ea typeface="Inter Bold"/>
                <a:cs typeface="Inter Bold"/>
                <a:sym typeface="Inter Bold"/>
              </a:rPr>
              <a:t>ASSEMBLEE GENERALE</a:t>
            </a:r>
          </a:p>
        </p:txBody>
      </p:sp>
      <p:sp>
        <p:nvSpPr>
          <p:cNvPr name="TextBox 71" id="71"/>
          <p:cNvSpPr txBox="true"/>
          <p:nvPr/>
        </p:nvSpPr>
        <p:spPr>
          <a:xfrm rot="0">
            <a:off x="14100820" y="22926885"/>
            <a:ext cx="3161338" cy="343748"/>
          </a:xfrm>
          <a:prstGeom prst="rect">
            <a:avLst/>
          </a:prstGeom>
        </p:spPr>
        <p:txBody>
          <a:bodyPr anchor="t" rtlCol="false" tIns="0" lIns="0" bIns="0" rIns="0">
            <a:spAutoFit/>
          </a:bodyPr>
          <a:lstStyle/>
          <a:p>
            <a:pPr algn="ctr">
              <a:lnSpc>
                <a:spcPts val="2447"/>
              </a:lnSpc>
            </a:pPr>
            <a:r>
              <a:rPr lang="en-US" sz="1748" i="true" spc="42">
                <a:solidFill>
                  <a:srgbClr val="262674"/>
                </a:solidFill>
                <a:latin typeface="Inter Italics"/>
                <a:ea typeface="Inter Italics"/>
                <a:cs typeface="Inter Italics"/>
                <a:sym typeface="Inter Italics"/>
              </a:rPr>
              <a:t>Mai 2027</a:t>
            </a:r>
          </a:p>
        </p:txBody>
      </p:sp>
      <p:sp>
        <p:nvSpPr>
          <p:cNvPr name="TextBox 72" id="72"/>
          <p:cNvSpPr txBox="true"/>
          <p:nvPr/>
        </p:nvSpPr>
        <p:spPr>
          <a:xfrm rot="0">
            <a:off x="11062773" y="20718828"/>
            <a:ext cx="3161338" cy="343748"/>
          </a:xfrm>
          <a:prstGeom prst="rect">
            <a:avLst/>
          </a:prstGeom>
        </p:spPr>
        <p:txBody>
          <a:bodyPr anchor="t" rtlCol="false" tIns="0" lIns="0" bIns="0" rIns="0">
            <a:spAutoFit/>
          </a:bodyPr>
          <a:lstStyle/>
          <a:p>
            <a:pPr algn="ctr">
              <a:lnSpc>
                <a:spcPts val="2447"/>
              </a:lnSpc>
            </a:pPr>
            <a:r>
              <a:rPr lang="en-US" sz="1748" i="true" spc="42">
                <a:solidFill>
                  <a:srgbClr val="262674"/>
                </a:solidFill>
                <a:latin typeface="Inter Italics"/>
                <a:ea typeface="Inter Italics"/>
                <a:cs typeface="Inter Italics"/>
                <a:sym typeface="Inter Italics"/>
              </a:rPr>
              <a:t>3-4 avril 2027</a:t>
            </a:r>
          </a:p>
        </p:txBody>
      </p:sp>
      <p:sp>
        <p:nvSpPr>
          <p:cNvPr name="TextBox 73" id="73"/>
          <p:cNvSpPr txBox="true"/>
          <p:nvPr/>
        </p:nvSpPr>
        <p:spPr>
          <a:xfrm rot="0">
            <a:off x="10939482" y="20099160"/>
            <a:ext cx="3161338" cy="639918"/>
          </a:xfrm>
          <a:prstGeom prst="rect">
            <a:avLst/>
          </a:prstGeom>
        </p:spPr>
        <p:txBody>
          <a:bodyPr anchor="t" rtlCol="false" tIns="0" lIns="0" bIns="0" rIns="0">
            <a:spAutoFit/>
          </a:bodyPr>
          <a:lstStyle/>
          <a:p>
            <a:pPr algn="ctr">
              <a:lnSpc>
                <a:spcPts val="2447"/>
              </a:lnSpc>
            </a:pPr>
            <a:r>
              <a:rPr lang="en-US" b="true" sz="1748" spc="42">
                <a:solidFill>
                  <a:srgbClr val="262674"/>
                </a:solidFill>
                <a:latin typeface="Inter Bold"/>
                <a:ea typeface="Inter Bold"/>
                <a:cs typeface="Inter Bold"/>
                <a:sym typeface="Inter Bold"/>
              </a:rPr>
              <a:t>FZ FORZA ALPES</a:t>
            </a:r>
          </a:p>
          <a:p>
            <a:pPr algn="ctr">
              <a:lnSpc>
                <a:spcPts val="2447"/>
              </a:lnSpc>
            </a:pPr>
            <a:r>
              <a:rPr lang="en-US" b="true" sz="1748" spc="42">
                <a:solidFill>
                  <a:srgbClr val="262674"/>
                </a:solidFill>
                <a:latin typeface="Inter Bold"/>
                <a:ea typeface="Inter Bold"/>
                <a:cs typeface="Inter Bold"/>
                <a:sym typeface="Inter Bold"/>
              </a:rPr>
              <a:t>INTERNATIONAL U19</a:t>
            </a:r>
          </a:p>
        </p:txBody>
      </p:sp>
      <p:sp>
        <p:nvSpPr>
          <p:cNvPr name="TextBox 74" id="74"/>
          <p:cNvSpPr txBox="true"/>
          <p:nvPr/>
        </p:nvSpPr>
        <p:spPr>
          <a:xfrm rot="0">
            <a:off x="16976417" y="20799685"/>
            <a:ext cx="3161338" cy="343748"/>
          </a:xfrm>
          <a:prstGeom prst="rect">
            <a:avLst/>
          </a:prstGeom>
        </p:spPr>
        <p:txBody>
          <a:bodyPr anchor="t" rtlCol="false" tIns="0" lIns="0" bIns="0" rIns="0">
            <a:spAutoFit/>
          </a:bodyPr>
          <a:lstStyle/>
          <a:p>
            <a:pPr algn="ctr">
              <a:lnSpc>
                <a:spcPts val="2447"/>
              </a:lnSpc>
            </a:pPr>
            <a:r>
              <a:rPr lang="en-US" sz="1748" i="true" spc="42">
                <a:solidFill>
                  <a:srgbClr val="262674"/>
                </a:solidFill>
                <a:latin typeface="Inter Italics"/>
                <a:ea typeface="Inter Italics"/>
                <a:cs typeface="Inter Italics"/>
                <a:sym typeface="Inter Italics"/>
              </a:rPr>
              <a:t>12-13 juin 2027</a:t>
            </a:r>
          </a:p>
        </p:txBody>
      </p:sp>
      <p:sp>
        <p:nvSpPr>
          <p:cNvPr name="TextBox 75" id="75"/>
          <p:cNvSpPr txBox="true"/>
          <p:nvPr/>
        </p:nvSpPr>
        <p:spPr>
          <a:xfrm rot="0">
            <a:off x="17013250" y="20170921"/>
            <a:ext cx="3161338" cy="639918"/>
          </a:xfrm>
          <a:prstGeom prst="rect">
            <a:avLst/>
          </a:prstGeom>
        </p:spPr>
        <p:txBody>
          <a:bodyPr anchor="t" rtlCol="false" tIns="0" lIns="0" bIns="0" rIns="0">
            <a:spAutoFit/>
          </a:bodyPr>
          <a:lstStyle/>
          <a:p>
            <a:pPr algn="ctr">
              <a:lnSpc>
                <a:spcPts val="2447"/>
              </a:lnSpc>
            </a:pPr>
            <a:r>
              <a:rPr lang="en-US" b="true" sz="1748" spc="42">
                <a:solidFill>
                  <a:srgbClr val="262674"/>
                </a:solidFill>
                <a:latin typeface="Inter Bold"/>
                <a:ea typeface="Inter Bold"/>
                <a:cs typeface="Inter Bold"/>
                <a:sym typeface="Inter Bold"/>
              </a:rPr>
              <a:t>VALENCE ALPES INTERNATIONAL</a:t>
            </a:r>
          </a:p>
        </p:txBody>
      </p:sp>
      <p:sp>
        <p:nvSpPr>
          <p:cNvPr name="AutoShape 76" id="76"/>
          <p:cNvSpPr/>
          <p:nvPr/>
        </p:nvSpPr>
        <p:spPr>
          <a:xfrm>
            <a:off x="1463488" y="21876261"/>
            <a:ext cx="18363400" cy="0"/>
          </a:xfrm>
          <a:prstGeom prst="line">
            <a:avLst/>
          </a:prstGeom>
          <a:ln cap="flat" w="66675">
            <a:solidFill>
              <a:srgbClr val="019FE3"/>
            </a:solidFill>
            <a:prstDash val="solid"/>
            <a:headEnd type="none" len="sm" w="sm"/>
            <a:tailEnd type="none" len="sm" w="sm"/>
          </a:ln>
        </p:spPr>
      </p:sp>
      <p:sp>
        <p:nvSpPr>
          <p:cNvPr name="AutoShape 77" id="77"/>
          <p:cNvSpPr/>
          <p:nvPr/>
        </p:nvSpPr>
        <p:spPr>
          <a:xfrm flipH="true" flipV="true">
            <a:off x="5753622" y="21373206"/>
            <a:ext cx="9525" cy="973422"/>
          </a:xfrm>
          <a:prstGeom prst="line">
            <a:avLst/>
          </a:prstGeom>
          <a:ln cap="flat" w="76200">
            <a:solidFill>
              <a:srgbClr val="262674"/>
            </a:solidFill>
            <a:prstDash val="solid"/>
            <a:headEnd type="none" len="sm" w="sm"/>
            <a:tailEnd type="none" len="sm" w="sm"/>
          </a:ln>
        </p:spPr>
      </p:sp>
      <p:sp>
        <p:nvSpPr>
          <p:cNvPr name="AutoShape 78" id="78"/>
          <p:cNvSpPr/>
          <p:nvPr/>
        </p:nvSpPr>
        <p:spPr>
          <a:xfrm flipH="true" flipV="true">
            <a:off x="2740722" y="21364157"/>
            <a:ext cx="9525" cy="973422"/>
          </a:xfrm>
          <a:prstGeom prst="line">
            <a:avLst/>
          </a:prstGeom>
          <a:ln cap="flat" w="76200">
            <a:solidFill>
              <a:srgbClr val="262674"/>
            </a:solidFill>
            <a:prstDash val="solid"/>
            <a:headEnd type="none" len="sm" w="sm"/>
            <a:tailEnd type="none" len="sm" w="sm"/>
          </a:ln>
        </p:spPr>
      </p:sp>
      <p:sp>
        <p:nvSpPr>
          <p:cNvPr name="AutoShape 79" id="79"/>
          <p:cNvSpPr/>
          <p:nvPr/>
        </p:nvSpPr>
        <p:spPr>
          <a:xfrm flipH="true" flipV="true">
            <a:off x="9112344" y="21364530"/>
            <a:ext cx="9525" cy="973422"/>
          </a:xfrm>
          <a:prstGeom prst="line">
            <a:avLst/>
          </a:prstGeom>
          <a:ln cap="flat" w="76200">
            <a:solidFill>
              <a:srgbClr val="262674"/>
            </a:solidFill>
            <a:prstDash val="solid"/>
            <a:headEnd type="none" len="sm" w="sm"/>
            <a:tailEnd type="none" len="sm" w="sm"/>
          </a:ln>
        </p:spPr>
      </p:sp>
      <p:sp>
        <p:nvSpPr>
          <p:cNvPr name="AutoShape 80" id="80"/>
          <p:cNvSpPr/>
          <p:nvPr/>
        </p:nvSpPr>
        <p:spPr>
          <a:xfrm flipH="true" flipV="true">
            <a:off x="12608946" y="21389550"/>
            <a:ext cx="9525" cy="973422"/>
          </a:xfrm>
          <a:prstGeom prst="line">
            <a:avLst/>
          </a:prstGeom>
          <a:ln cap="flat" w="76200">
            <a:solidFill>
              <a:srgbClr val="262674"/>
            </a:solidFill>
            <a:prstDash val="solid"/>
            <a:headEnd type="none" len="sm" w="sm"/>
            <a:tailEnd type="none" len="sm" w="sm"/>
          </a:ln>
        </p:spPr>
      </p:sp>
      <p:sp>
        <p:nvSpPr>
          <p:cNvPr name="AutoShape 81" id="81"/>
          <p:cNvSpPr/>
          <p:nvPr/>
        </p:nvSpPr>
        <p:spPr>
          <a:xfrm flipH="true" flipV="true">
            <a:off x="15576712" y="21364530"/>
            <a:ext cx="9525" cy="973422"/>
          </a:xfrm>
          <a:prstGeom prst="line">
            <a:avLst/>
          </a:prstGeom>
          <a:ln cap="flat" w="76200">
            <a:solidFill>
              <a:srgbClr val="262674"/>
            </a:solidFill>
            <a:prstDash val="solid"/>
            <a:headEnd type="none" len="sm" w="sm"/>
            <a:tailEnd type="none" len="sm" w="sm"/>
          </a:ln>
        </p:spPr>
      </p:sp>
      <p:sp>
        <p:nvSpPr>
          <p:cNvPr name="AutoShape 82" id="82"/>
          <p:cNvSpPr/>
          <p:nvPr/>
        </p:nvSpPr>
        <p:spPr>
          <a:xfrm flipH="true" flipV="true">
            <a:off x="18716669" y="21389178"/>
            <a:ext cx="9525" cy="973422"/>
          </a:xfrm>
          <a:prstGeom prst="line">
            <a:avLst/>
          </a:prstGeom>
          <a:ln cap="flat" w="76200">
            <a:solidFill>
              <a:srgbClr val="262674"/>
            </a:solidFill>
            <a:prstDash val="solid"/>
            <a:headEnd type="none" len="sm" w="sm"/>
            <a:tailEnd type="none" len="sm" w="sm"/>
          </a:ln>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850765" y="16945794"/>
            <a:ext cx="17517504" cy="4608090"/>
            <a:chOff x="0" y="0"/>
            <a:chExt cx="23356672" cy="6144120"/>
          </a:xfrm>
        </p:grpSpPr>
        <p:sp>
          <p:nvSpPr>
            <p:cNvPr name="Freeform 3" id="3"/>
            <p:cNvSpPr/>
            <p:nvPr/>
          </p:nvSpPr>
          <p:spPr>
            <a:xfrm flipH="false" flipV="false" rot="0">
              <a:off x="0" y="0"/>
              <a:ext cx="23356697" cy="6144133"/>
            </a:xfrm>
            <a:custGeom>
              <a:avLst/>
              <a:gdLst/>
              <a:ahLst/>
              <a:cxnLst/>
              <a:rect r="r" b="b" t="t" l="l"/>
              <a:pathLst>
                <a:path h="6144133" w="23356697">
                  <a:moveTo>
                    <a:pt x="0" y="0"/>
                  </a:moveTo>
                  <a:lnTo>
                    <a:pt x="0" y="6144133"/>
                  </a:lnTo>
                  <a:lnTo>
                    <a:pt x="23356697" y="6144133"/>
                  </a:lnTo>
                  <a:lnTo>
                    <a:pt x="23356697" y="0"/>
                  </a:lnTo>
                  <a:lnTo>
                    <a:pt x="0" y="0"/>
                  </a:lnTo>
                  <a:close/>
                  <a:moveTo>
                    <a:pt x="23315422" y="6102858"/>
                  </a:moveTo>
                  <a:lnTo>
                    <a:pt x="40386" y="6102858"/>
                  </a:lnTo>
                  <a:lnTo>
                    <a:pt x="40386" y="40386"/>
                  </a:lnTo>
                  <a:lnTo>
                    <a:pt x="23315422" y="40386"/>
                  </a:lnTo>
                  <a:lnTo>
                    <a:pt x="23315422" y="6102858"/>
                  </a:lnTo>
                  <a:close/>
                </a:path>
              </a:pathLst>
            </a:custGeom>
            <a:solidFill>
              <a:srgbClr val="262674"/>
            </a:solidFill>
          </p:spPr>
        </p:sp>
      </p:grpSp>
      <p:grpSp>
        <p:nvGrpSpPr>
          <p:cNvPr name="Group 4" id="4"/>
          <p:cNvGrpSpPr/>
          <p:nvPr/>
        </p:nvGrpSpPr>
        <p:grpSpPr>
          <a:xfrm rot="0">
            <a:off x="817921" y="1430103"/>
            <a:ext cx="19757155" cy="28825698"/>
            <a:chOff x="0" y="0"/>
            <a:chExt cx="26342873" cy="38434264"/>
          </a:xfrm>
        </p:grpSpPr>
        <p:sp>
          <p:nvSpPr>
            <p:cNvPr name="Freeform 5" id="5"/>
            <p:cNvSpPr/>
            <p:nvPr/>
          </p:nvSpPr>
          <p:spPr>
            <a:xfrm flipH="false" flipV="false" rot="0">
              <a:off x="0" y="0"/>
              <a:ext cx="26342848" cy="38434265"/>
            </a:xfrm>
            <a:custGeom>
              <a:avLst/>
              <a:gdLst/>
              <a:ahLst/>
              <a:cxnLst/>
              <a:rect r="r" b="b" t="t" l="l"/>
              <a:pathLst>
                <a:path h="38434265" w="26342848">
                  <a:moveTo>
                    <a:pt x="0" y="0"/>
                  </a:moveTo>
                  <a:lnTo>
                    <a:pt x="26342848" y="0"/>
                  </a:lnTo>
                  <a:lnTo>
                    <a:pt x="26342848" y="38434265"/>
                  </a:lnTo>
                  <a:lnTo>
                    <a:pt x="0" y="38434265"/>
                  </a:lnTo>
                  <a:lnTo>
                    <a:pt x="0" y="0"/>
                  </a:lnTo>
                  <a:close/>
                </a:path>
              </a:pathLst>
            </a:custGeom>
            <a:blipFill>
              <a:blip r:embed="rId2">
                <a:alphaModFix amt="2000"/>
              </a:blip>
              <a:stretch>
                <a:fillRect l="-30908" t="0" r="-30908" b="0"/>
              </a:stretch>
            </a:blipFill>
          </p:spPr>
        </p:sp>
      </p:grpSp>
      <p:grpSp>
        <p:nvGrpSpPr>
          <p:cNvPr name="Group 6" id="6"/>
          <p:cNvGrpSpPr/>
          <p:nvPr/>
        </p:nvGrpSpPr>
        <p:grpSpPr>
          <a:xfrm rot="0">
            <a:off x="842762" y="805577"/>
            <a:ext cx="19757155" cy="28825698"/>
            <a:chOff x="0" y="0"/>
            <a:chExt cx="26342873" cy="38434264"/>
          </a:xfrm>
        </p:grpSpPr>
        <p:sp>
          <p:nvSpPr>
            <p:cNvPr name="Freeform 7" id="7"/>
            <p:cNvSpPr/>
            <p:nvPr/>
          </p:nvSpPr>
          <p:spPr>
            <a:xfrm flipH="false" flipV="false" rot="0">
              <a:off x="0" y="0"/>
              <a:ext cx="26342848" cy="38434265"/>
            </a:xfrm>
            <a:custGeom>
              <a:avLst/>
              <a:gdLst/>
              <a:ahLst/>
              <a:cxnLst/>
              <a:rect r="r" b="b" t="t" l="l"/>
              <a:pathLst>
                <a:path h="38434265" w="26342848">
                  <a:moveTo>
                    <a:pt x="0" y="0"/>
                  </a:moveTo>
                  <a:lnTo>
                    <a:pt x="26342848" y="0"/>
                  </a:lnTo>
                  <a:lnTo>
                    <a:pt x="26342848" y="38434265"/>
                  </a:lnTo>
                  <a:lnTo>
                    <a:pt x="0" y="38434265"/>
                  </a:lnTo>
                  <a:lnTo>
                    <a:pt x="0" y="0"/>
                  </a:lnTo>
                  <a:close/>
                </a:path>
              </a:pathLst>
            </a:custGeom>
            <a:blipFill>
              <a:blip r:embed="rId2">
                <a:alphaModFix amt="2000"/>
              </a:blip>
              <a:stretch>
                <a:fillRect l="-30908" t="0" r="-30908" b="0"/>
              </a:stretch>
            </a:blipFill>
          </p:spPr>
        </p:sp>
      </p:grpSp>
      <p:sp>
        <p:nvSpPr>
          <p:cNvPr name="Freeform 8" id="8"/>
          <p:cNvSpPr/>
          <p:nvPr/>
        </p:nvSpPr>
        <p:spPr>
          <a:xfrm flipH="false" flipV="false" rot="0">
            <a:off x="-1012679" y="-1253461"/>
            <a:ext cx="23649280" cy="32512102"/>
          </a:xfrm>
          <a:custGeom>
            <a:avLst/>
            <a:gdLst/>
            <a:ahLst/>
            <a:cxnLst/>
            <a:rect r="r" b="b" t="t" l="l"/>
            <a:pathLst>
              <a:path h="32512102" w="23649280">
                <a:moveTo>
                  <a:pt x="0" y="0"/>
                </a:moveTo>
                <a:lnTo>
                  <a:pt x="23649280" y="0"/>
                </a:lnTo>
                <a:lnTo>
                  <a:pt x="23649280" y="32512101"/>
                </a:lnTo>
                <a:lnTo>
                  <a:pt x="0" y="3251210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9" id="9"/>
          <p:cNvGrpSpPr/>
          <p:nvPr/>
        </p:nvGrpSpPr>
        <p:grpSpPr>
          <a:xfrm rot="0">
            <a:off x="3737677" y="27386804"/>
            <a:ext cx="13917635" cy="2868997"/>
            <a:chOff x="0" y="0"/>
            <a:chExt cx="18556846" cy="3825329"/>
          </a:xfrm>
        </p:grpSpPr>
        <p:sp>
          <p:nvSpPr>
            <p:cNvPr name="Freeform 10" id="10"/>
            <p:cNvSpPr/>
            <p:nvPr/>
          </p:nvSpPr>
          <p:spPr>
            <a:xfrm flipH="false" flipV="false" rot="0">
              <a:off x="0" y="0"/>
              <a:ext cx="18556860" cy="3825367"/>
            </a:xfrm>
            <a:custGeom>
              <a:avLst/>
              <a:gdLst/>
              <a:ahLst/>
              <a:cxnLst/>
              <a:rect r="r" b="b" t="t" l="l"/>
              <a:pathLst>
                <a:path h="3825367" w="18556860">
                  <a:moveTo>
                    <a:pt x="0" y="0"/>
                  </a:moveTo>
                  <a:lnTo>
                    <a:pt x="18556860" y="0"/>
                  </a:lnTo>
                  <a:lnTo>
                    <a:pt x="18556860" y="3825367"/>
                  </a:lnTo>
                  <a:lnTo>
                    <a:pt x="0" y="3825367"/>
                  </a:lnTo>
                  <a:close/>
                </a:path>
              </a:pathLst>
            </a:custGeom>
            <a:solidFill>
              <a:srgbClr val="0F71B8"/>
            </a:solidFill>
          </p:spPr>
        </p:sp>
      </p:grpSp>
      <p:grpSp>
        <p:nvGrpSpPr>
          <p:cNvPr name="Group 11" id="11"/>
          <p:cNvGrpSpPr/>
          <p:nvPr/>
        </p:nvGrpSpPr>
        <p:grpSpPr>
          <a:xfrm rot="0">
            <a:off x="939155" y="917219"/>
            <a:ext cx="2094509" cy="1888493"/>
            <a:chOff x="0" y="0"/>
            <a:chExt cx="2792679" cy="2517991"/>
          </a:xfrm>
        </p:grpSpPr>
        <p:sp>
          <p:nvSpPr>
            <p:cNvPr name="Freeform 12" id="12"/>
            <p:cNvSpPr/>
            <p:nvPr/>
          </p:nvSpPr>
          <p:spPr>
            <a:xfrm flipH="false" flipV="false" rot="0">
              <a:off x="0" y="0"/>
              <a:ext cx="2792730" cy="2518029"/>
            </a:xfrm>
            <a:custGeom>
              <a:avLst/>
              <a:gdLst/>
              <a:ahLst/>
              <a:cxnLst/>
              <a:rect r="r" b="b" t="t" l="l"/>
              <a:pathLst>
                <a:path h="2518029" w="2792730">
                  <a:moveTo>
                    <a:pt x="0" y="0"/>
                  </a:moveTo>
                  <a:lnTo>
                    <a:pt x="2792730" y="0"/>
                  </a:lnTo>
                  <a:lnTo>
                    <a:pt x="2792730" y="2518029"/>
                  </a:lnTo>
                  <a:lnTo>
                    <a:pt x="0" y="2518029"/>
                  </a:lnTo>
                  <a:lnTo>
                    <a:pt x="0" y="0"/>
                  </a:lnTo>
                  <a:close/>
                </a:path>
              </a:pathLst>
            </a:custGeom>
            <a:blipFill>
              <a:blip r:embed="rId2"/>
              <a:stretch>
                <a:fillRect l="0" t="0" r="1" b="1"/>
              </a:stretch>
            </a:blipFill>
          </p:spPr>
        </p:sp>
      </p:grpSp>
      <p:sp>
        <p:nvSpPr>
          <p:cNvPr name="TextBox 13" id="13"/>
          <p:cNvSpPr txBox="true"/>
          <p:nvPr/>
        </p:nvSpPr>
        <p:spPr>
          <a:xfrm rot="0">
            <a:off x="1158631" y="4053107"/>
            <a:ext cx="9253852" cy="696973"/>
          </a:xfrm>
          <a:prstGeom prst="rect">
            <a:avLst/>
          </a:prstGeom>
        </p:spPr>
        <p:txBody>
          <a:bodyPr anchor="t" rtlCol="false" tIns="0" lIns="0" bIns="0" rIns="0">
            <a:spAutoFit/>
          </a:bodyPr>
          <a:lstStyle/>
          <a:p>
            <a:pPr algn="l">
              <a:lnSpc>
                <a:spcPts val="5370"/>
              </a:lnSpc>
            </a:pPr>
            <a:r>
              <a:rPr lang="en-US" sz="3834" spc="93">
                <a:solidFill>
                  <a:srgbClr val="019FE3"/>
                </a:solidFill>
                <a:latin typeface="Inter"/>
                <a:ea typeface="Inter"/>
                <a:cs typeface="Inter"/>
                <a:sym typeface="Inter"/>
              </a:rPr>
              <a:t>MISSIONS PINCIPALES </a:t>
            </a:r>
          </a:p>
        </p:txBody>
      </p:sp>
      <p:sp>
        <p:nvSpPr>
          <p:cNvPr name="TextBox 14" id="14"/>
          <p:cNvSpPr txBox="true"/>
          <p:nvPr/>
        </p:nvSpPr>
        <p:spPr>
          <a:xfrm rot="0">
            <a:off x="1181910" y="4656944"/>
            <a:ext cx="9313774" cy="4917758"/>
          </a:xfrm>
          <a:prstGeom prst="rect">
            <a:avLst/>
          </a:prstGeom>
        </p:spPr>
        <p:txBody>
          <a:bodyPr anchor="t" rtlCol="false" tIns="0" lIns="0" bIns="0" rIns="0">
            <a:spAutoFit/>
          </a:bodyPr>
          <a:lstStyle/>
          <a:p>
            <a:pPr algn="l" marL="1271588" indent="-423863" lvl="2">
              <a:lnSpc>
                <a:spcPts val="3961"/>
              </a:lnSpc>
              <a:buFont typeface="Arial"/>
              <a:buChar char="⚬"/>
            </a:pPr>
            <a:r>
              <a:rPr lang="en-US" sz="2829" spc="70">
                <a:solidFill>
                  <a:srgbClr val="262674"/>
                </a:solidFill>
                <a:latin typeface="Inter"/>
                <a:ea typeface="Inter"/>
                <a:cs typeface="Inter"/>
                <a:sym typeface="Inter"/>
              </a:rPr>
              <a:t>Accompagner les comités départementaux et les clubs dans leur structuration</a:t>
            </a:r>
          </a:p>
          <a:p>
            <a:pPr algn="l" marL="1271588" indent="-423863" lvl="2">
              <a:lnSpc>
                <a:spcPts val="3961"/>
              </a:lnSpc>
              <a:buFont typeface="Arial"/>
              <a:buChar char="⚬"/>
            </a:pPr>
            <a:r>
              <a:rPr lang="en-US" sz="2829" spc="70">
                <a:solidFill>
                  <a:srgbClr val="262674"/>
                </a:solidFill>
                <a:latin typeface="Inter"/>
                <a:ea typeface="Inter"/>
                <a:cs typeface="Inter"/>
                <a:sym typeface="Inter"/>
              </a:rPr>
              <a:t>Promouvoir la pratique pour tous et faire rayonner le badminton sur le territoire et auprès des collectivités</a:t>
            </a:r>
          </a:p>
          <a:p>
            <a:pPr algn="l" marL="1271588" indent="-423863" lvl="2">
              <a:lnSpc>
                <a:spcPts val="3961"/>
              </a:lnSpc>
              <a:buFont typeface="Arial"/>
              <a:buChar char="⚬"/>
            </a:pPr>
            <a:r>
              <a:rPr lang="en-US" sz="2829" spc="70">
                <a:solidFill>
                  <a:srgbClr val="262674"/>
                </a:solidFill>
                <a:latin typeface="Inter"/>
                <a:ea typeface="Inter"/>
                <a:cs typeface="Inter"/>
                <a:sym typeface="Inter"/>
              </a:rPr>
              <a:t>Détecter et former les champions de demain</a:t>
            </a:r>
          </a:p>
          <a:p>
            <a:pPr algn="l" marL="1271588" indent="-423863" lvl="2">
              <a:lnSpc>
                <a:spcPts val="3961"/>
              </a:lnSpc>
              <a:buFont typeface="Arial"/>
              <a:buChar char="⚬"/>
            </a:pPr>
            <a:r>
              <a:rPr lang="en-US" sz="2829" spc="70">
                <a:solidFill>
                  <a:srgbClr val="262674"/>
                </a:solidFill>
                <a:latin typeface="Inter"/>
                <a:ea typeface="Inter"/>
                <a:cs typeface="Inter"/>
                <a:sym typeface="Inter"/>
              </a:rPr>
              <a:t>Former et professionnaliser les acteurs du badminton (encadrants, dirigeants et officiels techniques)</a:t>
            </a:r>
          </a:p>
          <a:p>
            <a:pPr algn="l" marL="1271588" indent="-423863" lvl="2">
              <a:lnSpc>
                <a:spcPts val="3961"/>
              </a:lnSpc>
              <a:buFont typeface="Arial"/>
              <a:buChar char="⚬"/>
            </a:pPr>
            <a:r>
              <a:rPr lang="en-US" sz="2829" spc="70">
                <a:solidFill>
                  <a:srgbClr val="262674"/>
                </a:solidFill>
                <a:latin typeface="Inter"/>
                <a:ea typeface="Inter"/>
                <a:cs typeface="Inter"/>
                <a:sym typeface="Inter"/>
              </a:rPr>
              <a:t>Organiser les compétitions régionales</a:t>
            </a:r>
          </a:p>
        </p:txBody>
      </p:sp>
      <p:grpSp>
        <p:nvGrpSpPr>
          <p:cNvPr name="Group 15" id="15"/>
          <p:cNvGrpSpPr/>
          <p:nvPr/>
        </p:nvGrpSpPr>
        <p:grpSpPr>
          <a:xfrm rot="0">
            <a:off x="9045692" y="961263"/>
            <a:ext cx="12771577" cy="10519505"/>
            <a:chOff x="0" y="0"/>
            <a:chExt cx="17028770" cy="14026007"/>
          </a:xfrm>
        </p:grpSpPr>
        <p:sp>
          <p:nvSpPr>
            <p:cNvPr name="Freeform 16" id="16"/>
            <p:cNvSpPr/>
            <p:nvPr/>
          </p:nvSpPr>
          <p:spPr>
            <a:xfrm flipH="false" flipV="false" rot="0">
              <a:off x="0" y="0"/>
              <a:ext cx="17028795" cy="14026007"/>
            </a:xfrm>
            <a:custGeom>
              <a:avLst/>
              <a:gdLst/>
              <a:ahLst/>
              <a:cxnLst/>
              <a:rect r="r" b="b" t="t" l="l"/>
              <a:pathLst>
                <a:path h="14026007" w="17028795">
                  <a:moveTo>
                    <a:pt x="0" y="0"/>
                  </a:moveTo>
                  <a:lnTo>
                    <a:pt x="17028795" y="0"/>
                  </a:lnTo>
                  <a:lnTo>
                    <a:pt x="17028795" y="14026007"/>
                  </a:lnTo>
                  <a:lnTo>
                    <a:pt x="0" y="14026007"/>
                  </a:lnTo>
                  <a:lnTo>
                    <a:pt x="0" y="0"/>
                  </a:lnTo>
                  <a:close/>
                </a:path>
              </a:pathLst>
            </a:custGeom>
            <a:blipFill>
              <a:blip r:embed="rId5"/>
              <a:stretch>
                <a:fillRect l="0" t="-52" r="0" b="-52"/>
              </a:stretch>
            </a:blipFill>
          </p:spPr>
        </p:sp>
      </p:grpSp>
      <p:grpSp>
        <p:nvGrpSpPr>
          <p:cNvPr name="Group 17" id="17"/>
          <p:cNvGrpSpPr/>
          <p:nvPr/>
        </p:nvGrpSpPr>
        <p:grpSpPr>
          <a:xfrm rot="0">
            <a:off x="9741627" y="9479823"/>
            <a:ext cx="1785461" cy="1785461"/>
            <a:chOff x="0" y="0"/>
            <a:chExt cx="2380615" cy="2380615"/>
          </a:xfrm>
        </p:grpSpPr>
        <p:sp>
          <p:nvSpPr>
            <p:cNvPr name="Freeform 18" id="18"/>
            <p:cNvSpPr/>
            <p:nvPr/>
          </p:nvSpPr>
          <p:spPr>
            <a:xfrm flipH="false" flipV="false" rot="0">
              <a:off x="0" y="0"/>
              <a:ext cx="2380615" cy="2380615"/>
            </a:xfrm>
            <a:custGeom>
              <a:avLst/>
              <a:gdLst/>
              <a:ahLst/>
              <a:cxnLst/>
              <a:rect r="r" b="b" t="t" l="l"/>
              <a:pathLst>
                <a:path h="2380615" w="2380615">
                  <a:moveTo>
                    <a:pt x="0" y="0"/>
                  </a:moveTo>
                  <a:lnTo>
                    <a:pt x="2380615" y="0"/>
                  </a:lnTo>
                  <a:lnTo>
                    <a:pt x="2380615" y="2380615"/>
                  </a:lnTo>
                  <a:lnTo>
                    <a:pt x="0" y="2380615"/>
                  </a:lnTo>
                  <a:lnTo>
                    <a:pt x="0" y="0"/>
                  </a:lnTo>
                  <a:close/>
                </a:path>
              </a:pathLst>
            </a:custGeom>
            <a:blipFill>
              <a:blip r:embed="rId6"/>
              <a:stretch>
                <a:fillRect l="0" t="0" r="0" b="0"/>
              </a:stretch>
            </a:blipFill>
          </p:spPr>
        </p:sp>
      </p:grpSp>
      <p:grpSp>
        <p:nvGrpSpPr>
          <p:cNvPr name="Group 19" id="19"/>
          <p:cNvGrpSpPr/>
          <p:nvPr/>
        </p:nvGrpSpPr>
        <p:grpSpPr>
          <a:xfrm rot="0">
            <a:off x="6215586" y="16398250"/>
            <a:ext cx="8519722" cy="1095089"/>
            <a:chOff x="0" y="0"/>
            <a:chExt cx="11359629" cy="1460119"/>
          </a:xfrm>
        </p:grpSpPr>
        <p:sp>
          <p:nvSpPr>
            <p:cNvPr name="Freeform 20" id="20"/>
            <p:cNvSpPr/>
            <p:nvPr/>
          </p:nvSpPr>
          <p:spPr>
            <a:xfrm flipH="false" flipV="false" rot="0">
              <a:off x="0" y="0"/>
              <a:ext cx="11359642" cy="1460119"/>
            </a:xfrm>
            <a:custGeom>
              <a:avLst/>
              <a:gdLst/>
              <a:ahLst/>
              <a:cxnLst/>
              <a:rect r="r" b="b" t="t" l="l"/>
              <a:pathLst>
                <a:path h="1460119" w="11359642">
                  <a:moveTo>
                    <a:pt x="0" y="0"/>
                  </a:moveTo>
                  <a:lnTo>
                    <a:pt x="11359642" y="0"/>
                  </a:lnTo>
                  <a:lnTo>
                    <a:pt x="11359642" y="1460119"/>
                  </a:lnTo>
                  <a:lnTo>
                    <a:pt x="0" y="1460119"/>
                  </a:lnTo>
                  <a:lnTo>
                    <a:pt x="0" y="0"/>
                  </a:lnTo>
                  <a:close/>
                </a:path>
              </a:pathLst>
            </a:custGeom>
            <a:blipFill>
              <a:blip r:embed="rId7"/>
              <a:stretch>
                <a:fillRect l="0" t="-57453" r="0" b="-57453"/>
              </a:stretch>
            </a:blipFill>
          </p:spPr>
        </p:sp>
      </p:grpSp>
      <p:grpSp>
        <p:nvGrpSpPr>
          <p:cNvPr name="Group 21" id="21"/>
          <p:cNvGrpSpPr/>
          <p:nvPr/>
        </p:nvGrpSpPr>
        <p:grpSpPr>
          <a:xfrm rot="0">
            <a:off x="1485243" y="12907451"/>
            <a:ext cx="4502591" cy="2544270"/>
            <a:chOff x="0" y="0"/>
            <a:chExt cx="6003455" cy="3392360"/>
          </a:xfrm>
        </p:grpSpPr>
        <p:sp>
          <p:nvSpPr>
            <p:cNvPr name="Freeform 22" id="22"/>
            <p:cNvSpPr/>
            <p:nvPr/>
          </p:nvSpPr>
          <p:spPr>
            <a:xfrm flipH="false" flipV="false" rot="0">
              <a:off x="0" y="0"/>
              <a:ext cx="6003417" cy="3392424"/>
            </a:xfrm>
            <a:custGeom>
              <a:avLst/>
              <a:gdLst/>
              <a:ahLst/>
              <a:cxnLst/>
              <a:rect r="r" b="b" t="t" l="l"/>
              <a:pathLst>
                <a:path h="3392424" w="6003417">
                  <a:moveTo>
                    <a:pt x="0" y="0"/>
                  </a:moveTo>
                  <a:lnTo>
                    <a:pt x="0" y="3392424"/>
                  </a:lnTo>
                  <a:lnTo>
                    <a:pt x="6003417" y="3392424"/>
                  </a:lnTo>
                  <a:lnTo>
                    <a:pt x="6003417" y="0"/>
                  </a:lnTo>
                  <a:lnTo>
                    <a:pt x="0" y="0"/>
                  </a:lnTo>
                  <a:close/>
                  <a:moveTo>
                    <a:pt x="5962269" y="3351149"/>
                  </a:moveTo>
                  <a:lnTo>
                    <a:pt x="40386" y="3351149"/>
                  </a:lnTo>
                  <a:lnTo>
                    <a:pt x="40386" y="40386"/>
                  </a:lnTo>
                  <a:lnTo>
                    <a:pt x="5962269" y="40386"/>
                  </a:lnTo>
                  <a:lnTo>
                    <a:pt x="5962269" y="3351149"/>
                  </a:lnTo>
                  <a:close/>
                </a:path>
              </a:pathLst>
            </a:custGeom>
            <a:solidFill>
              <a:srgbClr val="262674"/>
            </a:solidFill>
          </p:spPr>
        </p:sp>
      </p:grpSp>
      <p:grpSp>
        <p:nvGrpSpPr>
          <p:cNvPr name="Group 23" id="23"/>
          <p:cNvGrpSpPr/>
          <p:nvPr/>
        </p:nvGrpSpPr>
        <p:grpSpPr>
          <a:xfrm rot="0">
            <a:off x="6180553" y="12907451"/>
            <a:ext cx="4502591" cy="2544270"/>
            <a:chOff x="0" y="0"/>
            <a:chExt cx="6003455" cy="3392360"/>
          </a:xfrm>
        </p:grpSpPr>
        <p:sp>
          <p:nvSpPr>
            <p:cNvPr name="Freeform 24" id="24"/>
            <p:cNvSpPr/>
            <p:nvPr/>
          </p:nvSpPr>
          <p:spPr>
            <a:xfrm flipH="false" flipV="false" rot="0">
              <a:off x="0" y="0"/>
              <a:ext cx="6003417" cy="3392424"/>
            </a:xfrm>
            <a:custGeom>
              <a:avLst/>
              <a:gdLst/>
              <a:ahLst/>
              <a:cxnLst/>
              <a:rect r="r" b="b" t="t" l="l"/>
              <a:pathLst>
                <a:path h="3392424" w="6003417">
                  <a:moveTo>
                    <a:pt x="0" y="0"/>
                  </a:moveTo>
                  <a:lnTo>
                    <a:pt x="0" y="3392424"/>
                  </a:lnTo>
                  <a:lnTo>
                    <a:pt x="6003417" y="3392424"/>
                  </a:lnTo>
                  <a:lnTo>
                    <a:pt x="6003417" y="0"/>
                  </a:lnTo>
                  <a:lnTo>
                    <a:pt x="0" y="0"/>
                  </a:lnTo>
                  <a:close/>
                  <a:moveTo>
                    <a:pt x="5962269" y="3351149"/>
                  </a:moveTo>
                  <a:lnTo>
                    <a:pt x="40386" y="3351149"/>
                  </a:lnTo>
                  <a:lnTo>
                    <a:pt x="40386" y="40386"/>
                  </a:lnTo>
                  <a:lnTo>
                    <a:pt x="5962269" y="40386"/>
                  </a:lnTo>
                  <a:lnTo>
                    <a:pt x="5962269" y="3351149"/>
                  </a:lnTo>
                  <a:close/>
                </a:path>
              </a:pathLst>
            </a:custGeom>
            <a:solidFill>
              <a:srgbClr val="262674"/>
            </a:solidFill>
          </p:spPr>
        </p:sp>
      </p:grpSp>
      <p:grpSp>
        <p:nvGrpSpPr>
          <p:cNvPr name="Group 25" id="25"/>
          <p:cNvGrpSpPr/>
          <p:nvPr/>
        </p:nvGrpSpPr>
        <p:grpSpPr>
          <a:xfrm rot="0">
            <a:off x="10898772" y="12907451"/>
            <a:ext cx="4502591" cy="2544270"/>
            <a:chOff x="0" y="0"/>
            <a:chExt cx="6003455" cy="3392360"/>
          </a:xfrm>
        </p:grpSpPr>
        <p:sp>
          <p:nvSpPr>
            <p:cNvPr name="Freeform 26" id="26"/>
            <p:cNvSpPr/>
            <p:nvPr/>
          </p:nvSpPr>
          <p:spPr>
            <a:xfrm flipH="false" flipV="false" rot="0">
              <a:off x="0" y="0"/>
              <a:ext cx="6003417" cy="3392424"/>
            </a:xfrm>
            <a:custGeom>
              <a:avLst/>
              <a:gdLst/>
              <a:ahLst/>
              <a:cxnLst/>
              <a:rect r="r" b="b" t="t" l="l"/>
              <a:pathLst>
                <a:path h="3392424" w="6003417">
                  <a:moveTo>
                    <a:pt x="0" y="0"/>
                  </a:moveTo>
                  <a:lnTo>
                    <a:pt x="0" y="3392424"/>
                  </a:lnTo>
                  <a:lnTo>
                    <a:pt x="6003417" y="3392424"/>
                  </a:lnTo>
                  <a:lnTo>
                    <a:pt x="6003417" y="0"/>
                  </a:lnTo>
                  <a:lnTo>
                    <a:pt x="0" y="0"/>
                  </a:lnTo>
                  <a:close/>
                  <a:moveTo>
                    <a:pt x="5962269" y="3351149"/>
                  </a:moveTo>
                  <a:lnTo>
                    <a:pt x="40386" y="3351149"/>
                  </a:lnTo>
                  <a:lnTo>
                    <a:pt x="40386" y="40386"/>
                  </a:lnTo>
                  <a:lnTo>
                    <a:pt x="5962269" y="40386"/>
                  </a:lnTo>
                  <a:lnTo>
                    <a:pt x="5962269" y="3351149"/>
                  </a:lnTo>
                  <a:close/>
                </a:path>
              </a:pathLst>
            </a:custGeom>
            <a:solidFill>
              <a:srgbClr val="262674"/>
            </a:solidFill>
          </p:spPr>
        </p:sp>
      </p:grpSp>
      <p:grpSp>
        <p:nvGrpSpPr>
          <p:cNvPr name="Group 27" id="27"/>
          <p:cNvGrpSpPr/>
          <p:nvPr/>
        </p:nvGrpSpPr>
        <p:grpSpPr>
          <a:xfrm rot="0">
            <a:off x="15608903" y="12907451"/>
            <a:ext cx="4502591" cy="2544270"/>
            <a:chOff x="0" y="0"/>
            <a:chExt cx="6003455" cy="3392360"/>
          </a:xfrm>
        </p:grpSpPr>
        <p:sp>
          <p:nvSpPr>
            <p:cNvPr name="Freeform 28" id="28"/>
            <p:cNvSpPr/>
            <p:nvPr/>
          </p:nvSpPr>
          <p:spPr>
            <a:xfrm flipH="false" flipV="false" rot="0">
              <a:off x="0" y="0"/>
              <a:ext cx="6003417" cy="3392424"/>
            </a:xfrm>
            <a:custGeom>
              <a:avLst/>
              <a:gdLst/>
              <a:ahLst/>
              <a:cxnLst/>
              <a:rect r="r" b="b" t="t" l="l"/>
              <a:pathLst>
                <a:path h="3392424" w="6003417">
                  <a:moveTo>
                    <a:pt x="0" y="0"/>
                  </a:moveTo>
                  <a:lnTo>
                    <a:pt x="0" y="3392424"/>
                  </a:lnTo>
                  <a:lnTo>
                    <a:pt x="6003417" y="3392424"/>
                  </a:lnTo>
                  <a:lnTo>
                    <a:pt x="6003417" y="0"/>
                  </a:lnTo>
                  <a:lnTo>
                    <a:pt x="0" y="0"/>
                  </a:lnTo>
                  <a:close/>
                  <a:moveTo>
                    <a:pt x="5962269" y="3351149"/>
                  </a:moveTo>
                  <a:lnTo>
                    <a:pt x="40386" y="3351149"/>
                  </a:lnTo>
                  <a:lnTo>
                    <a:pt x="40386" y="40386"/>
                  </a:lnTo>
                  <a:lnTo>
                    <a:pt x="5962269" y="40386"/>
                  </a:lnTo>
                  <a:lnTo>
                    <a:pt x="5962269" y="3351149"/>
                  </a:lnTo>
                  <a:close/>
                </a:path>
              </a:pathLst>
            </a:custGeom>
            <a:solidFill>
              <a:srgbClr val="262674"/>
            </a:solidFill>
          </p:spPr>
        </p:sp>
      </p:grpSp>
      <p:grpSp>
        <p:nvGrpSpPr>
          <p:cNvPr name="Group 29" id="29"/>
          <p:cNvGrpSpPr/>
          <p:nvPr/>
        </p:nvGrpSpPr>
        <p:grpSpPr>
          <a:xfrm rot="0">
            <a:off x="2241166" y="12445689"/>
            <a:ext cx="3099464" cy="923515"/>
            <a:chOff x="0" y="0"/>
            <a:chExt cx="4132618" cy="1231354"/>
          </a:xfrm>
        </p:grpSpPr>
        <p:sp>
          <p:nvSpPr>
            <p:cNvPr name="Freeform 30" id="30"/>
            <p:cNvSpPr/>
            <p:nvPr/>
          </p:nvSpPr>
          <p:spPr>
            <a:xfrm flipH="false" flipV="false" rot="0">
              <a:off x="0" y="0"/>
              <a:ext cx="4132580" cy="1231392"/>
            </a:xfrm>
            <a:custGeom>
              <a:avLst/>
              <a:gdLst/>
              <a:ahLst/>
              <a:cxnLst/>
              <a:rect r="r" b="b" t="t" l="l"/>
              <a:pathLst>
                <a:path h="1231392" w="4132580">
                  <a:moveTo>
                    <a:pt x="0" y="0"/>
                  </a:moveTo>
                  <a:lnTo>
                    <a:pt x="4132580" y="0"/>
                  </a:lnTo>
                  <a:lnTo>
                    <a:pt x="4132580" y="1231392"/>
                  </a:lnTo>
                  <a:lnTo>
                    <a:pt x="0" y="1231392"/>
                  </a:lnTo>
                  <a:lnTo>
                    <a:pt x="0" y="0"/>
                  </a:lnTo>
                  <a:close/>
                </a:path>
              </a:pathLst>
            </a:custGeom>
            <a:blipFill>
              <a:blip r:embed="rId8"/>
              <a:stretch>
                <a:fillRect l="-26352" t="0" r="-26353" b="3"/>
              </a:stretch>
            </a:blipFill>
          </p:spPr>
        </p:sp>
      </p:grpSp>
      <p:grpSp>
        <p:nvGrpSpPr>
          <p:cNvPr name="Group 31" id="31"/>
          <p:cNvGrpSpPr/>
          <p:nvPr/>
        </p:nvGrpSpPr>
        <p:grpSpPr>
          <a:xfrm rot="0">
            <a:off x="16471725" y="12445689"/>
            <a:ext cx="2725312" cy="923515"/>
            <a:chOff x="0" y="0"/>
            <a:chExt cx="3633749" cy="1231354"/>
          </a:xfrm>
        </p:grpSpPr>
        <p:sp>
          <p:nvSpPr>
            <p:cNvPr name="Freeform 32" id="32"/>
            <p:cNvSpPr/>
            <p:nvPr/>
          </p:nvSpPr>
          <p:spPr>
            <a:xfrm flipH="false" flipV="false" rot="0">
              <a:off x="0" y="0"/>
              <a:ext cx="3633724" cy="1231392"/>
            </a:xfrm>
            <a:custGeom>
              <a:avLst/>
              <a:gdLst/>
              <a:ahLst/>
              <a:cxnLst/>
              <a:rect r="r" b="b" t="t" l="l"/>
              <a:pathLst>
                <a:path h="1231392" w="3633724">
                  <a:moveTo>
                    <a:pt x="0" y="0"/>
                  </a:moveTo>
                  <a:lnTo>
                    <a:pt x="3633724" y="0"/>
                  </a:lnTo>
                  <a:lnTo>
                    <a:pt x="3633724" y="1231392"/>
                  </a:lnTo>
                  <a:lnTo>
                    <a:pt x="0" y="1231392"/>
                  </a:lnTo>
                  <a:lnTo>
                    <a:pt x="0" y="0"/>
                  </a:lnTo>
                  <a:close/>
                </a:path>
              </a:pathLst>
            </a:custGeom>
            <a:blipFill>
              <a:blip r:embed="rId8"/>
              <a:stretch>
                <a:fillRect l="-36834" t="0" r="-36835" b="3"/>
              </a:stretch>
            </a:blipFill>
          </p:spPr>
        </p:sp>
      </p:grpSp>
      <p:grpSp>
        <p:nvGrpSpPr>
          <p:cNvPr name="Group 33" id="33"/>
          <p:cNvGrpSpPr/>
          <p:nvPr/>
        </p:nvGrpSpPr>
        <p:grpSpPr>
          <a:xfrm rot="0">
            <a:off x="6703047" y="12445689"/>
            <a:ext cx="3440535" cy="923515"/>
            <a:chOff x="0" y="0"/>
            <a:chExt cx="4587380" cy="1231354"/>
          </a:xfrm>
        </p:grpSpPr>
        <p:sp>
          <p:nvSpPr>
            <p:cNvPr name="Freeform 34" id="34"/>
            <p:cNvSpPr/>
            <p:nvPr/>
          </p:nvSpPr>
          <p:spPr>
            <a:xfrm flipH="false" flipV="false" rot="0">
              <a:off x="0" y="0"/>
              <a:ext cx="4587367" cy="1231392"/>
            </a:xfrm>
            <a:custGeom>
              <a:avLst/>
              <a:gdLst/>
              <a:ahLst/>
              <a:cxnLst/>
              <a:rect r="r" b="b" t="t" l="l"/>
              <a:pathLst>
                <a:path h="1231392" w="4587367">
                  <a:moveTo>
                    <a:pt x="0" y="0"/>
                  </a:moveTo>
                  <a:lnTo>
                    <a:pt x="4587367" y="0"/>
                  </a:lnTo>
                  <a:lnTo>
                    <a:pt x="4587367" y="1231392"/>
                  </a:lnTo>
                  <a:lnTo>
                    <a:pt x="0" y="1231392"/>
                  </a:lnTo>
                  <a:lnTo>
                    <a:pt x="0" y="0"/>
                  </a:lnTo>
                  <a:close/>
                </a:path>
              </a:pathLst>
            </a:custGeom>
            <a:blipFill>
              <a:blip r:embed="rId8"/>
              <a:stretch>
                <a:fillRect l="-18783" t="0" r="-18783" b="3"/>
              </a:stretch>
            </a:blipFill>
          </p:spPr>
        </p:sp>
      </p:grpSp>
      <p:grpSp>
        <p:nvGrpSpPr>
          <p:cNvPr name="Group 35" id="35"/>
          <p:cNvGrpSpPr/>
          <p:nvPr/>
        </p:nvGrpSpPr>
        <p:grpSpPr>
          <a:xfrm rot="0">
            <a:off x="11329064" y="12445689"/>
            <a:ext cx="3614309" cy="923515"/>
            <a:chOff x="0" y="0"/>
            <a:chExt cx="4819078" cy="1231354"/>
          </a:xfrm>
        </p:grpSpPr>
        <p:sp>
          <p:nvSpPr>
            <p:cNvPr name="Freeform 36" id="36"/>
            <p:cNvSpPr/>
            <p:nvPr/>
          </p:nvSpPr>
          <p:spPr>
            <a:xfrm flipH="false" flipV="false" rot="0">
              <a:off x="0" y="0"/>
              <a:ext cx="4819015" cy="1231392"/>
            </a:xfrm>
            <a:custGeom>
              <a:avLst/>
              <a:gdLst/>
              <a:ahLst/>
              <a:cxnLst/>
              <a:rect r="r" b="b" t="t" l="l"/>
              <a:pathLst>
                <a:path h="1231392" w="4819015">
                  <a:moveTo>
                    <a:pt x="0" y="0"/>
                  </a:moveTo>
                  <a:lnTo>
                    <a:pt x="4819015" y="0"/>
                  </a:lnTo>
                  <a:lnTo>
                    <a:pt x="4819015" y="1231392"/>
                  </a:lnTo>
                  <a:lnTo>
                    <a:pt x="0" y="1231392"/>
                  </a:lnTo>
                  <a:lnTo>
                    <a:pt x="0" y="0"/>
                  </a:lnTo>
                  <a:close/>
                </a:path>
              </a:pathLst>
            </a:custGeom>
            <a:blipFill>
              <a:blip r:embed="rId8"/>
              <a:stretch>
                <a:fillRect l="-15476" t="0" r="-15477" b="3"/>
              </a:stretch>
            </a:blipFill>
          </p:spPr>
        </p:sp>
      </p:grpSp>
      <p:grpSp>
        <p:nvGrpSpPr>
          <p:cNvPr name="Group 37" id="37"/>
          <p:cNvGrpSpPr/>
          <p:nvPr/>
        </p:nvGrpSpPr>
        <p:grpSpPr>
          <a:xfrm rot="0">
            <a:off x="1374905" y="24833008"/>
            <a:ext cx="4612929" cy="1690992"/>
            <a:chOff x="0" y="0"/>
            <a:chExt cx="6150572" cy="2254656"/>
          </a:xfrm>
        </p:grpSpPr>
        <p:sp>
          <p:nvSpPr>
            <p:cNvPr name="Freeform 38" id="38"/>
            <p:cNvSpPr/>
            <p:nvPr/>
          </p:nvSpPr>
          <p:spPr>
            <a:xfrm flipH="false" flipV="false" rot="0">
              <a:off x="0" y="0"/>
              <a:ext cx="6150610" cy="2254631"/>
            </a:xfrm>
            <a:custGeom>
              <a:avLst/>
              <a:gdLst/>
              <a:ahLst/>
              <a:cxnLst/>
              <a:rect r="r" b="b" t="t" l="l"/>
              <a:pathLst>
                <a:path h="2254631" w="6150610">
                  <a:moveTo>
                    <a:pt x="0" y="0"/>
                  </a:moveTo>
                  <a:lnTo>
                    <a:pt x="6150610" y="0"/>
                  </a:lnTo>
                  <a:lnTo>
                    <a:pt x="6150610" y="2254631"/>
                  </a:lnTo>
                  <a:lnTo>
                    <a:pt x="0" y="2254631"/>
                  </a:lnTo>
                  <a:lnTo>
                    <a:pt x="0" y="0"/>
                  </a:lnTo>
                  <a:close/>
                </a:path>
              </a:pathLst>
            </a:custGeom>
            <a:blipFill>
              <a:blip r:embed="rId9"/>
              <a:stretch>
                <a:fillRect l="0" t="-154" r="0" b="-156"/>
              </a:stretch>
            </a:blipFill>
          </p:spPr>
        </p:sp>
      </p:grpSp>
      <p:sp>
        <p:nvSpPr>
          <p:cNvPr name="Freeform 39" id="39"/>
          <p:cNvSpPr/>
          <p:nvPr/>
        </p:nvSpPr>
        <p:spPr>
          <a:xfrm flipH="false" flipV="false" rot="1606620">
            <a:off x="2343502" y="10077021"/>
            <a:ext cx="1214447" cy="355463"/>
          </a:xfrm>
          <a:custGeom>
            <a:avLst/>
            <a:gdLst/>
            <a:ahLst/>
            <a:cxnLst/>
            <a:rect r="r" b="b" t="t" l="l"/>
            <a:pathLst>
              <a:path h="355463" w="1214447">
                <a:moveTo>
                  <a:pt x="0" y="0"/>
                </a:moveTo>
                <a:lnTo>
                  <a:pt x="1214447" y="0"/>
                </a:lnTo>
                <a:lnTo>
                  <a:pt x="1214447" y="355464"/>
                </a:lnTo>
                <a:lnTo>
                  <a:pt x="0" y="355464"/>
                </a:lnTo>
                <a:lnTo>
                  <a:pt x="0" y="0"/>
                </a:lnTo>
                <a:close/>
              </a:path>
            </a:pathLst>
          </a:custGeom>
          <a:blipFill>
            <a:blip r:embed="rId10">
              <a:extLst>
                <a:ext uri="{96DAC541-7B7A-43D3-8B79-37D633B846F1}">
                  <asvg:svgBlip xmlns:asvg="http://schemas.microsoft.com/office/drawing/2016/SVG/main" r:embed="rId11"/>
                </a:ext>
              </a:extLst>
            </a:blip>
            <a:stretch>
              <a:fillRect l="0" t="-712" r="0" b="-715"/>
            </a:stretch>
          </a:blipFill>
        </p:spPr>
      </p:sp>
      <p:sp>
        <p:nvSpPr>
          <p:cNvPr name="Freeform 40" id="40"/>
          <p:cNvSpPr/>
          <p:nvPr/>
        </p:nvSpPr>
        <p:spPr>
          <a:xfrm flipH="false" flipV="false" rot="0">
            <a:off x="1922888" y="22658775"/>
            <a:ext cx="3300051" cy="1716024"/>
          </a:xfrm>
          <a:custGeom>
            <a:avLst/>
            <a:gdLst/>
            <a:ahLst/>
            <a:cxnLst/>
            <a:rect r="r" b="b" t="t" l="l"/>
            <a:pathLst>
              <a:path h="1716024" w="3300051">
                <a:moveTo>
                  <a:pt x="0" y="0"/>
                </a:moveTo>
                <a:lnTo>
                  <a:pt x="3300050" y="0"/>
                </a:lnTo>
                <a:lnTo>
                  <a:pt x="3300050" y="1716024"/>
                </a:lnTo>
                <a:lnTo>
                  <a:pt x="0" y="1716024"/>
                </a:lnTo>
                <a:lnTo>
                  <a:pt x="0" y="0"/>
                </a:lnTo>
                <a:close/>
              </a:path>
            </a:pathLst>
          </a:custGeom>
          <a:blipFill>
            <a:blip r:embed="rId12">
              <a:extLst>
                <a:ext uri="{96DAC541-7B7A-43D3-8B79-37D633B846F1}">
                  <asvg:svgBlip xmlns:asvg="http://schemas.microsoft.com/office/drawing/2016/SVG/main" r:embed="rId13"/>
                </a:ext>
              </a:extLst>
            </a:blip>
            <a:stretch>
              <a:fillRect l="0" t="-986" r="0" b="-986"/>
            </a:stretch>
          </a:blipFill>
        </p:spPr>
      </p:sp>
      <p:grpSp>
        <p:nvGrpSpPr>
          <p:cNvPr name="Group 41" id="41"/>
          <p:cNvGrpSpPr/>
          <p:nvPr/>
        </p:nvGrpSpPr>
        <p:grpSpPr>
          <a:xfrm rot="0">
            <a:off x="12989214" y="17376286"/>
            <a:ext cx="6123784" cy="3910155"/>
            <a:chOff x="0" y="0"/>
            <a:chExt cx="8165046" cy="5213540"/>
          </a:xfrm>
        </p:grpSpPr>
        <p:sp>
          <p:nvSpPr>
            <p:cNvPr name="Freeform 42" id="42"/>
            <p:cNvSpPr/>
            <p:nvPr/>
          </p:nvSpPr>
          <p:spPr>
            <a:xfrm flipH="false" flipV="false" rot="0">
              <a:off x="0" y="0"/>
              <a:ext cx="8165084" cy="5213477"/>
            </a:xfrm>
            <a:custGeom>
              <a:avLst/>
              <a:gdLst/>
              <a:ahLst/>
              <a:cxnLst/>
              <a:rect r="r" b="b" t="t" l="l"/>
              <a:pathLst>
                <a:path h="5213477" w="8165084">
                  <a:moveTo>
                    <a:pt x="0" y="0"/>
                  </a:moveTo>
                  <a:lnTo>
                    <a:pt x="8165084" y="0"/>
                  </a:lnTo>
                  <a:lnTo>
                    <a:pt x="8165084" y="5213477"/>
                  </a:lnTo>
                  <a:lnTo>
                    <a:pt x="0" y="5213477"/>
                  </a:lnTo>
                  <a:lnTo>
                    <a:pt x="0" y="0"/>
                  </a:lnTo>
                  <a:close/>
                </a:path>
              </a:pathLst>
            </a:custGeom>
            <a:blipFill>
              <a:blip r:embed="rId14"/>
              <a:stretch>
                <a:fillRect l="0" t="-2254" r="0" b="-2255"/>
              </a:stretch>
            </a:blipFill>
          </p:spPr>
        </p:sp>
      </p:grpSp>
      <p:grpSp>
        <p:nvGrpSpPr>
          <p:cNvPr name="Group 43" id="43"/>
          <p:cNvGrpSpPr/>
          <p:nvPr/>
        </p:nvGrpSpPr>
        <p:grpSpPr>
          <a:xfrm rot="0">
            <a:off x="17461430" y="19649761"/>
            <a:ext cx="1785461" cy="1785461"/>
            <a:chOff x="0" y="0"/>
            <a:chExt cx="2380615" cy="2380615"/>
          </a:xfrm>
        </p:grpSpPr>
        <p:sp>
          <p:nvSpPr>
            <p:cNvPr name="Freeform 44" id="44"/>
            <p:cNvSpPr/>
            <p:nvPr/>
          </p:nvSpPr>
          <p:spPr>
            <a:xfrm flipH="false" flipV="false" rot="0">
              <a:off x="0" y="0"/>
              <a:ext cx="2380615" cy="2380615"/>
            </a:xfrm>
            <a:custGeom>
              <a:avLst/>
              <a:gdLst/>
              <a:ahLst/>
              <a:cxnLst/>
              <a:rect r="r" b="b" t="t" l="l"/>
              <a:pathLst>
                <a:path h="2380615" w="2380615">
                  <a:moveTo>
                    <a:pt x="0" y="0"/>
                  </a:moveTo>
                  <a:lnTo>
                    <a:pt x="2380615" y="0"/>
                  </a:lnTo>
                  <a:lnTo>
                    <a:pt x="2380615" y="2380615"/>
                  </a:lnTo>
                  <a:lnTo>
                    <a:pt x="0" y="2380615"/>
                  </a:lnTo>
                  <a:lnTo>
                    <a:pt x="0" y="0"/>
                  </a:lnTo>
                  <a:close/>
                </a:path>
              </a:pathLst>
            </a:custGeom>
            <a:blipFill>
              <a:blip r:embed="rId15"/>
              <a:stretch>
                <a:fillRect l="0" t="0" r="0" b="0"/>
              </a:stretch>
            </a:blipFill>
          </p:spPr>
        </p:sp>
      </p:grpSp>
      <p:sp>
        <p:nvSpPr>
          <p:cNvPr name="TextBox 45" id="45"/>
          <p:cNvSpPr txBox="true"/>
          <p:nvPr/>
        </p:nvSpPr>
        <p:spPr>
          <a:xfrm rot="0">
            <a:off x="3826402" y="9704356"/>
            <a:ext cx="6783114" cy="1196511"/>
          </a:xfrm>
          <a:prstGeom prst="rect">
            <a:avLst/>
          </a:prstGeom>
        </p:spPr>
        <p:txBody>
          <a:bodyPr anchor="t" rtlCol="false" tIns="0" lIns="0" bIns="0" rIns="0">
            <a:spAutoFit/>
          </a:bodyPr>
          <a:lstStyle/>
          <a:p>
            <a:pPr algn="l">
              <a:lnSpc>
                <a:spcPts val="4578"/>
              </a:lnSpc>
            </a:pPr>
            <a:r>
              <a:rPr lang="en-US" b="true" sz="3268" spc="79">
                <a:solidFill>
                  <a:srgbClr val="019FE3"/>
                </a:solidFill>
                <a:latin typeface="Inter Bold"/>
                <a:ea typeface="Inter Bold"/>
                <a:cs typeface="Inter Bold"/>
                <a:sym typeface="Inter Bold"/>
              </a:rPr>
              <a:t>4 LABELS structurants</a:t>
            </a:r>
            <a:r>
              <a:rPr lang="en-US" sz="3268" spc="79">
                <a:solidFill>
                  <a:srgbClr val="019FE3"/>
                </a:solidFill>
                <a:latin typeface="Inter"/>
                <a:ea typeface="Inter"/>
                <a:cs typeface="Inter"/>
                <a:sym typeface="Inter"/>
              </a:rPr>
              <a:t> au service du projet </a:t>
            </a:r>
          </a:p>
        </p:txBody>
      </p:sp>
      <p:sp>
        <p:nvSpPr>
          <p:cNvPr name="TextBox 46" id="46"/>
          <p:cNvSpPr txBox="true"/>
          <p:nvPr/>
        </p:nvSpPr>
        <p:spPr>
          <a:xfrm rot="0">
            <a:off x="3033665" y="28085910"/>
            <a:ext cx="15325668" cy="1545365"/>
          </a:xfrm>
          <a:prstGeom prst="rect">
            <a:avLst/>
          </a:prstGeom>
        </p:spPr>
        <p:txBody>
          <a:bodyPr anchor="t" rtlCol="false" tIns="0" lIns="0" bIns="0" rIns="0">
            <a:spAutoFit/>
          </a:bodyPr>
          <a:lstStyle/>
          <a:p>
            <a:pPr algn="ctr">
              <a:lnSpc>
                <a:spcPts val="6242"/>
              </a:lnSpc>
            </a:pPr>
            <a:r>
              <a:rPr lang="en-US" b="true" sz="5574" spc="138">
                <a:solidFill>
                  <a:srgbClr val="FFFFFF"/>
                </a:solidFill>
                <a:latin typeface="Cardo Bold"/>
                <a:ea typeface="Cardo Bold"/>
                <a:cs typeface="Cardo Bold"/>
                <a:sym typeface="Cardo Bold"/>
              </a:rPr>
              <a:t>LIGUE AUVERGNE-RHÔNE-ALPES</a:t>
            </a:r>
          </a:p>
          <a:p>
            <a:pPr algn="ctr">
              <a:lnSpc>
                <a:spcPts val="6242"/>
              </a:lnSpc>
            </a:pPr>
            <a:r>
              <a:rPr lang="en-US" b="true" sz="5574" spc="138">
                <a:solidFill>
                  <a:srgbClr val="FFFFFF"/>
                </a:solidFill>
                <a:latin typeface="Cardo Bold"/>
                <a:ea typeface="Cardo Bold"/>
                <a:cs typeface="Cardo Bold"/>
                <a:sym typeface="Cardo Bold"/>
              </a:rPr>
              <a:t>DE BADMINTON</a:t>
            </a:r>
          </a:p>
        </p:txBody>
      </p:sp>
      <p:sp>
        <p:nvSpPr>
          <p:cNvPr name="TextBox 47" id="47"/>
          <p:cNvSpPr txBox="true"/>
          <p:nvPr/>
        </p:nvSpPr>
        <p:spPr>
          <a:xfrm rot="0">
            <a:off x="-4443946" y="2841689"/>
            <a:ext cx="14485668" cy="1129570"/>
          </a:xfrm>
          <a:prstGeom prst="rect">
            <a:avLst/>
          </a:prstGeom>
        </p:spPr>
        <p:txBody>
          <a:bodyPr anchor="t" rtlCol="false" tIns="0" lIns="0" bIns="0" rIns="0">
            <a:spAutoFit/>
          </a:bodyPr>
          <a:lstStyle/>
          <a:p>
            <a:pPr algn="ctr">
              <a:lnSpc>
                <a:spcPts val="8446"/>
              </a:lnSpc>
            </a:pPr>
            <a:r>
              <a:rPr lang="en-US" b="true" sz="6033" spc="-407">
                <a:solidFill>
                  <a:srgbClr val="0F71B8"/>
                </a:solidFill>
                <a:latin typeface="Cardo Bold"/>
                <a:ea typeface="Cardo Bold"/>
                <a:cs typeface="Cardo Bold"/>
                <a:sym typeface="Cardo Bold"/>
              </a:rPr>
              <a:t>Notre Rôle</a:t>
            </a:r>
          </a:p>
        </p:txBody>
      </p:sp>
      <p:sp>
        <p:nvSpPr>
          <p:cNvPr name="TextBox 48" id="48"/>
          <p:cNvSpPr txBox="true"/>
          <p:nvPr/>
        </p:nvSpPr>
        <p:spPr>
          <a:xfrm rot="0">
            <a:off x="18359323" y="7600369"/>
            <a:ext cx="3286944" cy="125749"/>
          </a:xfrm>
          <a:prstGeom prst="rect">
            <a:avLst/>
          </a:prstGeom>
        </p:spPr>
        <p:txBody>
          <a:bodyPr anchor="t" rtlCol="false" tIns="0" lIns="0" bIns="0" rIns="0">
            <a:spAutoFit/>
          </a:bodyPr>
          <a:lstStyle/>
          <a:p>
            <a:pPr algn="ctr">
              <a:lnSpc>
                <a:spcPts val="1378"/>
              </a:lnSpc>
            </a:pPr>
            <a:r>
              <a:rPr lang="en-US" sz="1700" i="true" spc="42">
                <a:solidFill>
                  <a:srgbClr val="0F71B8"/>
                </a:solidFill>
                <a:latin typeface="Inter Italics"/>
                <a:ea typeface="Inter Italics"/>
                <a:cs typeface="Inter Italics"/>
                <a:sym typeface="Inter Italics"/>
              </a:rPr>
              <a:t>2.82€</a:t>
            </a:r>
          </a:p>
        </p:txBody>
      </p:sp>
      <p:sp>
        <p:nvSpPr>
          <p:cNvPr name="TextBox 49" id="49"/>
          <p:cNvSpPr txBox="true"/>
          <p:nvPr/>
        </p:nvSpPr>
        <p:spPr>
          <a:xfrm rot="0">
            <a:off x="17610220" y="4047944"/>
            <a:ext cx="3286944" cy="125749"/>
          </a:xfrm>
          <a:prstGeom prst="rect">
            <a:avLst/>
          </a:prstGeom>
        </p:spPr>
        <p:txBody>
          <a:bodyPr anchor="t" rtlCol="false" tIns="0" lIns="0" bIns="0" rIns="0">
            <a:spAutoFit/>
          </a:bodyPr>
          <a:lstStyle/>
          <a:p>
            <a:pPr algn="ctr">
              <a:lnSpc>
                <a:spcPts val="1378"/>
              </a:lnSpc>
            </a:pPr>
            <a:r>
              <a:rPr lang="en-US" sz="1700" i="true" spc="42">
                <a:solidFill>
                  <a:srgbClr val="0F71B8"/>
                </a:solidFill>
                <a:latin typeface="Inter Italics"/>
                <a:ea typeface="Inter Italics"/>
                <a:cs typeface="Inter Italics"/>
                <a:sym typeface="Inter Italics"/>
              </a:rPr>
              <a:t>5.22€</a:t>
            </a:r>
          </a:p>
        </p:txBody>
      </p:sp>
      <p:sp>
        <p:nvSpPr>
          <p:cNvPr name="TextBox 50" id="50"/>
          <p:cNvSpPr txBox="true"/>
          <p:nvPr/>
        </p:nvSpPr>
        <p:spPr>
          <a:xfrm rot="0">
            <a:off x="17071124" y="9422006"/>
            <a:ext cx="3286944" cy="125749"/>
          </a:xfrm>
          <a:prstGeom prst="rect">
            <a:avLst/>
          </a:prstGeom>
        </p:spPr>
        <p:txBody>
          <a:bodyPr anchor="t" rtlCol="false" tIns="0" lIns="0" bIns="0" rIns="0">
            <a:spAutoFit/>
          </a:bodyPr>
          <a:lstStyle/>
          <a:p>
            <a:pPr algn="ctr">
              <a:lnSpc>
                <a:spcPts val="1378"/>
              </a:lnSpc>
            </a:pPr>
            <a:r>
              <a:rPr lang="en-US" sz="1700" i="true" spc="42">
                <a:solidFill>
                  <a:srgbClr val="0F71B8"/>
                </a:solidFill>
                <a:latin typeface="Inter Italics"/>
                <a:ea typeface="Inter Italics"/>
                <a:cs typeface="Inter Italics"/>
                <a:sym typeface="Inter Italics"/>
              </a:rPr>
              <a:t>1.74€</a:t>
            </a:r>
          </a:p>
        </p:txBody>
      </p:sp>
      <p:sp>
        <p:nvSpPr>
          <p:cNvPr name="TextBox 51" id="51"/>
          <p:cNvSpPr txBox="true"/>
          <p:nvPr/>
        </p:nvSpPr>
        <p:spPr>
          <a:xfrm rot="0">
            <a:off x="14038212" y="9817951"/>
            <a:ext cx="3286944" cy="125749"/>
          </a:xfrm>
          <a:prstGeom prst="rect">
            <a:avLst/>
          </a:prstGeom>
        </p:spPr>
        <p:txBody>
          <a:bodyPr anchor="t" rtlCol="false" tIns="0" lIns="0" bIns="0" rIns="0">
            <a:spAutoFit/>
          </a:bodyPr>
          <a:lstStyle/>
          <a:p>
            <a:pPr algn="ctr">
              <a:lnSpc>
                <a:spcPts val="1378"/>
              </a:lnSpc>
            </a:pPr>
            <a:r>
              <a:rPr lang="en-US" sz="1700" i="true" spc="42">
                <a:solidFill>
                  <a:srgbClr val="0F71B8"/>
                </a:solidFill>
                <a:latin typeface="Inter Italics"/>
                <a:ea typeface="Inter Italics"/>
                <a:cs typeface="Inter Italics"/>
                <a:sym typeface="Inter Italics"/>
              </a:rPr>
              <a:t>0.20€</a:t>
            </a:r>
          </a:p>
        </p:txBody>
      </p:sp>
      <p:sp>
        <p:nvSpPr>
          <p:cNvPr name="TextBox 52" id="52"/>
          <p:cNvSpPr txBox="true"/>
          <p:nvPr/>
        </p:nvSpPr>
        <p:spPr>
          <a:xfrm rot="0">
            <a:off x="11767985" y="9298838"/>
            <a:ext cx="3286944" cy="125749"/>
          </a:xfrm>
          <a:prstGeom prst="rect">
            <a:avLst/>
          </a:prstGeom>
        </p:spPr>
        <p:txBody>
          <a:bodyPr anchor="t" rtlCol="false" tIns="0" lIns="0" bIns="0" rIns="0">
            <a:spAutoFit/>
          </a:bodyPr>
          <a:lstStyle/>
          <a:p>
            <a:pPr algn="ctr">
              <a:lnSpc>
                <a:spcPts val="1378"/>
              </a:lnSpc>
            </a:pPr>
            <a:r>
              <a:rPr lang="en-US" sz="1700" i="true" spc="42">
                <a:solidFill>
                  <a:srgbClr val="0F71B8"/>
                </a:solidFill>
                <a:latin typeface="Inter Italics"/>
                <a:ea typeface="Inter Italics"/>
                <a:cs typeface="Inter Italics"/>
                <a:sym typeface="Inter Italics"/>
              </a:rPr>
              <a:t>1.74€</a:t>
            </a:r>
          </a:p>
        </p:txBody>
      </p:sp>
      <p:sp>
        <p:nvSpPr>
          <p:cNvPr name="TextBox 53" id="53"/>
          <p:cNvSpPr txBox="true"/>
          <p:nvPr/>
        </p:nvSpPr>
        <p:spPr>
          <a:xfrm rot="0">
            <a:off x="16267986" y="9568882"/>
            <a:ext cx="2091338" cy="819931"/>
          </a:xfrm>
          <a:prstGeom prst="rect">
            <a:avLst/>
          </a:prstGeom>
        </p:spPr>
        <p:txBody>
          <a:bodyPr anchor="t" rtlCol="false" tIns="0" lIns="0" bIns="0" rIns="0">
            <a:spAutoFit/>
          </a:bodyPr>
          <a:lstStyle/>
          <a:p>
            <a:pPr algn="l">
              <a:lnSpc>
                <a:spcPts val="3090"/>
              </a:lnSpc>
            </a:pPr>
            <a:r>
              <a:rPr lang="en-US" sz="2207" i="true" spc="53">
                <a:solidFill>
                  <a:srgbClr val="0F71B8"/>
                </a:solidFill>
                <a:latin typeface="Vollkorn Italics"/>
                <a:ea typeface="Vollkorn Italics"/>
                <a:cs typeface="Vollkorn Italics"/>
                <a:sym typeface="Vollkorn Italics"/>
              </a:rPr>
              <a:t>FORMATION</a:t>
            </a:r>
          </a:p>
          <a:p>
            <a:pPr algn="ctr">
              <a:lnSpc>
                <a:spcPts val="3090"/>
              </a:lnSpc>
            </a:pPr>
            <a:r>
              <a:rPr lang="en-US" sz="2207" i="true" spc="53">
                <a:solidFill>
                  <a:srgbClr val="0F71B8"/>
                </a:solidFill>
                <a:latin typeface="Vollkorn Italics"/>
                <a:ea typeface="Vollkorn Italics"/>
                <a:cs typeface="Vollkorn Italics"/>
                <a:sym typeface="Vollkorn Italics"/>
              </a:rPr>
              <a:t>7%</a:t>
            </a:r>
          </a:p>
        </p:txBody>
      </p:sp>
      <p:sp>
        <p:nvSpPr>
          <p:cNvPr name="TextBox 54" id="54"/>
          <p:cNvSpPr txBox="true"/>
          <p:nvPr/>
        </p:nvSpPr>
        <p:spPr>
          <a:xfrm rot="0">
            <a:off x="12963592" y="9584884"/>
            <a:ext cx="2091338" cy="819931"/>
          </a:xfrm>
          <a:prstGeom prst="rect">
            <a:avLst/>
          </a:prstGeom>
        </p:spPr>
        <p:txBody>
          <a:bodyPr anchor="t" rtlCol="false" tIns="0" lIns="0" bIns="0" rIns="0">
            <a:spAutoFit/>
          </a:bodyPr>
          <a:lstStyle/>
          <a:p>
            <a:pPr algn="l">
              <a:lnSpc>
                <a:spcPts val="3090"/>
              </a:lnSpc>
            </a:pPr>
            <a:r>
              <a:rPr lang="en-US" sz="2207" i="true" spc="53">
                <a:solidFill>
                  <a:srgbClr val="0F71B8"/>
                </a:solidFill>
                <a:latin typeface="Vollkorn Italics"/>
                <a:ea typeface="Vollkorn Italics"/>
                <a:cs typeface="Vollkorn Italics"/>
                <a:sym typeface="Vollkorn Italics"/>
              </a:rPr>
              <a:t>VIE SPORTIVE</a:t>
            </a:r>
          </a:p>
          <a:p>
            <a:pPr algn="l">
              <a:lnSpc>
                <a:spcPts val="3090"/>
              </a:lnSpc>
            </a:pPr>
            <a:r>
              <a:rPr lang="en-US" sz="2207" i="true" spc="53">
                <a:solidFill>
                  <a:srgbClr val="0F71B8"/>
                </a:solidFill>
                <a:latin typeface="Vollkorn Italics"/>
                <a:ea typeface="Vollkorn Italics"/>
                <a:cs typeface="Vollkorn Italics"/>
                <a:sym typeface="Vollkorn Italics"/>
              </a:rPr>
              <a:t>     6%</a:t>
            </a:r>
          </a:p>
        </p:txBody>
      </p:sp>
      <p:sp>
        <p:nvSpPr>
          <p:cNvPr name="TextBox 55" id="55"/>
          <p:cNvSpPr txBox="true"/>
          <p:nvPr/>
        </p:nvSpPr>
        <p:spPr>
          <a:xfrm rot="0">
            <a:off x="16369855" y="10226002"/>
            <a:ext cx="3286944" cy="125749"/>
          </a:xfrm>
          <a:prstGeom prst="rect">
            <a:avLst/>
          </a:prstGeom>
        </p:spPr>
        <p:txBody>
          <a:bodyPr anchor="t" rtlCol="false" tIns="0" lIns="0" bIns="0" rIns="0">
            <a:spAutoFit/>
          </a:bodyPr>
          <a:lstStyle/>
          <a:p>
            <a:pPr algn="ctr">
              <a:lnSpc>
                <a:spcPts val="1378"/>
              </a:lnSpc>
            </a:pPr>
            <a:r>
              <a:rPr lang="en-US" sz="1700" i="true" spc="42">
                <a:solidFill>
                  <a:srgbClr val="0F71B8"/>
                </a:solidFill>
                <a:latin typeface="Inter Italics"/>
                <a:ea typeface="Inter Italics"/>
                <a:cs typeface="Inter Italics"/>
                <a:sym typeface="Inter Italics"/>
              </a:rPr>
              <a:t>1.55€</a:t>
            </a:r>
          </a:p>
        </p:txBody>
      </p:sp>
      <p:sp>
        <p:nvSpPr>
          <p:cNvPr name="TextBox 56" id="56"/>
          <p:cNvSpPr txBox="true"/>
          <p:nvPr/>
        </p:nvSpPr>
        <p:spPr>
          <a:xfrm rot="0">
            <a:off x="12582068" y="10226002"/>
            <a:ext cx="3286944" cy="125749"/>
          </a:xfrm>
          <a:prstGeom prst="rect">
            <a:avLst/>
          </a:prstGeom>
        </p:spPr>
        <p:txBody>
          <a:bodyPr anchor="t" rtlCol="false" tIns="0" lIns="0" bIns="0" rIns="0">
            <a:spAutoFit/>
          </a:bodyPr>
          <a:lstStyle/>
          <a:p>
            <a:pPr algn="ctr">
              <a:lnSpc>
                <a:spcPts val="1378"/>
              </a:lnSpc>
            </a:pPr>
            <a:r>
              <a:rPr lang="en-US" sz="1700" i="true" spc="42">
                <a:solidFill>
                  <a:srgbClr val="0F71B8"/>
                </a:solidFill>
                <a:latin typeface="Inter Italics"/>
                <a:ea typeface="Inter Italics"/>
                <a:cs typeface="Inter Italics"/>
                <a:sym typeface="Inter Italics"/>
              </a:rPr>
              <a:t>1.3€</a:t>
            </a:r>
          </a:p>
        </p:txBody>
      </p:sp>
      <p:sp>
        <p:nvSpPr>
          <p:cNvPr name="TextBox 57" id="57"/>
          <p:cNvSpPr txBox="true"/>
          <p:nvPr/>
        </p:nvSpPr>
        <p:spPr>
          <a:xfrm rot="0">
            <a:off x="11767985" y="8034671"/>
            <a:ext cx="3286944" cy="125749"/>
          </a:xfrm>
          <a:prstGeom prst="rect">
            <a:avLst/>
          </a:prstGeom>
        </p:spPr>
        <p:txBody>
          <a:bodyPr anchor="t" rtlCol="false" tIns="0" lIns="0" bIns="0" rIns="0">
            <a:spAutoFit/>
          </a:bodyPr>
          <a:lstStyle/>
          <a:p>
            <a:pPr algn="ctr">
              <a:lnSpc>
                <a:spcPts val="1378"/>
              </a:lnSpc>
            </a:pPr>
            <a:r>
              <a:rPr lang="en-US" sz="1700" i="true" spc="42">
                <a:solidFill>
                  <a:srgbClr val="0F71B8"/>
                </a:solidFill>
                <a:latin typeface="Inter Italics"/>
                <a:ea typeface="Inter Italics"/>
                <a:cs typeface="Inter Italics"/>
                <a:sym typeface="Inter Italics"/>
              </a:rPr>
              <a:t>0.45€</a:t>
            </a:r>
          </a:p>
        </p:txBody>
      </p:sp>
      <p:sp>
        <p:nvSpPr>
          <p:cNvPr name="TextBox 58" id="58"/>
          <p:cNvSpPr txBox="true"/>
          <p:nvPr/>
        </p:nvSpPr>
        <p:spPr>
          <a:xfrm rot="0">
            <a:off x="11320120" y="6855095"/>
            <a:ext cx="3286944" cy="125749"/>
          </a:xfrm>
          <a:prstGeom prst="rect">
            <a:avLst/>
          </a:prstGeom>
        </p:spPr>
        <p:txBody>
          <a:bodyPr anchor="t" rtlCol="false" tIns="0" lIns="0" bIns="0" rIns="0">
            <a:spAutoFit/>
          </a:bodyPr>
          <a:lstStyle/>
          <a:p>
            <a:pPr algn="ctr">
              <a:lnSpc>
                <a:spcPts val="1378"/>
              </a:lnSpc>
            </a:pPr>
            <a:r>
              <a:rPr lang="en-US" sz="1700" i="true" spc="42">
                <a:solidFill>
                  <a:srgbClr val="0F71B8"/>
                </a:solidFill>
                <a:latin typeface="Inter Italics"/>
                <a:ea typeface="Inter Italics"/>
                <a:cs typeface="Inter Italics"/>
                <a:sym typeface="Inter Italics"/>
              </a:rPr>
              <a:t>1.95€</a:t>
            </a:r>
          </a:p>
        </p:txBody>
      </p:sp>
      <p:sp>
        <p:nvSpPr>
          <p:cNvPr name="TextBox 59" id="59"/>
          <p:cNvSpPr txBox="true"/>
          <p:nvPr/>
        </p:nvSpPr>
        <p:spPr>
          <a:xfrm rot="0">
            <a:off x="11147650" y="3405664"/>
            <a:ext cx="3286944" cy="125749"/>
          </a:xfrm>
          <a:prstGeom prst="rect">
            <a:avLst/>
          </a:prstGeom>
        </p:spPr>
        <p:txBody>
          <a:bodyPr anchor="t" rtlCol="false" tIns="0" lIns="0" bIns="0" rIns="0">
            <a:spAutoFit/>
          </a:bodyPr>
          <a:lstStyle/>
          <a:p>
            <a:pPr algn="ctr">
              <a:lnSpc>
                <a:spcPts val="1378"/>
              </a:lnSpc>
            </a:pPr>
            <a:r>
              <a:rPr lang="en-US" sz="1700" i="true" spc="42">
                <a:solidFill>
                  <a:srgbClr val="0F71B8"/>
                </a:solidFill>
                <a:latin typeface="Inter Italics"/>
                <a:ea typeface="Inter Italics"/>
                <a:cs typeface="Inter Italics"/>
                <a:sym typeface="Inter Italics"/>
              </a:rPr>
              <a:t>4.78€</a:t>
            </a:r>
          </a:p>
        </p:txBody>
      </p:sp>
      <p:sp>
        <p:nvSpPr>
          <p:cNvPr name="TextBox 60" id="60"/>
          <p:cNvSpPr txBox="true"/>
          <p:nvPr/>
        </p:nvSpPr>
        <p:spPr>
          <a:xfrm rot="0">
            <a:off x="-2927194" y="11316119"/>
            <a:ext cx="14485668" cy="1129570"/>
          </a:xfrm>
          <a:prstGeom prst="rect">
            <a:avLst/>
          </a:prstGeom>
        </p:spPr>
        <p:txBody>
          <a:bodyPr anchor="t" rtlCol="false" tIns="0" lIns="0" bIns="0" rIns="0">
            <a:spAutoFit/>
          </a:bodyPr>
          <a:lstStyle/>
          <a:p>
            <a:pPr algn="ctr">
              <a:lnSpc>
                <a:spcPts val="8446"/>
              </a:lnSpc>
            </a:pPr>
            <a:r>
              <a:rPr lang="en-US" b="true" sz="6033" spc="-407">
                <a:solidFill>
                  <a:srgbClr val="0F71B8"/>
                </a:solidFill>
                <a:latin typeface="Cardo Bold"/>
                <a:ea typeface="Cardo Bold"/>
                <a:cs typeface="Cardo Bold"/>
                <a:sym typeface="Cardo Bold"/>
              </a:rPr>
              <a:t>Se former avec nous</a:t>
            </a:r>
          </a:p>
        </p:txBody>
      </p:sp>
      <p:sp>
        <p:nvSpPr>
          <p:cNvPr name="TextBox 61" id="61"/>
          <p:cNvSpPr txBox="true"/>
          <p:nvPr/>
        </p:nvSpPr>
        <p:spPr>
          <a:xfrm rot="0">
            <a:off x="1532401" y="13652192"/>
            <a:ext cx="4455433" cy="1330614"/>
          </a:xfrm>
          <a:prstGeom prst="rect">
            <a:avLst/>
          </a:prstGeom>
        </p:spPr>
        <p:txBody>
          <a:bodyPr anchor="t" rtlCol="false" tIns="0" lIns="0" bIns="0" rIns="0">
            <a:spAutoFit/>
          </a:bodyPr>
          <a:lstStyle/>
          <a:p>
            <a:pPr algn="ctr">
              <a:lnSpc>
                <a:spcPts val="3565"/>
              </a:lnSpc>
            </a:pPr>
            <a:r>
              <a:rPr lang="en-US" sz="2546" spc="62">
                <a:solidFill>
                  <a:srgbClr val="262674"/>
                </a:solidFill>
                <a:latin typeface="Inter"/>
                <a:ea typeface="Inter"/>
                <a:cs typeface="Inter"/>
                <a:sym typeface="Inter"/>
              </a:rPr>
              <a:t>Encadrants Bénévoles</a:t>
            </a:r>
          </a:p>
          <a:p>
            <a:pPr algn="ctr">
              <a:lnSpc>
                <a:spcPts val="3565"/>
              </a:lnSpc>
            </a:pPr>
            <a:r>
              <a:rPr lang="en-US" sz="2546" spc="62">
                <a:solidFill>
                  <a:srgbClr val="262674"/>
                </a:solidFill>
                <a:latin typeface="Inter"/>
                <a:ea typeface="Inter"/>
                <a:cs typeface="Inter"/>
                <a:sym typeface="Inter"/>
              </a:rPr>
              <a:t>Encadrants Professionnels</a:t>
            </a:r>
          </a:p>
          <a:p>
            <a:pPr algn="ctr">
              <a:lnSpc>
                <a:spcPts val="3565"/>
              </a:lnSpc>
            </a:pPr>
            <a:r>
              <a:rPr lang="en-US" sz="2546" spc="62">
                <a:solidFill>
                  <a:srgbClr val="262674"/>
                </a:solidFill>
                <a:latin typeface="Inter"/>
                <a:ea typeface="Inter"/>
                <a:cs typeface="Inter"/>
                <a:sym typeface="Inter"/>
              </a:rPr>
              <a:t>Séminaire Pro Bad AURA</a:t>
            </a:r>
          </a:p>
        </p:txBody>
      </p:sp>
      <p:sp>
        <p:nvSpPr>
          <p:cNvPr name="TextBox 62" id="62"/>
          <p:cNvSpPr txBox="true"/>
          <p:nvPr/>
        </p:nvSpPr>
        <p:spPr>
          <a:xfrm rot="0">
            <a:off x="6215586" y="13671975"/>
            <a:ext cx="4455433" cy="1330614"/>
          </a:xfrm>
          <a:prstGeom prst="rect">
            <a:avLst/>
          </a:prstGeom>
        </p:spPr>
        <p:txBody>
          <a:bodyPr anchor="t" rtlCol="false" tIns="0" lIns="0" bIns="0" rIns="0">
            <a:spAutoFit/>
          </a:bodyPr>
          <a:lstStyle/>
          <a:p>
            <a:pPr algn="ctr">
              <a:lnSpc>
                <a:spcPts val="3565"/>
              </a:lnSpc>
            </a:pPr>
            <a:r>
              <a:rPr lang="en-US" sz="2546" spc="62">
                <a:solidFill>
                  <a:srgbClr val="262674"/>
                </a:solidFill>
                <a:latin typeface="Inter"/>
                <a:ea typeface="Inter"/>
                <a:cs typeface="Inter"/>
                <a:sym typeface="Inter"/>
              </a:rPr>
              <a:t>Séminaire Dirigeants</a:t>
            </a:r>
          </a:p>
          <a:p>
            <a:pPr algn="ctr">
              <a:lnSpc>
                <a:spcPts val="3565"/>
              </a:lnSpc>
            </a:pPr>
            <a:r>
              <a:rPr lang="en-US" sz="2546" spc="62">
                <a:solidFill>
                  <a:srgbClr val="262674"/>
                </a:solidFill>
                <a:latin typeface="Inter"/>
                <a:ea typeface="Inter"/>
                <a:cs typeface="Inter"/>
                <a:sym typeface="Inter"/>
              </a:rPr>
              <a:t>Dirigeants de comités</a:t>
            </a:r>
          </a:p>
          <a:p>
            <a:pPr algn="ctr">
              <a:lnSpc>
                <a:spcPts val="3565"/>
              </a:lnSpc>
            </a:pPr>
            <a:r>
              <a:rPr lang="en-US" sz="2546" spc="62">
                <a:solidFill>
                  <a:srgbClr val="262674"/>
                </a:solidFill>
                <a:latin typeface="Inter"/>
                <a:ea typeface="Inter"/>
                <a:cs typeface="Inter"/>
                <a:sym typeface="Inter"/>
              </a:rPr>
              <a:t>Dirigeants employeurs</a:t>
            </a:r>
          </a:p>
        </p:txBody>
      </p:sp>
      <p:sp>
        <p:nvSpPr>
          <p:cNvPr name="TextBox 63" id="63"/>
          <p:cNvSpPr txBox="true"/>
          <p:nvPr/>
        </p:nvSpPr>
        <p:spPr>
          <a:xfrm rot="0">
            <a:off x="10918307" y="13671975"/>
            <a:ext cx="4455433" cy="468097"/>
          </a:xfrm>
          <a:prstGeom prst="rect">
            <a:avLst/>
          </a:prstGeom>
        </p:spPr>
        <p:txBody>
          <a:bodyPr anchor="t" rtlCol="false" tIns="0" lIns="0" bIns="0" rIns="0">
            <a:spAutoFit/>
          </a:bodyPr>
          <a:lstStyle/>
          <a:p>
            <a:pPr algn="ctr">
              <a:lnSpc>
                <a:spcPts val="3565"/>
              </a:lnSpc>
            </a:pPr>
            <a:r>
              <a:rPr lang="en-US" sz="2546" spc="62">
                <a:solidFill>
                  <a:srgbClr val="262674"/>
                </a:solidFill>
                <a:latin typeface="Inter"/>
                <a:ea typeface="Inter"/>
                <a:cs typeface="Inter"/>
                <a:sym typeface="Inter"/>
              </a:rPr>
              <a:t>Formations GEO</a:t>
            </a:r>
          </a:p>
        </p:txBody>
      </p:sp>
      <p:sp>
        <p:nvSpPr>
          <p:cNvPr name="TextBox 64" id="64"/>
          <p:cNvSpPr txBox="true"/>
          <p:nvPr/>
        </p:nvSpPr>
        <p:spPr>
          <a:xfrm rot="0">
            <a:off x="15632478" y="13508507"/>
            <a:ext cx="4472188" cy="1591018"/>
          </a:xfrm>
          <a:prstGeom prst="rect">
            <a:avLst/>
          </a:prstGeom>
        </p:spPr>
        <p:txBody>
          <a:bodyPr anchor="t" rtlCol="false" tIns="0" lIns="0" bIns="0" rIns="0">
            <a:spAutoFit/>
          </a:bodyPr>
          <a:lstStyle/>
          <a:p>
            <a:pPr algn="ctr">
              <a:lnSpc>
                <a:spcPts val="3138"/>
              </a:lnSpc>
            </a:pPr>
            <a:r>
              <a:rPr lang="en-US" sz="2241" spc="53">
                <a:solidFill>
                  <a:srgbClr val="262674"/>
                </a:solidFill>
                <a:latin typeface="Inter"/>
                <a:ea typeface="Inter"/>
                <a:cs typeface="Inter"/>
                <a:sym typeface="Inter"/>
              </a:rPr>
              <a:t>Formations Juge Arbitres</a:t>
            </a:r>
          </a:p>
          <a:p>
            <a:pPr algn="ctr">
              <a:lnSpc>
                <a:spcPts val="3138"/>
              </a:lnSpc>
            </a:pPr>
            <a:r>
              <a:rPr lang="en-US" sz="2241" spc="53">
                <a:solidFill>
                  <a:srgbClr val="262674"/>
                </a:solidFill>
                <a:latin typeface="Inter"/>
                <a:ea typeface="Inter"/>
                <a:cs typeface="Inter"/>
                <a:sym typeface="Inter"/>
              </a:rPr>
              <a:t>Formations Arbitres</a:t>
            </a:r>
          </a:p>
          <a:p>
            <a:pPr algn="ctr">
              <a:lnSpc>
                <a:spcPts val="3138"/>
              </a:lnSpc>
            </a:pPr>
            <a:r>
              <a:rPr lang="en-US" sz="2241" spc="53">
                <a:solidFill>
                  <a:srgbClr val="262674"/>
                </a:solidFill>
                <a:latin typeface="Inter"/>
                <a:ea typeface="Inter"/>
                <a:cs typeface="Inter"/>
                <a:sym typeface="Inter"/>
              </a:rPr>
              <a:t>Formations Juges de Lignes</a:t>
            </a:r>
          </a:p>
          <a:p>
            <a:pPr algn="ctr">
              <a:lnSpc>
                <a:spcPts val="3138"/>
              </a:lnSpc>
            </a:pPr>
            <a:r>
              <a:rPr lang="en-US" sz="2241" spc="53">
                <a:solidFill>
                  <a:srgbClr val="262674"/>
                </a:solidFill>
                <a:latin typeface="Inter"/>
                <a:ea typeface="Inter"/>
                <a:cs typeface="Inter"/>
                <a:sym typeface="Inter"/>
              </a:rPr>
              <a:t>Modules Interclubs</a:t>
            </a:r>
          </a:p>
        </p:txBody>
      </p:sp>
      <p:sp>
        <p:nvSpPr>
          <p:cNvPr name="TextBox 65" id="65"/>
          <p:cNvSpPr txBox="true"/>
          <p:nvPr/>
        </p:nvSpPr>
        <p:spPr>
          <a:xfrm rot="0">
            <a:off x="2440648" y="12525432"/>
            <a:ext cx="2797797" cy="547287"/>
          </a:xfrm>
          <a:prstGeom prst="rect">
            <a:avLst/>
          </a:prstGeom>
        </p:spPr>
        <p:txBody>
          <a:bodyPr anchor="t" rtlCol="false" tIns="0" lIns="0" bIns="0" rIns="0">
            <a:spAutoFit/>
          </a:bodyPr>
          <a:lstStyle/>
          <a:p>
            <a:pPr algn="l">
              <a:lnSpc>
                <a:spcPts val="4182"/>
              </a:lnSpc>
            </a:pPr>
            <a:r>
              <a:rPr lang="en-US" sz="2985" spc="73">
                <a:solidFill>
                  <a:srgbClr val="019FE3"/>
                </a:solidFill>
                <a:latin typeface="Inter"/>
                <a:ea typeface="Inter"/>
                <a:cs typeface="Inter"/>
                <a:sym typeface="Inter"/>
              </a:rPr>
              <a:t>ENCADRANTS</a:t>
            </a:r>
          </a:p>
        </p:txBody>
      </p:sp>
      <p:sp>
        <p:nvSpPr>
          <p:cNvPr name="TextBox 66" id="66"/>
          <p:cNvSpPr txBox="true"/>
          <p:nvPr/>
        </p:nvSpPr>
        <p:spPr>
          <a:xfrm rot="0">
            <a:off x="7212978" y="12550254"/>
            <a:ext cx="2474843" cy="547287"/>
          </a:xfrm>
          <a:prstGeom prst="rect">
            <a:avLst/>
          </a:prstGeom>
        </p:spPr>
        <p:txBody>
          <a:bodyPr anchor="t" rtlCol="false" tIns="0" lIns="0" bIns="0" rIns="0">
            <a:spAutoFit/>
          </a:bodyPr>
          <a:lstStyle/>
          <a:p>
            <a:pPr algn="l">
              <a:lnSpc>
                <a:spcPts val="4182"/>
              </a:lnSpc>
            </a:pPr>
            <a:r>
              <a:rPr lang="en-US" sz="2985" spc="73">
                <a:solidFill>
                  <a:srgbClr val="019FE3"/>
                </a:solidFill>
                <a:latin typeface="Inter"/>
                <a:ea typeface="Inter"/>
                <a:cs typeface="Inter"/>
                <a:sym typeface="Inter"/>
              </a:rPr>
              <a:t>DIRIGEANTS</a:t>
            </a:r>
          </a:p>
        </p:txBody>
      </p:sp>
      <p:sp>
        <p:nvSpPr>
          <p:cNvPr name="TextBox 67" id="67"/>
          <p:cNvSpPr txBox="true"/>
          <p:nvPr/>
        </p:nvSpPr>
        <p:spPr>
          <a:xfrm rot="0">
            <a:off x="11329064" y="12604166"/>
            <a:ext cx="3614309" cy="547287"/>
          </a:xfrm>
          <a:prstGeom prst="rect">
            <a:avLst/>
          </a:prstGeom>
        </p:spPr>
        <p:txBody>
          <a:bodyPr anchor="t" rtlCol="false" tIns="0" lIns="0" bIns="0" rIns="0">
            <a:spAutoFit/>
          </a:bodyPr>
          <a:lstStyle/>
          <a:p>
            <a:pPr algn="ctr">
              <a:lnSpc>
                <a:spcPts val="4182"/>
              </a:lnSpc>
            </a:pPr>
            <a:r>
              <a:rPr lang="en-US" sz="2985" spc="73">
                <a:solidFill>
                  <a:srgbClr val="019FE3"/>
                </a:solidFill>
                <a:latin typeface="Inter"/>
                <a:ea typeface="Inter"/>
                <a:cs typeface="Inter"/>
                <a:sym typeface="Inter"/>
              </a:rPr>
              <a:t>ORGANISATEURS</a:t>
            </a:r>
          </a:p>
        </p:txBody>
      </p:sp>
      <p:sp>
        <p:nvSpPr>
          <p:cNvPr name="TextBox 68" id="68"/>
          <p:cNvSpPr txBox="true"/>
          <p:nvPr/>
        </p:nvSpPr>
        <p:spPr>
          <a:xfrm rot="0">
            <a:off x="16471725" y="12540577"/>
            <a:ext cx="2725312" cy="742760"/>
          </a:xfrm>
          <a:prstGeom prst="rect">
            <a:avLst/>
          </a:prstGeom>
        </p:spPr>
        <p:txBody>
          <a:bodyPr anchor="t" rtlCol="false" tIns="0" lIns="0" bIns="0" rIns="0">
            <a:spAutoFit/>
          </a:bodyPr>
          <a:lstStyle/>
          <a:p>
            <a:pPr algn="ctr">
              <a:lnSpc>
                <a:spcPts val="3166"/>
              </a:lnSpc>
            </a:pPr>
            <a:r>
              <a:rPr lang="en-US" sz="2985" spc="73">
                <a:solidFill>
                  <a:srgbClr val="019FE3"/>
                </a:solidFill>
                <a:latin typeface="Inter"/>
                <a:ea typeface="Inter"/>
                <a:cs typeface="Inter"/>
                <a:sym typeface="Inter"/>
              </a:rPr>
              <a:t>OFFICIELS TECHNIQUES</a:t>
            </a:r>
          </a:p>
        </p:txBody>
      </p:sp>
      <p:sp>
        <p:nvSpPr>
          <p:cNvPr name="TextBox 69" id="69"/>
          <p:cNvSpPr txBox="true"/>
          <p:nvPr/>
        </p:nvSpPr>
        <p:spPr>
          <a:xfrm rot="0">
            <a:off x="4494952" y="15404097"/>
            <a:ext cx="12085377" cy="454323"/>
          </a:xfrm>
          <a:prstGeom prst="rect">
            <a:avLst/>
          </a:prstGeom>
        </p:spPr>
        <p:txBody>
          <a:bodyPr anchor="t" rtlCol="false" tIns="0" lIns="0" bIns="0" rIns="0">
            <a:spAutoFit/>
          </a:bodyPr>
          <a:lstStyle/>
          <a:p>
            <a:pPr algn="ctr">
              <a:lnSpc>
                <a:spcPts val="3169"/>
              </a:lnSpc>
            </a:pPr>
            <a:r>
              <a:rPr lang="en-US" sz="2263" i="true" spc="56">
                <a:solidFill>
                  <a:srgbClr val="6D6D87"/>
                </a:solidFill>
                <a:latin typeface="Inter Italics"/>
                <a:ea typeface="Inter Italics"/>
                <a:cs typeface="Inter Italics"/>
                <a:sym typeface="Inter Italics"/>
              </a:rPr>
              <a:t>Pour tout renseignement sur les formations : thomas.champion@badminton-aura.org</a:t>
            </a:r>
          </a:p>
        </p:txBody>
      </p:sp>
      <p:sp>
        <p:nvSpPr>
          <p:cNvPr name="TextBox 70" id="70"/>
          <p:cNvSpPr txBox="true"/>
          <p:nvPr/>
        </p:nvSpPr>
        <p:spPr>
          <a:xfrm rot="0">
            <a:off x="6514195" y="22759483"/>
            <a:ext cx="13590480" cy="3699952"/>
          </a:xfrm>
          <a:prstGeom prst="rect">
            <a:avLst/>
          </a:prstGeom>
        </p:spPr>
        <p:txBody>
          <a:bodyPr anchor="t" rtlCol="false" tIns="0" lIns="0" bIns="0" rIns="0">
            <a:spAutoFit/>
          </a:bodyPr>
          <a:lstStyle/>
          <a:p>
            <a:pPr algn="just">
              <a:lnSpc>
                <a:spcPts val="3958"/>
              </a:lnSpc>
            </a:pPr>
            <a:r>
              <a:rPr lang="en-US" sz="2826" spc="67">
                <a:solidFill>
                  <a:srgbClr val="201E59"/>
                </a:solidFill>
                <a:latin typeface="Inter"/>
                <a:ea typeface="Inter"/>
                <a:cs typeface="Inter"/>
                <a:sym typeface="Inter"/>
              </a:rPr>
              <a:t>Après le succès de sa première édition, le </a:t>
            </a:r>
            <a:r>
              <a:rPr lang="en-US" b="true" sz="2826" spc="67">
                <a:solidFill>
                  <a:srgbClr val="201E59"/>
                </a:solidFill>
                <a:latin typeface="Inter Bold"/>
                <a:ea typeface="Inter Bold"/>
                <a:cs typeface="Inter Bold"/>
                <a:sym typeface="Inter Bold"/>
              </a:rPr>
              <a:t>Valence Alpes International</a:t>
            </a:r>
            <a:r>
              <a:rPr lang="en-US" sz="2826" spc="67">
                <a:solidFill>
                  <a:srgbClr val="201E59"/>
                </a:solidFill>
                <a:latin typeface="Inter"/>
                <a:ea typeface="Inter"/>
                <a:cs typeface="Inter"/>
                <a:sym typeface="Inter"/>
              </a:rPr>
              <a:t> revient du </a:t>
            </a:r>
            <a:r>
              <a:rPr lang="en-US" b="true" sz="2826" spc="67">
                <a:solidFill>
                  <a:srgbClr val="201E59"/>
                </a:solidFill>
                <a:latin typeface="Inter Bold"/>
                <a:ea typeface="Inter Bold"/>
                <a:cs typeface="Inter Bold"/>
                <a:sym typeface="Inter Bold"/>
              </a:rPr>
              <a:t>10 au 13 juin 2027</a:t>
            </a:r>
            <a:r>
              <a:rPr lang="en-US" sz="2826" spc="67">
                <a:solidFill>
                  <a:srgbClr val="201E59"/>
                </a:solidFill>
                <a:latin typeface="Inter"/>
                <a:ea typeface="Inter"/>
                <a:cs typeface="Inter"/>
                <a:sym typeface="Inter"/>
              </a:rPr>
              <a:t>. Étape du circuit Elite de Badminton Europe (International Challenge), ce rendez-vous est aujourd'hui le 3ᵉ plus grand tournoi de France et figure parmi les 15 plus grands tournois européens.</a:t>
            </a:r>
          </a:p>
          <a:p>
            <a:pPr algn="just">
              <a:lnSpc>
                <a:spcPts val="1980"/>
              </a:lnSpc>
            </a:pPr>
          </a:p>
          <a:p>
            <a:pPr algn="just">
              <a:lnSpc>
                <a:spcPts val="3958"/>
              </a:lnSpc>
            </a:pPr>
            <a:r>
              <a:rPr lang="en-US" b="true" sz="2826" spc="67">
                <a:solidFill>
                  <a:srgbClr val="201E59"/>
                </a:solidFill>
                <a:latin typeface="Inter Bold"/>
                <a:ea typeface="Inter Bold"/>
                <a:cs typeface="Inter Bold"/>
                <a:sym typeface="Inter Bold"/>
              </a:rPr>
              <a:t>Venez assister à des rencontres de très haut niveau et découvrir les futures stars du badminton mondial, avec des joueurs parmi le Top 50 mondial, à deux pas de chez vous !</a:t>
            </a:r>
          </a:p>
        </p:txBody>
      </p:sp>
      <p:sp>
        <p:nvSpPr>
          <p:cNvPr name="TextBox 71" id="71"/>
          <p:cNvSpPr txBox="true"/>
          <p:nvPr/>
        </p:nvSpPr>
        <p:spPr>
          <a:xfrm rot="0">
            <a:off x="2139296" y="17651816"/>
            <a:ext cx="10651827" cy="3107884"/>
          </a:xfrm>
          <a:prstGeom prst="rect">
            <a:avLst/>
          </a:prstGeom>
        </p:spPr>
        <p:txBody>
          <a:bodyPr anchor="t" rtlCol="false" tIns="0" lIns="0" bIns="0" rIns="0">
            <a:spAutoFit/>
          </a:bodyPr>
          <a:lstStyle/>
          <a:p>
            <a:pPr algn="just">
              <a:lnSpc>
                <a:spcPts val="4179"/>
              </a:lnSpc>
            </a:pPr>
            <a:r>
              <a:rPr lang="en-US" sz="2985" spc="73">
                <a:solidFill>
                  <a:srgbClr val="262674"/>
                </a:solidFill>
                <a:latin typeface="Inter"/>
                <a:ea typeface="Inter"/>
                <a:cs typeface="Inter"/>
                <a:sym typeface="Inter"/>
              </a:rPr>
              <a:t>Depuis 1997, la ligue porte le pôle espoirs de Voiron qui regroupe les meilleurs jeunes joueurs de la région entre 11 et 17 ans. Ils s’entraînent quotidiennement avec un emploi du temps aménagé et un suivi sportif, scolaire, médical et mental personnalisé pour leur permettre de mener à bien leur double projet sportif et scolaire. </a:t>
            </a:r>
          </a:p>
        </p:txBody>
      </p:sp>
      <p:sp>
        <p:nvSpPr>
          <p:cNvPr name="TextBox 72" id="72"/>
          <p:cNvSpPr txBox="true"/>
          <p:nvPr/>
        </p:nvSpPr>
        <p:spPr>
          <a:xfrm rot="0">
            <a:off x="6514195" y="16165849"/>
            <a:ext cx="8240325" cy="1129570"/>
          </a:xfrm>
          <a:prstGeom prst="rect">
            <a:avLst/>
          </a:prstGeom>
        </p:spPr>
        <p:txBody>
          <a:bodyPr anchor="t" rtlCol="false" tIns="0" lIns="0" bIns="0" rIns="0">
            <a:spAutoFit/>
          </a:bodyPr>
          <a:lstStyle/>
          <a:p>
            <a:pPr algn="ctr">
              <a:lnSpc>
                <a:spcPts val="8446"/>
              </a:lnSpc>
            </a:pPr>
            <a:r>
              <a:rPr lang="en-US" b="true" sz="6033" spc="-407">
                <a:solidFill>
                  <a:srgbClr val="0F71B8"/>
                </a:solidFill>
                <a:latin typeface="Cardo Bold"/>
                <a:ea typeface="Cardo Bold"/>
                <a:cs typeface="Cardo Bold"/>
                <a:sym typeface="Cardo Bold"/>
              </a:rPr>
              <a:t>Le Pôle Espoirs de Voiron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28151" y="-1128151"/>
            <a:ext cx="23649280" cy="32512102"/>
          </a:xfrm>
          <a:custGeom>
            <a:avLst/>
            <a:gdLst/>
            <a:ahLst/>
            <a:cxnLst/>
            <a:rect r="r" b="b" t="t" l="l"/>
            <a:pathLst>
              <a:path h="32512102" w="23649280">
                <a:moveTo>
                  <a:pt x="0" y="0"/>
                </a:moveTo>
                <a:lnTo>
                  <a:pt x="23649280" y="0"/>
                </a:lnTo>
                <a:lnTo>
                  <a:pt x="23649280" y="32512102"/>
                </a:lnTo>
                <a:lnTo>
                  <a:pt x="0" y="3251210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237040" y="24576119"/>
            <a:ext cx="18876369" cy="3999690"/>
            <a:chOff x="0" y="0"/>
            <a:chExt cx="25168492" cy="5332920"/>
          </a:xfrm>
        </p:grpSpPr>
        <p:sp>
          <p:nvSpPr>
            <p:cNvPr name="Freeform 4" id="4"/>
            <p:cNvSpPr/>
            <p:nvPr/>
          </p:nvSpPr>
          <p:spPr>
            <a:xfrm flipH="false" flipV="false" rot="0">
              <a:off x="0" y="0"/>
              <a:ext cx="25168479" cy="5332984"/>
            </a:xfrm>
            <a:custGeom>
              <a:avLst/>
              <a:gdLst/>
              <a:ahLst/>
              <a:cxnLst/>
              <a:rect r="r" b="b" t="t" l="l"/>
              <a:pathLst>
                <a:path h="5332984" w="25168479">
                  <a:moveTo>
                    <a:pt x="0" y="0"/>
                  </a:moveTo>
                  <a:lnTo>
                    <a:pt x="0" y="5332984"/>
                  </a:lnTo>
                  <a:lnTo>
                    <a:pt x="25168479" y="5332984"/>
                  </a:lnTo>
                  <a:lnTo>
                    <a:pt x="25168479" y="0"/>
                  </a:lnTo>
                  <a:lnTo>
                    <a:pt x="0" y="0"/>
                  </a:lnTo>
                  <a:close/>
                  <a:moveTo>
                    <a:pt x="25127204" y="5291709"/>
                  </a:moveTo>
                  <a:lnTo>
                    <a:pt x="40386" y="5291709"/>
                  </a:lnTo>
                  <a:lnTo>
                    <a:pt x="40386" y="40386"/>
                  </a:lnTo>
                  <a:lnTo>
                    <a:pt x="25127204" y="40386"/>
                  </a:lnTo>
                  <a:lnTo>
                    <a:pt x="25127204" y="5291709"/>
                  </a:lnTo>
                  <a:close/>
                </a:path>
              </a:pathLst>
            </a:custGeom>
            <a:solidFill>
              <a:srgbClr val="262674"/>
            </a:solidFill>
          </p:spPr>
        </p:sp>
      </p:grpSp>
      <p:sp>
        <p:nvSpPr>
          <p:cNvPr name="Freeform 5" id="5"/>
          <p:cNvSpPr/>
          <p:nvPr/>
        </p:nvSpPr>
        <p:spPr>
          <a:xfrm flipH="true" flipV="false" rot="0">
            <a:off x="470539" y="3588199"/>
            <a:ext cx="766501" cy="508677"/>
          </a:xfrm>
          <a:custGeom>
            <a:avLst/>
            <a:gdLst/>
            <a:ahLst/>
            <a:cxnLst/>
            <a:rect r="r" b="b" t="t" l="l"/>
            <a:pathLst>
              <a:path h="508677" w="766501">
                <a:moveTo>
                  <a:pt x="766501" y="0"/>
                </a:moveTo>
                <a:lnTo>
                  <a:pt x="0" y="0"/>
                </a:lnTo>
                <a:lnTo>
                  <a:pt x="0" y="508677"/>
                </a:lnTo>
                <a:lnTo>
                  <a:pt x="766501" y="508677"/>
                </a:lnTo>
                <a:lnTo>
                  <a:pt x="766501" y="0"/>
                </a:lnTo>
                <a:close/>
              </a:path>
            </a:pathLst>
          </a:custGeom>
          <a:blipFill>
            <a:blip r:embed="rId5">
              <a:extLst>
                <a:ext uri="{96DAC541-7B7A-43D3-8B79-37D633B846F1}">
                  <asvg:svgBlip xmlns:asvg="http://schemas.microsoft.com/office/drawing/2016/SVG/main" r:embed="rId6"/>
                </a:ext>
              </a:extLst>
            </a:blip>
            <a:stretch>
              <a:fillRect l="0" t="-227" r="0" b="-228"/>
            </a:stretch>
          </a:blipFill>
        </p:spPr>
      </p:sp>
      <p:sp>
        <p:nvSpPr>
          <p:cNvPr name="TextBox 6" id="6"/>
          <p:cNvSpPr txBox="true"/>
          <p:nvPr/>
        </p:nvSpPr>
        <p:spPr>
          <a:xfrm rot="0">
            <a:off x="1502350" y="3953037"/>
            <a:ext cx="18297582" cy="3292786"/>
          </a:xfrm>
          <a:prstGeom prst="rect">
            <a:avLst/>
          </a:prstGeom>
        </p:spPr>
        <p:txBody>
          <a:bodyPr anchor="t" rtlCol="false" tIns="0" lIns="0" bIns="0" rIns="0">
            <a:spAutoFit/>
          </a:bodyPr>
          <a:lstStyle/>
          <a:p>
            <a:pPr algn="just">
              <a:lnSpc>
                <a:spcPts val="4357"/>
              </a:lnSpc>
            </a:pPr>
            <a:r>
              <a:rPr lang="en-US" sz="3112" spc="76">
                <a:solidFill>
                  <a:srgbClr val="000000"/>
                </a:solidFill>
                <a:latin typeface="Noto Sans"/>
                <a:ea typeface="Noto Sans"/>
                <a:cs typeface="Noto Sans"/>
                <a:sym typeface="Noto Sans"/>
              </a:rPr>
              <a:t>Bienvenue à vous dans le monde fédéral parmi les plus de 6 000 licenciés de l’Isère. Porté par ses clubs, son comité et ses bénévoles, le badminton isérois propose des activités loisirs ou compétitives pour l’ensemble des publics de nos clubs, jeunes et moins jeunes, quel que soit votre niveau. Nous vous souhaitons une belle année de badminton riche en rencontres sportives et amicales !</a:t>
            </a:r>
          </a:p>
          <a:p>
            <a:pPr algn="r">
              <a:lnSpc>
                <a:spcPts val="4357"/>
              </a:lnSpc>
            </a:pPr>
            <a:r>
              <a:rPr lang="en-US" sz="3112" spc="76">
                <a:solidFill>
                  <a:srgbClr val="000000"/>
                </a:solidFill>
                <a:latin typeface="Noto Sans"/>
                <a:ea typeface="Noto Sans"/>
                <a:cs typeface="Noto Sans"/>
                <a:sym typeface="Noto Sans"/>
              </a:rPr>
              <a:t>Claude PONTON, président du comité de  l’Isère</a:t>
            </a:r>
          </a:p>
        </p:txBody>
      </p:sp>
      <p:sp>
        <p:nvSpPr>
          <p:cNvPr name="Freeform 7" id="7"/>
          <p:cNvSpPr/>
          <p:nvPr/>
        </p:nvSpPr>
        <p:spPr>
          <a:xfrm flipH="false" flipV="false" rot="0">
            <a:off x="20113409" y="7018770"/>
            <a:ext cx="844034" cy="560130"/>
          </a:xfrm>
          <a:custGeom>
            <a:avLst/>
            <a:gdLst/>
            <a:ahLst/>
            <a:cxnLst/>
            <a:rect r="r" b="b" t="t" l="l"/>
            <a:pathLst>
              <a:path h="560130" w="844034">
                <a:moveTo>
                  <a:pt x="0" y="0"/>
                </a:moveTo>
                <a:lnTo>
                  <a:pt x="844034" y="0"/>
                </a:lnTo>
                <a:lnTo>
                  <a:pt x="844034" y="560130"/>
                </a:lnTo>
                <a:lnTo>
                  <a:pt x="0" y="560130"/>
                </a:lnTo>
                <a:lnTo>
                  <a:pt x="0" y="0"/>
                </a:lnTo>
                <a:close/>
              </a:path>
            </a:pathLst>
          </a:custGeom>
          <a:blipFill>
            <a:blip r:embed="rId5">
              <a:extLst>
                <a:ext uri="{96DAC541-7B7A-43D3-8B79-37D633B846F1}">
                  <asvg:svgBlip xmlns:asvg="http://schemas.microsoft.com/office/drawing/2016/SVG/main" r:embed="rId6"/>
                </a:ext>
              </a:extLst>
            </a:blip>
            <a:stretch>
              <a:fillRect l="0" t="-227" r="0" b="-228"/>
            </a:stretch>
          </a:blipFill>
        </p:spPr>
      </p:sp>
      <p:grpSp>
        <p:nvGrpSpPr>
          <p:cNvPr name="Group 8" id="8"/>
          <p:cNvGrpSpPr/>
          <p:nvPr/>
        </p:nvGrpSpPr>
        <p:grpSpPr>
          <a:xfrm rot="0">
            <a:off x="1237040" y="8864775"/>
            <a:ext cx="9198264" cy="7032317"/>
            <a:chOff x="0" y="0"/>
            <a:chExt cx="12264352" cy="9376423"/>
          </a:xfrm>
        </p:grpSpPr>
        <p:sp>
          <p:nvSpPr>
            <p:cNvPr name="Freeform 9" id="9"/>
            <p:cNvSpPr/>
            <p:nvPr/>
          </p:nvSpPr>
          <p:spPr>
            <a:xfrm flipH="false" flipV="false" rot="0">
              <a:off x="0" y="0"/>
              <a:ext cx="12264390" cy="9376410"/>
            </a:xfrm>
            <a:custGeom>
              <a:avLst/>
              <a:gdLst/>
              <a:ahLst/>
              <a:cxnLst/>
              <a:rect r="r" b="b" t="t" l="l"/>
              <a:pathLst>
                <a:path h="9376410" w="12264390">
                  <a:moveTo>
                    <a:pt x="0" y="0"/>
                  </a:moveTo>
                  <a:lnTo>
                    <a:pt x="0" y="9376410"/>
                  </a:lnTo>
                  <a:lnTo>
                    <a:pt x="12264390" y="9376410"/>
                  </a:lnTo>
                  <a:lnTo>
                    <a:pt x="12264390" y="0"/>
                  </a:lnTo>
                  <a:lnTo>
                    <a:pt x="0" y="0"/>
                  </a:lnTo>
                  <a:close/>
                  <a:moveTo>
                    <a:pt x="12223115" y="9335135"/>
                  </a:moveTo>
                  <a:lnTo>
                    <a:pt x="40386" y="9335135"/>
                  </a:lnTo>
                  <a:lnTo>
                    <a:pt x="40386" y="40386"/>
                  </a:lnTo>
                  <a:lnTo>
                    <a:pt x="12223115" y="40386"/>
                  </a:lnTo>
                  <a:lnTo>
                    <a:pt x="12223115" y="9335135"/>
                  </a:lnTo>
                  <a:close/>
                </a:path>
              </a:pathLst>
            </a:custGeom>
            <a:solidFill>
              <a:srgbClr val="262674"/>
            </a:solidFill>
          </p:spPr>
        </p:sp>
      </p:grpSp>
      <p:grpSp>
        <p:nvGrpSpPr>
          <p:cNvPr name="Group 10" id="10"/>
          <p:cNvGrpSpPr/>
          <p:nvPr/>
        </p:nvGrpSpPr>
        <p:grpSpPr>
          <a:xfrm rot="0">
            <a:off x="10939482" y="8864775"/>
            <a:ext cx="9198264" cy="9458134"/>
            <a:chOff x="0" y="0"/>
            <a:chExt cx="12264352" cy="12610846"/>
          </a:xfrm>
        </p:grpSpPr>
        <p:sp>
          <p:nvSpPr>
            <p:cNvPr name="Freeform 11" id="11"/>
            <p:cNvSpPr/>
            <p:nvPr/>
          </p:nvSpPr>
          <p:spPr>
            <a:xfrm flipH="false" flipV="false" rot="0">
              <a:off x="0" y="0"/>
              <a:ext cx="12264390" cy="12610846"/>
            </a:xfrm>
            <a:custGeom>
              <a:avLst/>
              <a:gdLst/>
              <a:ahLst/>
              <a:cxnLst/>
              <a:rect r="r" b="b" t="t" l="l"/>
              <a:pathLst>
                <a:path h="12610846" w="12264390">
                  <a:moveTo>
                    <a:pt x="0" y="0"/>
                  </a:moveTo>
                  <a:lnTo>
                    <a:pt x="0" y="12610846"/>
                  </a:lnTo>
                  <a:lnTo>
                    <a:pt x="12264390" y="12610846"/>
                  </a:lnTo>
                  <a:lnTo>
                    <a:pt x="12264390" y="0"/>
                  </a:lnTo>
                  <a:lnTo>
                    <a:pt x="0" y="0"/>
                  </a:lnTo>
                  <a:close/>
                  <a:moveTo>
                    <a:pt x="12223115" y="12569571"/>
                  </a:moveTo>
                  <a:lnTo>
                    <a:pt x="40386" y="12569571"/>
                  </a:lnTo>
                  <a:lnTo>
                    <a:pt x="40386" y="40386"/>
                  </a:lnTo>
                  <a:lnTo>
                    <a:pt x="12223115" y="40386"/>
                  </a:lnTo>
                  <a:lnTo>
                    <a:pt x="12223115" y="12569571"/>
                  </a:lnTo>
                  <a:close/>
                </a:path>
              </a:pathLst>
            </a:custGeom>
            <a:solidFill>
              <a:srgbClr val="262674"/>
            </a:solidFill>
          </p:spPr>
        </p:sp>
      </p:grpSp>
      <p:grpSp>
        <p:nvGrpSpPr>
          <p:cNvPr name="Group 12" id="12"/>
          <p:cNvGrpSpPr/>
          <p:nvPr/>
        </p:nvGrpSpPr>
        <p:grpSpPr>
          <a:xfrm rot="0">
            <a:off x="2520058" y="7980493"/>
            <a:ext cx="6449663" cy="1626089"/>
            <a:chOff x="0" y="0"/>
            <a:chExt cx="8599551" cy="2168119"/>
          </a:xfrm>
        </p:grpSpPr>
        <p:sp>
          <p:nvSpPr>
            <p:cNvPr name="Freeform 13" id="13"/>
            <p:cNvSpPr/>
            <p:nvPr/>
          </p:nvSpPr>
          <p:spPr>
            <a:xfrm flipH="false" flipV="false" rot="0">
              <a:off x="0" y="0"/>
              <a:ext cx="8599551" cy="2168144"/>
            </a:xfrm>
            <a:custGeom>
              <a:avLst/>
              <a:gdLst/>
              <a:ahLst/>
              <a:cxnLst/>
              <a:rect r="r" b="b" t="t" l="l"/>
              <a:pathLst>
                <a:path h="2168144" w="8599551">
                  <a:moveTo>
                    <a:pt x="0" y="0"/>
                  </a:moveTo>
                  <a:lnTo>
                    <a:pt x="8599551" y="0"/>
                  </a:lnTo>
                  <a:lnTo>
                    <a:pt x="8599551" y="2168144"/>
                  </a:lnTo>
                  <a:lnTo>
                    <a:pt x="0" y="2168144"/>
                  </a:lnTo>
                  <a:lnTo>
                    <a:pt x="0" y="0"/>
                  </a:lnTo>
                  <a:close/>
                </a:path>
              </a:pathLst>
            </a:custGeom>
            <a:blipFill>
              <a:blip r:embed="rId7"/>
              <a:stretch>
                <a:fillRect l="0" t="-10229" r="0" b="-10229"/>
              </a:stretch>
            </a:blipFill>
          </p:spPr>
        </p:sp>
      </p:grpSp>
      <p:grpSp>
        <p:nvGrpSpPr>
          <p:cNvPr name="Group 14" id="14"/>
          <p:cNvGrpSpPr/>
          <p:nvPr/>
        </p:nvGrpSpPr>
        <p:grpSpPr>
          <a:xfrm rot="0">
            <a:off x="12717913" y="7980493"/>
            <a:ext cx="5641419" cy="2611193"/>
            <a:chOff x="0" y="0"/>
            <a:chExt cx="7521892" cy="3481591"/>
          </a:xfrm>
        </p:grpSpPr>
        <p:sp>
          <p:nvSpPr>
            <p:cNvPr name="Freeform 15" id="15"/>
            <p:cNvSpPr/>
            <p:nvPr/>
          </p:nvSpPr>
          <p:spPr>
            <a:xfrm flipH="false" flipV="false" rot="0">
              <a:off x="0" y="0"/>
              <a:ext cx="7521829" cy="3481578"/>
            </a:xfrm>
            <a:custGeom>
              <a:avLst/>
              <a:gdLst/>
              <a:ahLst/>
              <a:cxnLst/>
              <a:rect r="r" b="b" t="t" l="l"/>
              <a:pathLst>
                <a:path h="3481578" w="7521829">
                  <a:moveTo>
                    <a:pt x="0" y="0"/>
                  </a:moveTo>
                  <a:lnTo>
                    <a:pt x="7521829" y="0"/>
                  </a:lnTo>
                  <a:lnTo>
                    <a:pt x="7521829" y="3481578"/>
                  </a:lnTo>
                  <a:lnTo>
                    <a:pt x="0" y="3481578"/>
                  </a:lnTo>
                  <a:lnTo>
                    <a:pt x="0" y="0"/>
                  </a:lnTo>
                  <a:close/>
                </a:path>
              </a:pathLst>
            </a:custGeom>
            <a:blipFill>
              <a:blip r:embed="rId7"/>
              <a:stretch>
                <a:fillRect l="-26202" t="0" r="-26203" b="0"/>
              </a:stretch>
            </a:blipFill>
          </p:spPr>
        </p:sp>
      </p:grpSp>
      <p:sp>
        <p:nvSpPr>
          <p:cNvPr name="Freeform 16" id="16"/>
          <p:cNvSpPr/>
          <p:nvPr/>
        </p:nvSpPr>
        <p:spPr>
          <a:xfrm flipH="false" flipV="false" rot="0">
            <a:off x="3715531" y="25215304"/>
            <a:ext cx="1347397" cy="1347397"/>
          </a:xfrm>
          <a:custGeom>
            <a:avLst/>
            <a:gdLst/>
            <a:ahLst/>
            <a:cxnLst/>
            <a:rect r="r" b="b" t="t" l="l"/>
            <a:pathLst>
              <a:path h="1347397" w="1347397">
                <a:moveTo>
                  <a:pt x="0" y="0"/>
                </a:moveTo>
                <a:lnTo>
                  <a:pt x="1347397" y="0"/>
                </a:lnTo>
                <a:lnTo>
                  <a:pt x="1347397" y="1347397"/>
                </a:lnTo>
                <a:lnTo>
                  <a:pt x="0" y="134739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7" id="17"/>
          <p:cNvGrpSpPr/>
          <p:nvPr/>
        </p:nvGrpSpPr>
        <p:grpSpPr>
          <a:xfrm rot="0">
            <a:off x="16019812" y="25251242"/>
            <a:ext cx="1391012" cy="1391012"/>
            <a:chOff x="0" y="0"/>
            <a:chExt cx="1854683" cy="1854683"/>
          </a:xfrm>
        </p:grpSpPr>
        <p:sp>
          <p:nvSpPr>
            <p:cNvPr name="Freeform 18" id="18"/>
            <p:cNvSpPr/>
            <p:nvPr/>
          </p:nvSpPr>
          <p:spPr>
            <a:xfrm flipH="false" flipV="false" rot="0">
              <a:off x="0" y="0"/>
              <a:ext cx="1854708" cy="1854708"/>
            </a:xfrm>
            <a:custGeom>
              <a:avLst/>
              <a:gdLst/>
              <a:ahLst/>
              <a:cxnLst/>
              <a:rect r="r" b="b" t="t" l="l"/>
              <a:pathLst>
                <a:path h="1854708" w="1854708">
                  <a:moveTo>
                    <a:pt x="0" y="0"/>
                  </a:moveTo>
                  <a:lnTo>
                    <a:pt x="1854708" y="0"/>
                  </a:lnTo>
                  <a:lnTo>
                    <a:pt x="1854708" y="1854708"/>
                  </a:lnTo>
                  <a:lnTo>
                    <a:pt x="0" y="1854708"/>
                  </a:lnTo>
                  <a:lnTo>
                    <a:pt x="0" y="0"/>
                  </a:lnTo>
                  <a:close/>
                </a:path>
              </a:pathLst>
            </a:custGeom>
            <a:blipFill>
              <a:blip r:embed="rId10"/>
              <a:stretch>
                <a:fillRect l="0" t="0" r="1" b="1"/>
              </a:stretch>
            </a:blipFill>
          </p:spPr>
        </p:sp>
      </p:grpSp>
      <p:grpSp>
        <p:nvGrpSpPr>
          <p:cNvPr name="Group 19" id="19"/>
          <p:cNvGrpSpPr/>
          <p:nvPr/>
        </p:nvGrpSpPr>
        <p:grpSpPr>
          <a:xfrm rot="0">
            <a:off x="3737677" y="27386804"/>
            <a:ext cx="13917635" cy="2868997"/>
            <a:chOff x="0" y="0"/>
            <a:chExt cx="18556846" cy="3825329"/>
          </a:xfrm>
        </p:grpSpPr>
        <p:sp>
          <p:nvSpPr>
            <p:cNvPr name="Freeform 20" id="20"/>
            <p:cNvSpPr/>
            <p:nvPr/>
          </p:nvSpPr>
          <p:spPr>
            <a:xfrm flipH="false" flipV="false" rot="0">
              <a:off x="0" y="0"/>
              <a:ext cx="18556860" cy="3825367"/>
            </a:xfrm>
            <a:custGeom>
              <a:avLst/>
              <a:gdLst/>
              <a:ahLst/>
              <a:cxnLst/>
              <a:rect r="r" b="b" t="t" l="l"/>
              <a:pathLst>
                <a:path h="3825367" w="18556860">
                  <a:moveTo>
                    <a:pt x="0" y="0"/>
                  </a:moveTo>
                  <a:lnTo>
                    <a:pt x="18556860" y="0"/>
                  </a:lnTo>
                  <a:lnTo>
                    <a:pt x="18556860" y="3825367"/>
                  </a:lnTo>
                  <a:lnTo>
                    <a:pt x="0" y="3825367"/>
                  </a:lnTo>
                  <a:close/>
                </a:path>
              </a:pathLst>
            </a:custGeom>
            <a:solidFill>
              <a:srgbClr val="313193"/>
            </a:solidFill>
          </p:spPr>
        </p:sp>
      </p:grpSp>
      <p:sp>
        <p:nvSpPr>
          <p:cNvPr name="TextBox 21" id="21"/>
          <p:cNvSpPr txBox="true"/>
          <p:nvPr/>
        </p:nvSpPr>
        <p:spPr>
          <a:xfrm rot="0">
            <a:off x="2702624" y="8063084"/>
            <a:ext cx="6267098" cy="1223010"/>
          </a:xfrm>
          <a:prstGeom prst="rect">
            <a:avLst/>
          </a:prstGeom>
        </p:spPr>
        <p:txBody>
          <a:bodyPr anchor="t" rtlCol="false" tIns="0" lIns="0" bIns="0" rIns="0">
            <a:spAutoFit/>
          </a:bodyPr>
          <a:lstStyle/>
          <a:p>
            <a:pPr algn="ctr">
              <a:lnSpc>
                <a:spcPts val="9239"/>
              </a:lnSpc>
            </a:pPr>
            <a:r>
              <a:rPr lang="en-US" b="true" sz="6599" spc="-447">
                <a:solidFill>
                  <a:srgbClr val="313193"/>
                </a:solidFill>
                <a:latin typeface="Cardo Bold"/>
                <a:ea typeface="Cardo Bold"/>
                <a:cs typeface="Cardo Bold"/>
                <a:sym typeface="Cardo Bold"/>
              </a:rPr>
              <a:t>Notre philosophie</a:t>
            </a:r>
          </a:p>
        </p:txBody>
      </p:sp>
      <p:sp>
        <p:nvSpPr>
          <p:cNvPr name="TextBox 22" id="22"/>
          <p:cNvSpPr txBox="true"/>
          <p:nvPr/>
        </p:nvSpPr>
        <p:spPr>
          <a:xfrm rot="0">
            <a:off x="12380728" y="8137455"/>
            <a:ext cx="6267098" cy="1223010"/>
          </a:xfrm>
          <a:prstGeom prst="rect">
            <a:avLst/>
          </a:prstGeom>
        </p:spPr>
        <p:txBody>
          <a:bodyPr anchor="t" rtlCol="false" tIns="0" lIns="0" bIns="0" rIns="0">
            <a:spAutoFit/>
          </a:bodyPr>
          <a:lstStyle/>
          <a:p>
            <a:pPr algn="ctr">
              <a:lnSpc>
                <a:spcPts val="9239"/>
              </a:lnSpc>
            </a:pPr>
            <a:r>
              <a:rPr lang="en-US" b="true" sz="6599" spc="-447">
                <a:solidFill>
                  <a:srgbClr val="313193"/>
                </a:solidFill>
                <a:latin typeface="Cardo Bold"/>
                <a:ea typeface="Cardo Bold"/>
                <a:cs typeface="Cardo Bold"/>
                <a:sym typeface="Cardo Bold"/>
              </a:rPr>
              <a:t>Chiffres clés</a:t>
            </a:r>
          </a:p>
        </p:txBody>
      </p:sp>
      <p:sp>
        <p:nvSpPr>
          <p:cNvPr name="TextBox 23" id="23"/>
          <p:cNvSpPr txBox="true"/>
          <p:nvPr/>
        </p:nvSpPr>
        <p:spPr>
          <a:xfrm rot="0">
            <a:off x="5652087" y="18630338"/>
            <a:ext cx="14485668" cy="1129570"/>
          </a:xfrm>
          <a:prstGeom prst="rect">
            <a:avLst/>
          </a:prstGeom>
        </p:spPr>
        <p:txBody>
          <a:bodyPr anchor="t" rtlCol="false" tIns="0" lIns="0" bIns="0" rIns="0">
            <a:spAutoFit/>
          </a:bodyPr>
          <a:lstStyle/>
          <a:p>
            <a:pPr algn="r">
              <a:lnSpc>
                <a:spcPts val="8446"/>
              </a:lnSpc>
            </a:pPr>
            <a:r>
              <a:rPr lang="en-US" b="true" sz="6033" spc="-407">
                <a:solidFill>
                  <a:srgbClr val="313193"/>
                </a:solidFill>
                <a:latin typeface="Cardo Bold"/>
                <a:ea typeface="Cardo Bold"/>
                <a:cs typeface="Cardo Bold"/>
                <a:sym typeface="Cardo Bold"/>
              </a:rPr>
              <a:t>Temps Forts</a:t>
            </a:r>
          </a:p>
        </p:txBody>
      </p:sp>
      <p:sp>
        <p:nvSpPr>
          <p:cNvPr name="TextBox 24" id="24"/>
          <p:cNvSpPr txBox="true"/>
          <p:nvPr/>
        </p:nvSpPr>
        <p:spPr>
          <a:xfrm rot="0">
            <a:off x="1087027" y="22340811"/>
            <a:ext cx="3579718" cy="603353"/>
          </a:xfrm>
          <a:prstGeom prst="rect">
            <a:avLst/>
          </a:prstGeom>
        </p:spPr>
        <p:txBody>
          <a:bodyPr anchor="t" rtlCol="false" tIns="0" lIns="0" bIns="0" rIns="0">
            <a:spAutoFit/>
          </a:bodyPr>
          <a:lstStyle/>
          <a:p>
            <a:pPr algn="ctr">
              <a:lnSpc>
                <a:spcPts val="2447"/>
              </a:lnSpc>
            </a:pPr>
            <a:r>
              <a:rPr lang="en-US" b="true" sz="1748" spc="42">
                <a:solidFill>
                  <a:srgbClr val="262674"/>
                </a:solidFill>
                <a:latin typeface="Inter Bold"/>
                <a:ea typeface="Inter Bold"/>
                <a:cs typeface="Inter Bold"/>
                <a:sym typeface="Inter Bold"/>
              </a:rPr>
              <a:t>CHAMPIONNATS DEPARTEMENTAUX VETERANS</a:t>
            </a:r>
          </a:p>
        </p:txBody>
      </p:sp>
      <p:sp>
        <p:nvSpPr>
          <p:cNvPr name="TextBox 25" id="25"/>
          <p:cNvSpPr txBox="true"/>
          <p:nvPr/>
        </p:nvSpPr>
        <p:spPr>
          <a:xfrm rot="0">
            <a:off x="3227203" y="26719682"/>
            <a:ext cx="2879084" cy="263366"/>
          </a:xfrm>
          <a:prstGeom prst="rect">
            <a:avLst/>
          </a:prstGeom>
        </p:spPr>
        <p:txBody>
          <a:bodyPr anchor="t" rtlCol="false" tIns="0" lIns="0" bIns="0" rIns="0">
            <a:spAutoFit/>
          </a:bodyPr>
          <a:lstStyle/>
          <a:p>
            <a:pPr algn="l">
              <a:lnSpc>
                <a:spcPts val="2051"/>
              </a:lnSpc>
            </a:pPr>
            <a:r>
              <a:rPr lang="en-US" b="true" sz="1465" spc="33">
                <a:solidFill>
                  <a:srgbClr val="6D6D87"/>
                </a:solidFill>
                <a:latin typeface="Inter Bold"/>
                <a:ea typeface="Inter Bold"/>
                <a:cs typeface="Inter Bold"/>
                <a:sym typeface="Inter Bold"/>
              </a:rPr>
              <a:t>https://badminton-isere.fr/</a:t>
            </a:r>
          </a:p>
        </p:txBody>
      </p:sp>
      <p:sp>
        <p:nvSpPr>
          <p:cNvPr name="TextBox 26" id="26"/>
          <p:cNvSpPr txBox="true"/>
          <p:nvPr/>
        </p:nvSpPr>
        <p:spPr>
          <a:xfrm rot="0">
            <a:off x="1260596" y="23037975"/>
            <a:ext cx="3161338" cy="343748"/>
          </a:xfrm>
          <a:prstGeom prst="rect">
            <a:avLst/>
          </a:prstGeom>
        </p:spPr>
        <p:txBody>
          <a:bodyPr anchor="t" rtlCol="false" tIns="0" lIns="0" bIns="0" rIns="0">
            <a:spAutoFit/>
          </a:bodyPr>
          <a:lstStyle/>
          <a:p>
            <a:pPr algn="ctr">
              <a:lnSpc>
                <a:spcPts val="2447"/>
              </a:lnSpc>
            </a:pPr>
            <a:r>
              <a:rPr lang="en-US" sz="1748" i="true" spc="42">
                <a:solidFill>
                  <a:srgbClr val="262674"/>
                </a:solidFill>
                <a:latin typeface="Inter Italics"/>
                <a:ea typeface="Inter Italics"/>
                <a:cs typeface="Inter Italics"/>
                <a:sym typeface="Inter Italics"/>
              </a:rPr>
              <a:t>17-18 octobre 2026</a:t>
            </a:r>
          </a:p>
        </p:txBody>
      </p:sp>
      <p:sp>
        <p:nvSpPr>
          <p:cNvPr name="TextBox 27" id="27"/>
          <p:cNvSpPr txBox="true"/>
          <p:nvPr/>
        </p:nvSpPr>
        <p:spPr>
          <a:xfrm rot="0">
            <a:off x="4125678" y="20368698"/>
            <a:ext cx="4349334" cy="662454"/>
          </a:xfrm>
          <a:prstGeom prst="rect">
            <a:avLst/>
          </a:prstGeom>
        </p:spPr>
        <p:txBody>
          <a:bodyPr anchor="t" rtlCol="false" tIns="0" lIns="0" bIns="0" rIns="0">
            <a:spAutoFit/>
          </a:bodyPr>
          <a:lstStyle/>
          <a:p>
            <a:pPr algn="ctr">
              <a:lnSpc>
                <a:spcPts val="2447"/>
              </a:lnSpc>
            </a:pPr>
            <a:r>
              <a:rPr lang="en-US" b="true" sz="1748" spc="42">
                <a:solidFill>
                  <a:srgbClr val="262674"/>
                </a:solidFill>
                <a:latin typeface="Inter Bold"/>
                <a:ea typeface="Inter Bold"/>
                <a:cs typeface="Inter Bold"/>
                <a:sym typeface="Inter Bold"/>
              </a:rPr>
              <a:t>COUPE DEPARTEMENTALE JEUNES simples et doubles</a:t>
            </a:r>
          </a:p>
        </p:txBody>
      </p:sp>
      <p:sp>
        <p:nvSpPr>
          <p:cNvPr name="TextBox 28" id="28"/>
          <p:cNvSpPr txBox="true"/>
          <p:nvPr/>
        </p:nvSpPr>
        <p:spPr>
          <a:xfrm rot="0">
            <a:off x="4606823" y="21020037"/>
            <a:ext cx="3161338" cy="343748"/>
          </a:xfrm>
          <a:prstGeom prst="rect">
            <a:avLst/>
          </a:prstGeom>
        </p:spPr>
        <p:txBody>
          <a:bodyPr anchor="t" rtlCol="false" tIns="0" lIns="0" bIns="0" rIns="0">
            <a:spAutoFit/>
          </a:bodyPr>
          <a:lstStyle/>
          <a:p>
            <a:pPr algn="ctr">
              <a:lnSpc>
                <a:spcPts val="2447"/>
              </a:lnSpc>
            </a:pPr>
            <a:r>
              <a:rPr lang="en-US" sz="1748" i="true" spc="42">
                <a:solidFill>
                  <a:srgbClr val="262674"/>
                </a:solidFill>
                <a:latin typeface="Inter Italics"/>
                <a:ea typeface="Inter Italics"/>
                <a:cs typeface="Inter Italics"/>
                <a:sym typeface="Inter Italics"/>
              </a:rPr>
              <a:t>16 Janvier 2027</a:t>
            </a:r>
          </a:p>
        </p:txBody>
      </p:sp>
      <p:sp>
        <p:nvSpPr>
          <p:cNvPr name="TextBox 29" id="29"/>
          <p:cNvSpPr txBox="true"/>
          <p:nvPr/>
        </p:nvSpPr>
        <p:spPr>
          <a:xfrm rot="0">
            <a:off x="7994313" y="22926885"/>
            <a:ext cx="3161338" cy="343748"/>
          </a:xfrm>
          <a:prstGeom prst="rect">
            <a:avLst/>
          </a:prstGeom>
        </p:spPr>
        <p:txBody>
          <a:bodyPr anchor="t" rtlCol="false" tIns="0" lIns="0" bIns="0" rIns="0">
            <a:spAutoFit/>
          </a:bodyPr>
          <a:lstStyle/>
          <a:p>
            <a:pPr algn="ctr">
              <a:lnSpc>
                <a:spcPts val="2447"/>
              </a:lnSpc>
            </a:pPr>
            <a:r>
              <a:rPr lang="en-US" sz="1748" i="true" spc="42">
                <a:solidFill>
                  <a:srgbClr val="262674"/>
                </a:solidFill>
                <a:latin typeface="Inter Italics"/>
                <a:ea typeface="Inter Italics"/>
                <a:cs typeface="Inter Italics"/>
                <a:sym typeface="Inter Italics"/>
              </a:rPr>
              <a:t>17 Janvier 2027</a:t>
            </a:r>
          </a:p>
        </p:txBody>
      </p:sp>
      <p:sp>
        <p:nvSpPr>
          <p:cNvPr name="TextBox 30" id="30"/>
          <p:cNvSpPr txBox="true"/>
          <p:nvPr/>
        </p:nvSpPr>
        <p:spPr>
          <a:xfrm rot="0">
            <a:off x="11497932" y="20399654"/>
            <a:ext cx="3161338" cy="343748"/>
          </a:xfrm>
          <a:prstGeom prst="rect">
            <a:avLst/>
          </a:prstGeom>
        </p:spPr>
        <p:txBody>
          <a:bodyPr anchor="t" rtlCol="false" tIns="0" lIns="0" bIns="0" rIns="0">
            <a:spAutoFit/>
          </a:bodyPr>
          <a:lstStyle/>
          <a:p>
            <a:pPr algn="ctr">
              <a:lnSpc>
                <a:spcPts val="2447"/>
              </a:lnSpc>
            </a:pPr>
            <a:r>
              <a:rPr lang="en-US" b="true" sz="1748" spc="42">
                <a:solidFill>
                  <a:srgbClr val="262674"/>
                </a:solidFill>
                <a:latin typeface="Inter Bold"/>
                <a:ea typeface="Inter Bold"/>
                <a:cs typeface="Inter Bold"/>
                <a:sym typeface="Inter Bold"/>
              </a:rPr>
              <a:t>::</a:t>
            </a:r>
          </a:p>
        </p:txBody>
      </p:sp>
      <p:sp>
        <p:nvSpPr>
          <p:cNvPr name="TextBox 31" id="31"/>
          <p:cNvSpPr txBox="true"/>
          <p:nvPr/>
        </p:nvSpPr>
        <p:spPr>
          <a:xfrm rot="0">
            <a:off x="11396234" y="21029086"/>
            <a:ext cx="3161338" cy="343748"/>
          </a:xfrm>
          <a:prstGeom prst="rect">
            <a:avLst/>
          </a:prstGeom>
        </p:spPr>
        <p:txBody>
          <a:bodyPr anchor="t" rtlCol="false" tIns="0" lIns="0" bIns="0" rIns="0">
            <a:spAutoFit/>
          </a:bodyPr>
          <a:lstStyle/>
          <a:p>
            <a:pPr algn="ctr">
              <a:lnSpc>
                <a:spcPts val="2447"/>
              </a:lnSpc>
            </a:pPr>
            <a:r>
              <a:rPr lang="en-US" sz="1748" i="true" spc="42">
                <a:solidFill>
                  <a:srgbClr val="262674"/>
                </a:solidFill>
                <a:latin typeface="Inter Italics"/>
                <a:ea typeface="Inter Italics"/>
                <a:cs typeface="Inter Italics"/>
                <a:sym typeface="Inter Italics"/>
              </a:rPr>
              <a:t>20 mars 2027</a:t>
            </a:r>
          </a:p>
        </p:txBody>
      </p:sp>
      <p:sp>
        <p:nvSpPr>
          <p:cNvPr name="TextBox 32" id="32"/>
          <p:cNvSpPr txBox="true"/>
          <p:nvPr/>
        </p:nvSpPr>
        <p:spPr>
          <a:xfrm rot="0">
            <a:off x="14765198" y="22386046"/>
            <a:ext cx="3489055" cy="603353"/>
          </a:xfrm>
          <a:prstGeom prst="rect">
            <a:avLst/>
          </a:prstGeom>
        </p:spPr>
        <p:txBody>
          <a:bodyPr anchor="t" rtlCol="false" tIns="0" lIns="0" bIns="0" rIns="0">
            <a:spAutoFit/>
          </a:bodyPr>
          <a:lstStyle/>
          <a:p>
            <a:pPr algn="ctr">
              <a:lnSpc>
                <a:spcPts val="2447"/>
              </a:lnSpc>
            </a:pPr>
            <a:r>
              <a:rPr lang="en-US" b="true" sz="1748" spc="42">
                <a:solidFill>
                  <a:srgbClr val="262674"/>
                </a:solidFill>
                <a:latin typeface="Inter Bold"/>
                <a:ea typeface="Inter Bold"/>
                <a:cs typeface="Inter Bold"/>
                <a:sym typeface="Inter Bold"/>
              </a:rPr>
              <a:t>CHAMPIONNATS DEPARTEMENTAUX ADULTES</a:t>
            </a:r>
          </a:p>
        </p:txBody>
      </p:sp>
      <p:sp>
        <p:nvSpPr>
          <p:cNvPr name="TextBox 33" id="33"/>
          <p:cNvSpPr txBox="true"/>
          <p:nvPr/>
        </p:nvSpPr>
        <p:spPr>
          <a:xfrm rot="0">
            <a:off x="14954012" y="23037975"/>
            <a:ext cx="3161338" cy="298553"/>
          </a:xfrm>
          <a:prstGeom prst="rect">
            <a:avLst/>
          </a:prstGeom>
        </p:spPr>
        <p:txBody>
          <a:bodyPr anchor="t" rtlCol="false" tIns="0" lIns="0" bIns="0" rIns="0">
            <a:spAutoFit/>
          </a:bodyPr>
          <a:lstStyle/>
          <a:p>
            <a:pPr algn="ctr">
              <a:lnSpc>
                <a:spcPts val="2447"/>
              </a:lnSpc>
            </a:pPr>
            <a:r>
              <a:rPr lang="en-US" sz="1748" i="true" spc="42">
                <a:solidFill>
                  <a:srgbClr val="262674"/>
                </a:solidFill>
                <a:latin typeface="Inter Italics"/>
                <a:ea typeface="Inter Italics"/>
                <a:cs typeface="Inter Italics"/>
                <a:sym typeface="Inter Italics"/>
              </a:rPr>
              <a:t>15-16-17 mai 2027</a:t>
            </a:r>
          </a:p>
        </p:txBody>
      </p:sp>
      <p:sp>
        <p:nvSpPr>
          <p:cNvPr name="TextBox 34" id="34"/>
          <p:cNvSpPr txBox="true"/>
          <p:nvPr/>
        </p:nvSpPr>
        <p:spPr>
          <a:xfrm rot="0">
            <a:off x="17695945" y="20643028"/>
            <a:ext cx="2430970" cy="335852"/>
          </a:xfrm>
          <a:prstGeom prst="rect">
            <a:avLst/>
          </a:prstGeom>
        </p:spPr>
        <p:txBody>
          <a:bodyPr anchor="t" rtlCol="false" tIns="0" lIns="0" bIns="0" rIns="0">
            <a:spAutoFit/>
          </a:bodyPr>
          <a:lstStyle/>
          <a:p>
            <a:pPr algn="l">
              <a:lnSpc>
                <a:spcPts val="2447"/>
              </a:lnSpc>
            </a:pPr>
            <a:r>
              <a:rPr lang="en-US" b="true" sz="1748" spc="42">
                <a:solidFill>
                  <a:srgbClr val="262674"/>
                </a:solidFill>
                <a:latin typeface="Inter Bold"/>
                <a:ea typeface="Inter Bold"/>
                <a:cs typeface="Inter Bold"/>
                <a:sym typeface="Inter Bold"/>
              </a:rPr>
              <a:t>SEMINAIRE COMITE</a:t>
            </a:r>
          </a:p>
        </p:txBody>
      </p:sp>
      <p:sp>
        <p:nvSpPr>
          <p:cNvPr name="TextBox 35" id="35"/>
          <p:cNvSpPr txBox="true"/>
          <p:nvPr/>
        </p:nvSpPr>
        <p:spPr>
          <a:xfrm rot="0">
            <a:off x="18254262" y="21004111"/>
            <a:ext cx="2056124" cy="335852"/>
          </a:xfrm>
          <a:prstGeom prst="rect">
            <a:avLst/>
          </a:prstGeom>
        </p:spPr>
        <p:txBody>
          <a:bodyPr anchor="t" rtlCol="false" tIns="0" lIns="0" bIns="0" rIns="0">
            <a:spAutoFit/>
          </a:bodyPr>
          <a:lstStyle/>
          <a:p>
            <a:pPr algn="l">
              <a:lnSpc>
                <a:spcPts val="2447"/>
              </a:lnSpc>
            </a:pPr>
            <a:r>
              <a:rPr lang="en-US" sz="1748" i="true" spc="42">
                <a:solidFill>
                  <a:srgbClr val="262674"/>
                </a:solidFill>
                <a:latin typeface="Inter Italics"/>
                <a:ea typeface="Inter Italics"/>
                <a:cs typeface="Inter Italics"/>
                <a:sym typeface="Inter Italics"/>
              </a:rPr>
              <a:t>26-27 juin 2027</a:t>
            </a:r>
          </a:p>
        </p:txBody>
      </p:sp>
      <p:sp>
        <p:nvSpPr>
          <p:cNvPr name="TextBox 36" id="36"/>
          <p:cNvSpPr txBox="true"/>
          <p:nvPr/>
        </p:nvSpPr>
        <p:spPr>
          <a:xfrm rot="0">
            <a:off x="10412482" y="1805788"/>
            <a:ext cx="14485668" cy="1129570"/>
          </a:xfrm>
          <a:prstGeom prst="rect">
            <a:avLst/>
          </a:prstGeom>
        </p:spPr>
        <p:txBody>
          <a:bodyPr anchor="t" rtlCol="false" tIns="0" lIns="0" bIns="0" rIns="0">
            <a:spAutoFit/>
          </a:bodyPr>
          <a:lstStyle/>
          <a:p>
            <a:pPr algn="ctr">
              <a:lnSpc>
                <a:spcPts val="8446"/>
              </a:lnSpc>
            </a:pPr>
            <a:r>
              <a:rPr lang="en-US" b="true" sz="6033" spc="-407">
                <a:solidFill>
                  <a:srgbClr val="313193"/>
                </a:solidFill>
                <a:latin typeface="Cardo Bold"/>
                <a:ea typeface="Cardo Bold"/>
                <a:cs typeface="Cardo Bold"/>
                <a:sym typeface="Cardo Bold"/>
              </a:rPr>
              <a:t>Mot d’accueil</a:t>
            </a:r>
          </a:p>
        </p:txBody>
      </p:sp>
      <p:sp>
        <p:nvSpPr>
          <p:cNvPr name="TextBox 37" id="37"/>
          <p:cNvSpPr txBox="true"/>
          <p:nvPr/>
        </p:nvSpPr>
        <p:spPr>
          <a:xfrm rot="0">
            <a:off x="3033665" y="28476731"/>
            <a:ext cx="15325668" cy="763715"/>
          </a:xfrm>
          <a:prstGeom prst="rect">
            <a:avLst/>
          </a:prstGeom>
        </p:spPr>
        <p:txBody>
          <a:bodyPr anchor="t" rtlCol="false" tIns="0" lIns="0" bIns="0" rIns="0">
            <a:spAutoFit/>
          </a:bodyPr>
          <a:lstStyle/>
          <a:p>
            <a:pPr algn="ctr">
              <a:lnSpc>
                <a:spcPts val="6242"/>
              </a:lnSpc>
            </a:pPr>
            <a:r>
              <a:rPr lang="en-US" b="true" sz="5574" spc="138">
                <a:solidFill>
                  <a:srgbClr val="FFFFFF"/>
                </a:solidFill>
                <a:latin typeface="Cardo Bold"/>
                <a:ea typeface="Cardo Bold"/>
                <a:cs typeface="Cardo Bold"/>
                <a:sym typeface="Cardo Bold"/>
              </a:rPr>
              <a:t>COMITÉ ISERE</a:t>
            </a:r>
          </a:p>
        </p:txBody>
      </p:sp>
      <p:grpSp>
        <p:nvGrpSpPr>
          <p:cNvPr name="Group 38" id="38"/>
          <p:cNvGrpSpPr/>
          <p:nvPr/>
        </p:nvGrpSpPr>
        <p:grpSpPr>
          <a:xfrm rot="0">
            <a:off x="1502359" y="642795"/>
            <a:ext cx="3115723" cy="3277743"/>
            <a:chOff x="0" y="0"/>
            <a:chExt cx="4154297" cy="4370324"/>
          </a:xfrm>
        </p:grpSpPr>
        <p:sp>
          <p:nvSpPr>
            <p:cNvPr name="Freeform 39" id="39"/>
            <p:cNvSpPr/>
            <p:nvPr/>
          </p:nvSpPr>
          <p:spPr>
            <a:xfrm flipH="false" flipV="false" rot="0">
              <a:off x="0" y="0"/>
              <a:ext cx="4154297" cy="4370324"/>
            </a:xfrm>
            <a:custGeom>
              <a:avLst/>
              <a:gdLst/>
              <a:ahLst/>
              <a:cxnLst/>
              <a:rect r="r" b="b" t="t" l="l"/>
              <a:pathLst>
                <a:path h="4370324" w="4154297">
                  <a:moveTo>
                    <a:pt x="0" y="0"/>
                  </a:moveTo>
                  <a:lnTo>
                    <a:pt x="4154297" y="0"/>
                  </a:lnTo>
                  <a:lnTo>
                    <a:pt x="4154297" y="4370324"/>
                  </a:lnTo>
                  <a:lnTo>
                    <a:pt x="0" y="4370324"/>
                  </a:lnTo>
                  <a:lnTo>
                    <a:pt x="0" y="0"/>
                  </a:lnTo>
                  <a:close/>
                </a:path>
              </a:pathLst>
            </a:custGeom>
            <a:blipFill>
              <a:blip r:embed="rId11"/>
              <a:stretch>
                <a:fillRect l="0" t="-39" r="0" b="-39"/>
              </a:stretch>
            </a:blipFill>
          </p:spPr>
        </p:sp>
      </p:grpSp>
      <p:grpSp>
        <p:nvGrpSpPr>
          <p:cNvPr name="Group 40" id="40"/>
          <p:cNvGrpSpPr/>
          <p:nvPr/>
        </p:nvGrpSpPr>
        <p:grpSpPr>
          <a:xfrm rot="0">
            <a:off x="13197878" y="1020175"/>
            <a:ext cx="2340731" cy="2822362"/>
            <a:chOff x="0" y="0"/>
            <a:chExt cx="3120974" cy="3763150"/>
          </a:xfrm>
        </p:grpSpPr>
        <p:sp>
          <p:nvSpPr>
            <p:cNvPr name="Freeform 41" id="41"/>
            <p:cNvSpPr/>
            <p:nvPr/>
          </p:nvSpPr>
          <p:spPr>
            <a:xfrm flipH="false" flipV="false" rot="0">
              <a:off x="0" y="0"/>
              <a:ext cx="3121025" cy="3763137"/>
            </a:xfrm>
            <a:custGeom>
              <a:avLst/>
              <a:gdLst/>
              <a:ahLst/>
              <a:cxnLst/>
              <a:rect r="r" b="b" t="t" l="l"/>
              <a:pathLst>
                <a:path h="3763137" w="3121025">
                  <a:moveTo>
                    <a:pt x="0" y="0"/>
                  </a:moveTo>
                  <a:lnTo>
                    <a:pt x="3121025" y="0"/>
                  </a:lnTo>
                  <a:lnTo>
                    <a:pt x="3121025" y="3763137"/>
                  </a:lnTo>
                  <a:lnTo>
                    <a:pt x="0" y="3763137"/>
                  </a:lnTo>
                  <a:lnTo>
                    <a:pt x="0" y="0"/>
                  </a:lnTo>
                  <a:close/>
                </a:path>
              </a:pathLst>
            </a:custGeom>
            <a:blipFill>
              <a:blip r:embed="rId12"/>
              <a:stretch>
                <a:fillRect l="0" t="0" r="1" b="-9854"/>
              </a:stretch>
            </a:blipFill>
          </p:spPr>
        </p:sp>
      </p:grpSp>
      <p:sp>
        <p:nvSpPr>
          <p:cNvPr name="TextBox 42" id="42"/>
          <p:cNvSpPr txBox="true"/>
          <p:nvPr/>
        </p:nvSpPr>
        <p:spPr>
          <a:xfrm rot="0">
            <a:off x="1982210" y="9302782"/>
            <a:ext cx="7698705" cy="1110129"/>
          </a:xfrm>
          <a:prstGeom prst="rect">
            <a:avLst/>
          </a:prstGeom>
        </p:spPr>
        <p:txBody>
          <a:bodyPr anchor="t" rtlCol="false" tIns="0" lIns="0" bIns="0" rIns="0">
            <a:spAutoFit/>
          </a:bodyPr>
          <a:lstStyle/>
          <a:p>
            <a:pPr algn="ctr">
              <a:lnSpc>
                <a:spcPts val="4357"/>
              </a:lnSpc>
            </a:pPr>
            <a:r>
              <a:rPr lang="en-US" sz="3112" spc="76">
                <a:solidFill>
                  <a:srgbClr val="1D70ED"/>
                </a:solidFill>
                <a:latin typeface="Noto Sans"/>
                <a:ea typeface="Noto Sans"/>
                <a:cs typeface="Noto Sans"/>
                <a:sym typeface="Noto Sans"/>
              </a:rPr>
              <a:t>Un Comité par et pour tous les clubs</a:t>
            </a:r>
          </a:p>
          <a:p>
            <a:pPr algn="ctr">
              <a:lnSpc>
                <a:spcPts val="4357"/>
              </a:lnSpc>
            </a:pPr>
            <a:r>
              <a:rPr lang="en-US" sz="3112" spc="76">
                <a:solidFill>
                  <a:srgbClr val="1D70ED"/>
                </a:solidFill>
                <a:latin typeface="Noto Sans"/>
                <a:ea typeface="Noto Sans"/>
                <a:cs typeface="Noto Sans"/>
                <a:sym typeface="Noto Sans"/>
              </a:rPr>
              <a:t>Pour l’ensemble des licencié.es.</a:t>
            </a:r>
          </a:p>
        </p:txBody>
      </p:sp>
      <p:sp>
        <p:nvSpPr>
          <p:cNvPr name="TextBox 43" id="43"/>
          <p:cNvSpPr txBox="true"/>
          <p:nvPr/>
        </p:nvSpPr>
        <p:spPr>
          <a:xfrm rot="0">
            <a:off x="1479480" y="10640358"/>
            <a:ext cx="8689372" cy="1026938"/>
          </a:xfrm>
          <a:prstGeom prst="rect">
            <a:avLst/>
          </a:prstGeom>
        </p:spPr>
        <p:txBody>
          <a:bodyPr anchor="t" rtlCol="false" tIns="0" lIns="0" bIns="0" rIns="0">
            <a:spAutoFit/>
          </a:bodyPr>
          <a:lstStyle/>
          <a:p>
            <a:pPr algn="l">
              <a:lnSpc>
                <a:spcPts val="3961"/>
              </a:lnSpc>
            </a:pPr>
            <a:r>
              <a:rPr lang="en-US" sz="2829" spc="70">
                <a:solidFill>
                  <a:srgbClr val="000000"/>
                </a:solidFill>
                <a:latin typeface="Noto Sans"/>
                <a:ea typeface="Noto Sans"/>
                <a:cs typeface="Noto Sans"/>
                <a:sym typeface="Noto Sans"/>
              </a:rPr>
              <a:t>Renforcer les liens et communiquer avec chaque club et licencié.e, aider au développement</a:t>
            </a:r>
          </a:p>
        </p:txBody>
      </p:sp>
      <p:sp>
        <p:nvSpPr>
          <p:cNvPr name="TextBox 44" id="44"/>
          <p:cNvSpPr txBox="true"/>
          <p:nvPr/>
        </p:nvSpPr>
        <p:spPr>
          <a:xfrm rot="0">
            <a:off x="1479480" y="12313758"/>
            <a:ext cx="8689372" cy="1026938"/>
          </a:xfrm>
          <a:prstGeom prst="rect">
            <a:avLst/>
          </a:prstGeom>
        </p:spPr>
        <p:txBody>
          <a:bodyPr anchor="t" rtlCol="false" tIns="0" lIns="0" bIns="0" rIns="0">
            <a:spAutoFit/>
          </a:bodyPr>
          <a:lstStyle/>
          <a:p>
            <a:pPr algn="l">
              <a:lnSpc>
                <a:spcPts val="3961"/>
              </a:lnSpc>
            </a:pPr>
            <a:r>
              <a:rPr lang="en-US" sz="2829" spc="70">
                <a:solidFill>
                  <a:srgbClr val="000000"/>
                </a:solidFill>
                <a:latin typeface="Noto Sans"/>
                <a:ea typeface="Noto Sans"/>
                <a:cs typeface="Noto Sans"/>
                <a:sym typeface="Noto Sans"/>
              </a:rPr>
              <a:t>Augmenter et diversifier l’offre de pratique pour toutes et tous</a:t>
            </a:r>
          </a:p>
        </p:txBody>
      </p:sp>
      <p:sp>
        <p:nvSpPr>
          <p:cNvPr name="TextBox 45" id="45"/>
          <p:cNvSpPr txBox="true"/>
          <p:nvPr/>
        </p:nvSpPr>
        <p:spPr>
          <a:xfrm rot="0">
            <a:off x="1479480" y="14036497"/>
            <a:ext cx="8689372" cy="1512094"/>
          </a:xfrm>
          <a:prstGeom prst="rect">
            <a:avLst/>
          </a:prstGeom>
        </p:spPr>
        <p:txBody>
          <a:bodyPr anchor="t" rtlCol="false" tIns="0" lIns="0" bIns="0" rIns="0">
            <a:spAutoFit/>
          </a:bodyPr>
          <a:lstStyle/>
          <a:p>
            <a:pPr algn="l">
              <a:lnSpc>
                <a:spcPts val="3961"/>
              </a:lnSpc>
            </a:pPr>
            <a:r>
              <a:rPr lang="en-US" sz="2829" spc="70">
                <a:solidFill>
                  <a:srgbClr val="000000"/>
                </a:solidFill>
                <a:latin typeface="Noto Sans"/>
                <a:ea typeface="Noto Sans"/>
                <a:cs typeface="Noto Sans"/>
                <a:sym typeface="Noto Sans"/>
              </a:rPr>
              <a:t>Favoriser le développement des écoles de badminton et élargir l’offre jeune du débutant au haut niveau</a:t>
            </a:r>
          </a:p>
        </p:txBody>
      </p:sp>
      <p:sp>
        <p:nvSpPr>
          <p:cNvPr name="TextBox 46" id="46"/>
          <p:cNvSpPr txBox="true"/>
          <p:nvPr/>
        </p:nvSpPr>
        <p:spPr>
          <a:xfrm rot="0">
            <a:off x="12989557" y="10017871"/>
            <a:ext cx="1646072" cy="990771"/>
          </a:xfrm>
          <a:prstGeom prst="rect">
            <a:avLst/>
          </a:prstGeom>
        </p:spPr>
        <p:txBody>
          <a:bodyPr anchor="t" rtlCol="false" tIns="0" lIns="0" bIns="0" rIns="0">
            <a:spAutoFit/>
          </a:bodyPr>
          <a:lstStyle/>
          <a:p>
            <a:pPr algn="r">
              <a:lnSpc>
                <a:spcPts val="7422"/>
              </a:lnSpc>
            </a:pPr>
            <a:r>
              <a:rPr lang="en-US" sz="5300" spc="130">
                <a:solidFill>
                  <a:srgbClr val="262674"/>
                </a:solidFill>
                <a:latin typeface="Anton"/>
                <a:ea typeface="Anton"/>
                <a:cs typeface="Anton"/>
                <a:sym typeface="Anton"/>
              </a:rPr>
              <a:t>40</a:t>
            </a:r>
          </a:p>
        </p:txBody>
      </p:sp>
      <p:sp>
        <p:nvSpPr>
          <p:cNvPr name="TextBox 47" id="47"/>
          <p:cNvSpPr txBox="true"/>
          <p:nvPr/>
        </p:nvSpPr>
        <p:spPr>
          <a:xfrm rot="0">
            <a:off x="13128850" y="12013397"/>
            <a:ext cx="1646072" cy="990771"/>
          </a:xfrm>
          <a:prstGeom prst="rect">
            <a:avLst/>
          </a:prstGeom>
        </p:spPr>
        <p:txBody>
          <a:bodyPr anchor="t" rtlCol="false" tIns="0" lIns="0" bIns="0" rIns="0">
            <a:spAutoFit/>
          </a:bodyPr>
          <a:lstStyle/>
          <a:p>
            <a:pPr algn="r">
              <a:lnSpc>
                <a:spcPts val="7422"/>
              </a:lnSpc>
            </a:pPr>
            <a:r>
              <a:rPr lang="en-US" sz="5300" spc="130">
                <a:solidFill>
                  <a:srgbClr val="262674"/>
                </a:solidFill>
                <a:latin typeface="Anton"/>
                <a:ea typeface="Anton"/>
                <a:cs typeface="Anton"/>
                <a:sym typeface="Anton"/>
              </a:rPr>
              <a:t>6103</a:t>
            </a:r>
          </a:p>
        </p:txBody>
      </p:sp>
      <p:sp>
        <p:nvSpPr>
          <p:cNvPr name="TextBox 48" id="48"/>
          <p:cNvSpPr txBox="true"/>
          <p:nvPr/>
        </p:nvSpPr>
        <p:spPr>
          <a:xfrm rot="0">
            <a:off x="10939482" y="12905289"/>
            <a:ext cx="3880790" cy="627621"/>
          </a:xfrm>
          <a:prstGeom prst="rect">
            <a:avLst/>
          </a:prstGeom>
        </p:spPr>
        <p:txBody>
          <a:bodyPr anchor="t" rtlCol="false" tIns="0" lIns="0" bIns="0" rIns="0">
            <a:spAutoFit/>
          </a:bodyPr>
          <a:lstStyle/>
          <a:p>
            <a:pPr algn="r">
              <a:lnSpc>
                <a:spcPts val="4802"/>
              </a:lnSpc>
            </a:pPr>
            <a:r>
              <a:rPr lang="en-US" sz="3429" spc="84">
                <a:solidFill>
                  <a:srgbClr val="262674"/>
                </a:solidFill>
                <a:latin typeface="Noto Sans"/>
                <a:ea typeface="Noto Sans"/>
                <a:cs typeface="Noto Sans"/>
                <a:sym typeface="Noto Sans"/>
              </a:rPr>
              <a:t>LICENCIES</a:t>
            </a:r>
          </a:p>
        </p:txBody>
      </p:sp>
      <p:sp>
        <p:nvSpPr>
          <p:cNvPr name="TextBox 49" id="49"/>
          <p:cNvSpPr txBox="true"/>
          <p:nvPr/>
        </p:nvSpPr>
        <p:spPr>
          <a:xfrm rot="0">
            <a:off x="12687005" y="14232884"/>
            <a:ext cx="1646072" cy="971950"/>
          </a:xfrm>
          <a:prstGeom prst="rect">
            <a:avLst/>
          </a:prstGeom>
        </p:spPr>
        <p:txBody>
          <a:bodyPr anchor="t" rtlCol="false" tIns="0" lIns="0" bIns="0" rIns="0">
            <a:spAutoFit/>
          </a:bodyPr>
          <a:lstStyle/>
          <a:p>
            <a:pPr algn="r">
              <a:lnSpc>
                <a:spcPts val="7422"/>
              </a:lnSpc>
            </a:pPr>
            <a:r>
              <a:rPr lang="en-US" sz="5300" spc="130">
                <a:solidFill>
                  <a:srgbClr val="262674"/>
                </a:solidFill>
                <a:latin typeface="Anton"/>
                <a:ea typeface="Anton"/>
                <a:cs typeface="Anton"/>
                <a:sym typeface="Anton"/>
              </a:rPr>
              <a:t>20</a:t>
            </a:r>
          </a:p>
        </p:txBody>
      </p:sp>
      <p:sp>
        <p:nvSpPr>
          <p:cNvPr name="TextBox 50" id="50"/>
          <p:cNvSpPr txBox="true"/>
          <p:nvPr/>
        </p:nvSpPr>
        <p:spPr>
          <a:xfrm rot="0">
            <a:off x="14206595" y="14297930"/>
            <a:ext cx="3880790" cy="1221819"/>
          </a:xfrm>
          <a:prstGeom prst="rect">
            <a:avLst/>
          </a:prstGeom>
        </p:spPr>
        <p:txBody>
          <a:bodyPr anchor="t" rtlCol="false" tIns="0" lIns="0" bIns="0" rIns="0">
            <a:spAutoFit/>
          </a:bodyPr>
          <a:lstStyle/>
          <a:p>
            <a:pPr algn="r">
              <a:lnSpc>
                <a:spcPts val="4802"/>
              </a:lnSpc>
            </a:pPr>
            <a:r>
              <a:rPr lang="en-US" sz="3429" spc="84">
                <a:solidFill>
                  <a:srgbClr val="262674"/>
                </a:solidFill>
                <a:latin typeface="Noto Sans"/>
                <a:ea typeface="Noto Sans"/>
                <a:cs typeface="Noto Sans"/>
                <a:sym typeface="Noto Sans"/>
              </a:rPr>
              <a:t>ECOLES DE BAD LABELLISEES</a:t>
            </a:r>
          </a:p>
        </p:txBody>
      </p:sp>
      <p:sp>
        <p:nvSpPr>
          <p:cNvPr name="TextBox 51" id="51"/>
          <p:cNvSpPr txBox="true"/>
          <p:nvPr/>
        </p:nvSpPr>
        <p:spPr>
          <a:xfrm rot="0">
            <a:off x="16964292" y="10046094"/>
            <a:ext cx="1646072" cy="990771"/>
          </a:xfrm>
          <a:prstGeom prst="rect">
            <a:avLst/>
          </a:prstGeom>
        </p:spPr>
        <p:txBody>
          <a:bodyPr anchor="t" rtlCol="false" tIns="0" lIns="0" bIns="0" rIns="0">
            <a:spAutoFit/>
          </a:bodyPr>
          <a:lstStyle/>
          <a:p>
            <a:pPr algn="r">
              <a:lnSpc>
                <a:spcPts val="7422"/>
              </a:lnSpc>
            </a:pPr>
            <a:r>
              <a:rPr lang="en-US" sz="5300" spc="130">
                <a:solidFill>
                  <a:srgbClr val="262674"/>
                </a:solidFill>
                <a:latin typeface="Anton"/>
                <a:ea typeface="Anton"/>
                <a:cs typeface="Anton"/>
                <a:sym typeface="Anton"/>
              </a:rPr>
              <a:t>19</a:t>
            </a:r>
          </a:p>
        </p:txBody>
      </p:sp>
      <p:sp>
        <p:nvSpPr>
          <p:cNvPr name="TextBox 52" id="52"/>
          <p:cNvSpPr txBox="true"/>
          <p:nvPr/>
        </p:nvSpPr>
        <p:spPr>
          <a:xfrm rot="0">
            <a:off x="14774923" y="10937986"/>
            <a:ext cx="3880790" cy="627621"/>
          </a:xfrm>
          <a:prstGeom prst="rect">
            <a:avLst/>
          </a:prstGeom>
        </p:spPr>
        <p:txBody>
          <a:bodyPr anchor="t" rtlCol="false" tIns="0" lIns="0" bIns="0" rIns="0">
            <a:spAutoFit/>
          </a:bodyPr>
          <a:lstStyle/>
          <a:p>
            <a:pPr algn="r">
              <a:lnSpc>
                <a:spcPts val="4802"/>
              </a:lnSpc>
            </a:pPr>
            <a:r>
              <a:rPr lang="en-US" sz="3429" spc="84">
                <a:solidFill>
                  <a:srgbClr val="262674"/>
                </a:solidFill>
                <a:latin typeface="Noto Sans"/>
                <a:ea typeface="Noto Sans"/>
                <a:cs typeface="Noto Sans"/>
                <a:sym typeface="Noto Sans"/>
              </a:rPr>
              <a:t>ELUS</a:t>
            </a:r>
          </a:p>
        </p:txBody>
      </p:sp>
      <p:sp>
        <p:nvSpPr>
          <p:cNvPr name="TextBox 53" id="53"/>
          <p:cNvSpPr txBox="true"/>
          <p:nvPr/>
        </p:nvSpPr>
        <p:spPr>
          <a:xfrm rot="0">
            <a:off x="16918934" y="11977373"/>
            <a:ext cx="1646072" cy="990771"/>
          </a:xfrm>
          <a:prstGeom prst="rect">
            <a:avLst/>
          </a:prstGeom>
        </p:spPr>
        <p:txBody>
          <a:bodyPr anchor="t" rtlCol="false" tIns="0" lIns="0" bIns="0" rIns="0">
            <a:spAutoFit/>
          </a:bodyPr>
          <a:lstStyle/>
          <a:p>
            <a:pPr algn="r">
              <a:lnSpc>
                <a:spcPts val="7422"/>
              </a:lnSpc>
            </a:pPr>
            <a:r>
              <a:rPr lang="en-US" sz="5300" spc="130">
                <a:solidFill>
                  <a:srgbClr val="262674"/>
                </a:solidFill>
                <a:latin typeface="Anton"/>
                <a:ea typeface="Anton"/>
                <a:cs typeface="Anton"/>
                <a:sym typeface="Anton"/>
              </a:rPr>
              <a:t>3</a:t>
            </a:r>
          </a:p>
        </p:txBody>
      </p:sp>
      <p:sp>
        <p:nvSpPr>
          <p:cNvPr name="TextBox 54" id="54"/>
          <p:cNvSpPr txBox="true"/>
          <p:nvPr/>
        </p:nvSpPr>
        <p:spPr>
          <a:xfrm rot="0">
            <a:off x="14729565" y="12869275"/>
            <a:ext cx="3880790" cy="627621"/>
          </a:xfrm>
          <a:prstGeom prst="rect">
            <a:avLst/>
          </a:prstGeom>
        </p:spPr>
        <p:txBody>
          <a:bodyPr anchor="t" rtlCol="false" tIns="0" lIns="0" bIns="0" rIns="0">
            <a:spAutoFit/>
          </a:bodyPr>
          <a:lstStyle/>
          <a:p>
            <a:pPr algn="r">
              <a:lnSpc>
                <a:spcPts val="4802"/>
              </a:lnSpc>
            </a:pPr>
            <a:r>
              <a:rPr lang="en-US" sz="3429" spc="84">
                <a:solidFill>
                  <a:srgbClr val="262674"/>
                </a:solidFill>
                <a:latin typeface="Noto Sans"/>
                <a:ea typeface="Noto Sans"/>
                <a:cs typeface="Noto Sans"/>
                <a:sym typeface="Noto Sans"/>
              </a:rPr>
              <a:t>SALARIES</a:t>
            </a:r>
          </a:p>
        </p:txBody>
      </p:sp>
      <p:sp>
        <p:nvSpPr>
          <p:cNvPr name="TextBox 55" id="55"/>
          <p:cNvSpPr txBox="true"/>
          <p:nvPr/>
        </p:nvSpPr>
        <p:spPr>
          <a:xfrm rot="0">
            <a:off x="12616043" y="16243144"/>
            <a:ext cx="1646072" cy="971950"/>
          </a:xfrm>
          <a:prstGeom prst="rect">
            <a:avLst/>
          </a:prstGeom>
        </p:spPr>
        <p:txBody>
          <a:bodyPr anchor="t" rtlCol="false" tIns="0" lIns="0" bIns="0" rIns="0">
            <a:spAutoFit/>
          </a:bodyPr>
          <a:lstStyle/>
          <a:p>
            <a:pPr algn="r">
              <a:lnSpc>
                <a:spcPts val="7422"/>
              </a:lnSpc>
            </a:pPr>
            <a:r>
              <a:rPr lang="en-US" sz="5300" spc="130">
                <a:solidFill>
                  <a:srgbClr val="262674"/>
                </a:solidFill>
                <a:latin typeface="Anton"/>
                <a:ea typeface="Anton"/>
                <a:cs typeface="Anton"/>
                <a:sym typeface="Anton"/>
              </a:rPr>
              <a:t>1</a:t>
            </a:r>
          </a:p>
        </p:txBody>
      </p:sp>
      <p:sp>
        <p:nvSpPr>
          <p:cNvPr name="TextBox 56" id="56"/>
          <p:cNvSpPr txBox="true"/>
          <p:nvPr/>
        </p:nvSpPr>
        <p:spPr>
          <a:xfrm rot="0">
            <a:off x="14588719" y="16207769"/>
            <a:ext cx="4471702" cy="1221819"/>
          </a:xfrm>
          <a:prstGeom prst="rect">
            <a:avLst/>
          </a:prstGeom>
        </p:spPr>
        <p:txBody>
          <a:bodyPr anchor="t" rtlCol="false" tIns="0" lIns="0" bIns="0" rIns="0">
            <a:spAutoFit/>
          </a:bodyPr>
          <a:lstStyle/>
          <a:p>
            <a:pPr algn="r">
              <a:lnSpc>
                <a:spcPts val="4802"/>
              </a:lnSpc>
            </a:pPr>
            <a:r>
              <a:rPr lang="en-US" sz="3429" spc="84">
                <a:solidFill>
                  <a:srgbClr val="262674"/>
                </a:solidFill>
                <a:latin typeface="Noto Sans"/>
                <a:ea typeface="Noto Sans"/>
                <a:cs typeface="Noto Sans"/>
                <a:sym typeface="Noto Sans"/>
              </a:rPr>
              <a:t>EQUIPE TECHNIQUE DEPARTEMENTALE</a:t>
            </a:r>
          </a:p>
        </p:txBody>
      </p:sp>
      <p:sp>
        <p:nvSpPr>
          <p:cNvPr name="TextBox 57" id="57"/>
          <p:cNvSpPr txBox="true"/>
          <p:nvPr/>
        </p:nvSpPr>
        <p:spPr>
          <a:xfrm rot="0">
            <a:off x="10954569" y="11027874"/>
            <a:ext cx="3880790" cy="642937"/>
          </a:xfrm>
          <a:prstGeom prst="rect">
            <a:avLst/>
          </a:prstGeom>
        </p:spPr>
        <p:txBody>
          <a:bodyPr anchor="t" rtlCol="false" tIns="0" lIns="0" bIns="0" rIns="0">
            <a:spAutoFit/>
          </a:bodyPr>
          <a:lstStyle/>
          <a:p>
            <a:pPr algn="r">
              <a:lnSpc>
                <a:spcPts val="4802"/>
              </a:lnSpc>
            </a:pPr>
            <a:r>
              <a:rPr lang="en-US" sz="3429" spc="84">
                <a:solidFill>
                  <a:srgbClr val="262674"/>
                </a:solidFill>
                <a:latin typeface="Noto Sans"/>
                <a:ea typeface="Noto Sans"/>
                <a:cs typeface="Noto Sans"/>
                <a:sym typeface="Noto Sans"/>
              </a:rPr>
              <a:t>CLUBS</a:t>
            </a:r>
          </a:p>
        </p:txBody>
      </p:sp>
      <p:grpSp>
        <p:nvGrpSpPr>
          <p:cNvPr name="Group 58" id="58"/>
          <p:cNvGrpSpPr/>
          <p:nvPr/>
        </p:nvGrpSpPr>
        <p:grpSpPr>
          <a:xfrm rot="0">
            <a:off x="7500633" y="24884139"/>
            <a:ext cx="2279037" cy="2279037"/>
            <a:chOff x="0" y="0"/>
            <a:chExt cx="3038716" cy="3038716"/>
          </a:xfrm>
        </p:grpSpPr>
        <p:sp>
          <p:nvSpPr>
            <p:cNvPr name="Freeform 59" id="59"/>
            <p:cNvSpPr/>
            <p:nvPr/>
          </p:nvSpPr>
          <p:spPr>
            <a:xfrm flipH="false" flipV="false" rot="0">
              <a:off x="0" y="0"/>
              <a:ext cx="3038729" cy="3038729"/>
            </a:xfrm>
            <a:custGeom>
              <a:avLst/>
              <a:gdLst/>
              <a:ahLst/>
              <a:cxnLst/>
              <a:rect r="r" b="b" t="t" l="l"/>
              <a:pathLst>
                <a:path h="3038729" w="3038729">
                  <a:moveTo>
                    <a:pt x="0" y="0"/>
                  </a:moveTo>
                  <a:lnTo>
                    <a:pt x="3038729" y="0"/>
                  </a:lnTo>
                  <a:lnTo>
                    <a:pt x="3038729" y="3038729"/>
                  </a:lnTo>
                  <a:lnTo>
                    <a:pt x="0" y="3038729"/>
                  </a:lnTo>
                  <a:lnTo>
                    <a:pt x="0" y="0"/>
                  </a:lnTo>
                  <a:close/>
                </a:path>
              </a:pathLst>
            </a:custGeom>
            <a:blipFill>
              <a:blip r:embed="rId13"/>
              <a:stretch>
                <a:fillRect l="0" t="0" r="0" b="0"/>
              </a:stretch>
            </a:blipFill>
          </p:spPr>
        </p:sp>
      </p:grpSp>
      <p:grpSp>
        <p:nvGrpSpPr>
          <p:cNvPr name="Group 60" id="60"/>
          <p:cNvGrpSpPr/>
          <p:nvPr/>
        </p:nvGrpSpPr>
        <p:grpSpPr>
          <a:xfrm rot="0">
            <a:off x="11869093" y="25284074"/>
            <a:ext cx="1392088" cy="1392088"/>
            <a:chOff x="0" y="0"/>
            <a:chExt cx="1856118" cy="1856118"/>
          </a:xfrm>
        </p:grpSpPr>
        <p:sp>
          <p:nvSpPr>
            <p:cNvPr name="Freeform 61" id="61"/>
            <p:cNvSpPr/>
            <p:nvPr/>
          </p:nvSpPr>
          <p:spPr>
            <a:xfrm flipH="false" flipV="false" rot="0">
              <a:off x="0" y="0"/>
              <a:ext cx="1856105" cy="1856105"/>
            </a:xfrm>
            <a:custGeom>
              <a:avLst/>
              <a:gdLst/>
              <a:ahLst/>
              <a:cxnLst/>
              <a:rect r="r" b="b" t="t" l="l"/>
              <a:pathLst>
                <a:path h="1856105" w="1856105">
                  <a:moveTo>
                    <a:pt x="0" y="0"/>
                  </a:moveTo>
                  <a:lnTo>
                    <a:pt x="1856105" y="0"/>
                  </a:lnTo>
                  <a:lnTo>
                    <a:pt x="1856105" y="1856105"/>
                  </a:lnTo>
                  <a:lnTo>
                    <a:pt x="0" y="1856105"/>
                  </a:lnTo>
                  <a:lnTo>
                    <a:pt x="0" y="0"/>
                  </a:lnTo>
                  <a:close/>
                </a:path>
              </a:pathLst>
            </a:custGeom>
            <a:blipFill>
              <a:blip r:embed="rId14"/>
              <a:stretch>
                <a:fillRect l="0" t="0" r="0" b="0"/>
              </a:stretch>
            </a:blipFill>
          </p:spPr>
        </p:sp>
      </p:grpSp>
      <p:sp>
        <p:nvSpPr>
          <p:cNvPr name="TextBox 62" id="62"/>
          <p:cNvSpPr txBox="true"/>
          <p:nvPr/>
        </p:nvSpPr>
        <p:spPr>
          <a:xfrm rot="0">
            <a:off x="11229089" y="26861976"/>
            <a:ext cx="2930376" cy="263366"/>
          </a:xfrm>
          <a:prstGeom prst="rect">
            <a:avLst/>
          </a:prstGeom>
        </p:spPr>
        <p:txBody>
          <a:bodyPr anchor="t" rtlCol="false" tIns="0" lIns="0" bIns="0" rIns="0">
            <a:spAutoFit/>
          </a:bodyPr>
          <a:lstStyle/>
          <a:p>
            <a:pPr algn="ctr">
              <a:lnSpc>
                <a:spcPts val="2051"/>
              </a:lnSpc>
            </a:pPr>
            <a:r>
              <a:rPr lang="en-US" b="true" sz="1465" spc="33">
                <a:solidFill>
                  <a:srgbClr val="6D6D87"/>
                </a:solidFill>
                <a:latin typeface="Inter Bold"/>
                <a:ea typeface="Inter Bold"/>
                <a:cs typeface="Inter Bold"/>
                <a:sym typeface="Inter Bold"/>
              </a:rPr>
              <a:t>Badminton Comité de l'Isère</a:t>
            </a:r>
          </a:p>
        </p:txBody>
      </p:sp>
      <p:sp>
        <p:nvSpPr>
          <p:cNvPr name="TextBox 63" id="63"/>
          <p:cNvSpPr txBox="true"/>
          <p:nvPr/>
        </p:nvSpPr>
        <p:spPr>
          <a:xfrm rot="0">
            <a:off x="15359377" y="26796463"/>
            <a:ext cx="2930376" cy="263366"/>
          </a:xfrm>
          <a:prstGeom prst="rect">
            <a:avLst/>
          </a:prstGeom>
        </p:spPr>
        <p:txBody>
          <a:bodyPr anchor="t" rtlCol="false" tIns="0" lIns="0" bIns="0" rIns="0">
            <a:spAutoFit/>
          </a:bodyPr>
          <a:lstStyle/>
          <a:p>
            <a:pPr algn="ctr">
              <a:lnSpc>
                <a:spcPts val="2051"/>
              </a:lnSpc>
            </a:pPr>
            <a:r>
              <a:rPr lang="en-US" b="true" sz="1465" spc="33">
                <a:solidFill>
                  <a:srgbClr val="6D6D87"/>
                </a:solidFill>
                <a:latin typeface="Inter Bold"/>
                <a:ea typeface="Inter Bold"/>
                <a:cs typeface="Inter Bold"/>
                <a:sym typeface="Inter Bold"/>
              </a:rPr>
              <a:t>Badminton Comité de l'Isère</a:t>
            </a:r>
          </a:p>
        </p:txBody>
      </p:sp>
      <p:sp>
        <p:nvSpPr>
          <p:cNvPr name="TextBox 64" id="64"/>
          <p:cNvSpPr txBox="true"/>
          <p:nvPr/>
        </p:nvSpPr>
        <p:spPr>
          <a:xfrm rot="0">
            <a:off x="7976949" y="22531330"/>
            <a:ext cx="3161338" cy="335852"/>
          </a:xfrm>
          <a:prstGeom prst="rect">
            <a:avLst/>
          </a:prstGeom>
        </p:spPr>
        <p:txBody>
          <a:bodyPr anchor="t" rtlCol="false" tIns="0" lIns="0" bIns="0" rIns="0">
            <a:spAutoFit/>
          </a:bodyPr>
          <a:lstStyle/>
          <a:p>
            <a:pPr algn="ctr">
              <a:lnSpc>
                <a:spcPts val="2447"/>
              </a:lnSpc>
            </a:pPr>
            <a:r>
              <a:rPr lang="en-US" b="true" sz="1748" spc="42">
                <a:solidFill>
                  <a:srgbClr val="262674"/>
                </a:solidFill>
                <a:latin typeface="Inter Bold"/>
                <a:ea typeface="Inter Bold"/>
                <a:cs typeface="Inter Bold"/>
                <a:sym typeface="Inter Bold"/>
              </a:rPr>
              <a:t>OPENBAD COMITE</a:t>
            </a:r>
          </a:p>
        </p:txBody>
      </p:sp>
      <p:sp>
        <p:nvSpPr>
          <p:cNvPr name="TextBox 65" id="65"/>
          <p:cNvSpPr txBox="true"/>
          <p:nvPr/>
        </p:nvSpPr>
        <p:spPr>
          <a:xfrm rot="0">
            <a:off x="10435304" y="20405636"/>
            <a:ext cx="4924073" cy="603353"/>
          </a:xfrm>
          <a:prstGeom prst="rect">
            <a:avLst/>
          </a:prstGeom>
        </p:spPr>
        <p:txBody>
          <a:bodyPr anchor="t" rtlCol="false" tIns="0" lIns="0" bIns="0" rIns="0">
            <a:spAutoFit/>
          </a:bodyPr>
          <a:lstStyle/>
          <a:p>
            <a:pPr algn="ctr">
              <a:lnSpc>
                <a:spcPts val="2447"/>
              </a:lnSpc>
            </a:pPr>
            <a:r>
              <a:rPr lang="en-US" b="true" sz="1748" spc="42">
                <a:solidFill>
                  <a:srgbClr val="262674"/>
                </a:solidFill>
                <a:latin typeface="Inter Bold"/>
                <a:ea typeface="Inter Bold"/>
                <a:cs typeface="Inter Bold"/>
                <a:sym typeface="Inter Bold"/>
              </a:rPr>
              <a:t>COUPE DEPARTEMENTALE JEUNES simples et mixtes</a:t>
            </a:r>
          </a:p>
        </p:txBody>
      </p:sp>
      <p:sp>
        <p:nvSpPr>
          <p:cNvPr name="TextBox 66" id="66"/>
          <p:cNvSpPr txBox="true"/>
          <p:nvPr/>
        </p:nvSpPr>
        <p:spPr>
          <a:xfrm rot="0">
            <a:off x="1279579" y="16226295"/>
            <a:ext cx="9132884" cy="568462"/>
          </a:xfrm>
          <a:prstGeom prst="rect">
            <a:avLst/>
          </a:prstGeom>
        </p:spPr>
        <p:txBody>
          <a:bodyPr anchor="t" rtlCol="false" tIns="0" lIns="0" bIns="0" rIns="0">
            <a:spAutoFit/>
          </a:bodyPr>
          <a:lstStyle/>
          <a:p>
            <a:pPr algn="ctr">
              <a:lnSpc>
                <a:spcPts val="4357"/>
              </a:lnSpc>
            </a:pPr>
            <a:r>
              <a:rPr lang="en-US" sz="3112" spc="76">
                <a:solidFill>
                  <a:srgbClr val="1D70ED"/>
                </a:solidFill>
                <a:latin typeface="Noto Sans"/>
                <a:ea typeface="Noto Sans"/>
                <a:cs typeface="Noto Sans"/>
                <a:sym typeface="Noto Sans"/>
              </a:rPr>
              <a:t>Consultez le projet 2025-29 du Comité 38</a:t>
            </a:r>
          </a:p>
        </p:txBody>
      </p:sp>
      <p:grpSp>
        <p:nvGrpSpPr>
          <p:cNvPr name="Group 67" id="67"/>
          <p:cNvGrpSpPr/>
          <p:nvPr/>
        </p:nvGrpSpPr>
        <p:grpSpPr>
          <a:xfrm rot="0">
            <a:off x="4599451" y="17038120"/>
            <a:ext cx="2493140" cy="2493140"/>
            <a:chOff x="0" y="0"/>
            <a:chExt cx="3324187" cy="3324187"/>
          </a:xfrm>
        </p:grpSpPr>
        <p:sp>
          <p:nvSpPr>
            <p:cNvPr name="Freeform 68" id="68"/>
            <p:cNvSpPr/>
            <p:nvPr/>
          </p:nvSpPr>
          <p:spPr>
            <a:xfrm flipH="false" flipV="false" rot="0">
              <a:off x="0" y="0"/>
              <a:ext cx="3324225" cy="3324225"/>
            </a:xfrm>
            <a:custGeom>
              <a:avLst/>
              <a:gdLst/>
              <a:ahLst/>
              <a:cxnLst/>
              <a:rect r="r" b="b" t="t" l="l"/>
              <a:pathLst>
                <a:path h="3324225" w="3324225">
                  <a:moveTo>
                    <a:pt x="0" y="0"/>
                  </a:moveTo>
                  <a:lnTo>
                    <a:pt x="3324225" y="0"/>
                  </a:lnTo>
                  <a:lnTo>
                    <a:pt x="3324225" y="3324225"/>
                  </a:lnTo>
                  <a:lnTo>
                    <a:pt x="0" y="3324225"/>
                  </a:lnTo>
                  <a:lnTo>
                    <a:pt x="0" y="0"/>
                  </a:lnTo>
                  <a:close/>
                </a:path>
              </a:pathLst>
            </a:custGeom>
            <a:blipFill>
              <a:blip r:embed="rId15"/>
              <a:stretch>
                <a:fillRect l="0" t="0" r="1" b="1"/>
              </a:stretch>
            </a:blipFill>
          </p:spPr>
        </p:sp>
      </p:grpSp>
      <p:sp>
        <p:nvSpPr>
          <p:cNvPr name="AutoShape 69" id="69"/>
          <p:cNvSpPr/>
          <p:nvPr/>
        </p:nvSpPr>
        <p:spPr>
          <a:xfrm>
            <a:off x="1463488" y="21876261"/>
            <a:ext cx="18363400" cy="0"/>
          </a:xfrm>
          <a:prstGeom prst="line">
            <a:avLst/>
          </a:prstGeom>
          <a:ln cap="flat" w="66675">
            <a:solidFill>
              <a:srgbClr val="1D70ED"/>
            </a:solidFill>
            <a:prstDash val="solid"/>
            <a:headEnd type="none" len="sm" w="sm"/>
            <a:tailEnd type="none" len="sm" w="sm"/>
          </a:ln>
        </p:spPr>
      </p:sp>
      <p:sp>
        <p:nvSpPr>
          <p:cNvPr name="AutoShape 70" id="70"/>
          <p:cNvSpPr/>
          <p:nvPr/>
        </p:nvSpPr>
        <p:spPr>
          <a:xfrm flipH="true" flipV="true">
            <a:off x="6096762" y="21373206"/>
            <a:ext cx="9525" cy="973422"/>
          </a:xfrm>
          <a:prstGeom prst="line">
            <a:avLst/>
          </a:prstGeom>
          <a:ln cap="flat" w="76200">
            <a:solidFill>
              <a:srgbClr val="F4D923"/>
            </a:solidFill>
            <a:prstDash val="solid"/>
            <a:headEnd type="none" len="sm" w="sm"/>
            <a:tailEnd type="none" len="sm" w="sm"/>
          </a:ln>
        </p:spPr>
      </p:sp>
      <p:sp>
        <p:nvSpPr>
          <p:cNvPr name="AutoShape 71" id="71"/>
          <p:cNvSpPr/>
          <p:nvPr/>
        </p:nvSpPr>
        <p:spPr>
          <a:xfrm flipH="true" flipV="true">
            <a:off x="2740722" y="21364157"/>
            <a:ext cx="9525" cy="973422"/>
          </a:xfrm>
          <a:prstGeom prst="line">
            <a:avLst/>
          </a:prstGeom>
          <a:ln cap="flat" w="76200">
            <a:solidFill>
              <a:srgbClr val="F4D923"/>
            </a:solidFill>
            <a:prstDash val="solid"/>
            <a:headEnd type="none" len="sm" w="sm"/>
            <a:tailEnd type="none" len="sm" w="sm"/>
          </a:ln>
        </p:spPr>
      </p:sp>
      <p:sp>
        <p:nvSpPr>
          <p:cNvPr name="AutoShape 72" id="72"/>
          <p:cNvSpPr/>
          <p:nvPr/>
        </p:nvSpPr>
        <p:spPr>
          <a:xfrm flipH="true" flipV="true">
            <a:off x="9449558" y="21364530"/>
            <a:ext cx="9525" cy="973422"/>
          </a:xfrm>
          <a:prstGeom prst="line">
            <a:avLst/>
          </a:prstGeom>
          <a:ln cap="flat" w="76200">
            <a:solidFill>
              <a:srgbClr val="F4D923"/>
            </a:solidFill>
            <a:prstDash val="solid"/>
            <a:headEnd type="none" len="sm" w="sm"/>
            <a:tailEnd type="none" len="sm" w="sm"/>
          </a:ln>
        </p:spPr>
      </p:sp>
      <p:sp>
        <p:nvSpPr>
          <p:cNvPr name="AutoShape 73" id="73"/>
          <p:cNvSpPr/>
          <p:nvPr/>
        </p:nvSpPr>
        <p:spPr>
          <a:xfrm flipH="true" flipV="true">
            <a:off x="12832253" y="21389550"/>
            <a:ext cx="9525" cy="973422"/>
          </a:xfrm>
          <a:prstGeom prst="line">
            <a:avLst/>
          </a:prstGeom>
          <a:ln cap="flat" w="76200">
            <a:solidFill>
              <a:srgbClr val="F4D923"/>
            </a:solidFill>
            <a:prstDash val="solid"/>
            <a:headEnd type="none" len="sm" w="sm"/>
            <a:tailEnd type="none" len="sm" w="sm"/>
          </a:ln>
        </p:spPr>
      </p:sp>
      <p:sp>
        <p:nvSpPr>
          <p:cNvPr name="AutoShape 74" id="74"/>
          <p:cNvSpPr/>
          <p:nvPr/>
        </p:nvSpPr>
        <p:spPr>
          <a:xfrm flipH="true" flipV="true">
            <a:off x="16462102" y="21364530"/>
            <a:ext cx="9525" cy="973422"/>
          </a:xfrm>
          <a:prstGeom prst="line">
            <a:avLst/>
          </a:prstGeom>
          <a:ln cap="flat" w="76200">
            <a:solidFill>
              <a:srgbClr val="F4D923"/>
            </a:solidFill>
            <a:prstDash val="solid"/>
            <a:headEnd type="none" len="sm" w="sm"/>
            <a:tailEnd type="none" len="sm" w="sm"/>
          </a:ln>
        </p:spPr>
      </p:sp>
      <p:sp>
        <p:nvSpPr>
          <p:cNvPr name="AutoShape 75" id="75"/>
          <p:cNvSpPr/>
          <p:nvPr/>
        </p:nvSpPr>
        <p:spPr>
          <a:xfrm flipH="true" flipV="true">
            <a:off x="19197977" y="21389178"/>
            <a:ext cx="9525" cy="973422"/>
          </a:xfrm>
          <a:prstGeom prst="line">
            <a:avLst/>
          </a:prstGeom>
          <a:ln cap="flat" w="76200">
            <a:solidFill>
              <a:srgbClr val="F4D923"/>
            </a:solidFill>
            <a:prstDash val="solid"/>
            <a:headEnd type="none" len="sm" w="sm"/>
            <a:tailEnd type="none" len="sm" w="sm"/>
          </a:ln>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46442" y="-1341898"/>
            <a:ext cx="23649280" cy="32512102"/>
          </a:xfrm>
          <a:custGeom>
            <a:avLst/>
            <a:gdLst/>
            <a:ahLst/>
            <a:cxnLst/>
            <a:rect r="r" b="b" t="t" l="l"/>
            <a:pathLst>
              <a:path h="32512102" w="23649280">
                <a:moveTo>
                  <a:pt x="0" y="0"/>
                </a:moveTo>
                <a:lnTo>
                  <a:pt x="23649280" y="0"/>
                </a:lnTo>
                <a:lnTo>
                  <a:pt x="23649280" y="32512102"/>
                </a:lnTo>
                <a:lnTo>
                  <a:pt x="0" y="3251210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3737677" y="27386804"/>
            <a:ext cx="13917635" cy="2868997"/>
            <a:chOff x="0" y="0"/>
            <a:chExt cx="18556846" cy="3825329"/>
          </a:xfrm>
        </p:grpSpPr>
        <p:sp>
          <p:nvSpPr>
            <p:cNvPr name="Freeform 4" id="4"/>
            <p:cNvSpPr/>
            <p:nvPr/>
          </p:nvSpPr>
          <p:spPr>
            <a:xfrm flipH="false" flipV="false" rot="0">
              <a:off x="0" y="0"/>
              <a:ext cx="18556860" cy="3825367"/>
            </a:xfrm>
            <a:custGeom>
              <a:avLst/>
              <a:gdLst/>
              <a:ahLst/>
              <a:cxnLst/>
              <a:rect r="r" b="b" t="t" l="l"/>
              <a:pathLst>
                <a:path h="3825367" w="18556860">
                  <a:moveTo>
                    <a:pt x="0" y="0"/>
                  </a:moveTo>
                  <a:lnTo>
                    <a:pt x="18556860" y="0"/>
                  </a:lnTo>
                  <a:lnTo>
                    <a:pt x="18556860" y="3825367"/>
                  </a:lnTo>
                  <a:lnTo>
                    <a:pt x="0" y="3825367"/>
                  </a:lnTo>
                  <a:close/>
                </a:path>
              </a:pathLst>
            </a:custGeom>
            <a:solidFill>
              <a:srgbClr val="313193"/>
            </a:solidFill>
          </p:spPr>
        </p:sp>
      </p:grpSp>
      <p:sp>
        <p:nvSpPr>
          <p:cNvPr name="TextBox 5" id="5"/>
          <p:cNvSpPr txBox="true"/>
          <p:nvPr/>
        </p:nvSpPr>
        <p:spPr>
          <a:xfrm rot="0">
            <a:off x="1035603" y="16905956"/>
            <a:ext cx="14485668" cy="1037314"/>
          </a:xfrm>
          <a:prstGeom prst="rect">
            <a:avLst/>
          </a:prstGeom>
        </p:spPr>
        <p:txBody>
          <a:bodyPr anchor="t" rtlCol="false" tIns="0" lIns="0" bIns="0" rIns="0">
            <a:spAutoFit/>
          </a:bodyPr>
          <a:lstStyle/>
          <a:p>
            <a:pPr algn="l">
              <a:lnSpc>
                <a:spcPts val="8446"/>
              </a:lnSpc>
            </a:pPr>
            <a:r>
              <a:rPr lang="en-US" b="true" sz="6033" spc="-407">
                <a:solidFill>
                  <a:srgbClr val="313193"/>
                </a:solidFill>
                <a:latin typeface="Cardo Bold"/>
                <a:ea typeface="Cardo Bold"/>
                <a:cs typeface="Cardo Bold"/>
                <a:sym typeface="Cardo Bold"/>
              </a:rPr>
              <a:t>Quelques nouveautés 2026-2027</a:t>
            </a:r>
          </a:p>
        </p:txBody>
      </p:sp>
      <p:sp>
        <p:nvSpPr>
          <p:cNvPr name="TextBox 6" id="6"/>
          <p:cNvSpPr txBox="true"/>
          <p:nvPr/>
        </p:nvSpPr>
        <p:spPr>
          <a:xfrm rot="0">
            <a:off x="-118646" y="18229019"/>
            <a:ext cx="19428504" cy="5438600"/>
          </a:xfrm>
          <a:prstGeom prst="rect">
            <a:avLst/>
          </a:prstGeom>
        </p:spPr>
        <p:txBody>
          <a:bodyPr anchor="t" rtlCol="false" tIns="0" lIns="0" bIns="0" rIns="0">
            <a:spAutoFit/>
          </a:bodyPr>
          <a:lstStyle/>
          <a:p>
            <a:pPr algn="just" marL="1368199" indent="-456066" lvl="2">
              <a:lnSpc>
                <a:spcPts val="3961"/>
              </a:lnSpc>
              <a:buFont typeface="Arial"/>
              <a:buChar char="⚬"/>
            </a:pPr>
            <a:r>
              <a:rPr lang="en-US" sz="3112" spc="70">
                <a:solidFill>
                  <a:srgbClr val="262674"/>
                </a:solidFill>
                <a:latin typeface="Noto Sans"/>
                <a:ea typeface="Noto Sans"/>
                <a:cs typeface="Noto Sans"/>
                <a:sym typeface="Noto Sans"/>
              </a:rPr>
              <a:t>Développement des rencontres OpenBad38</a:t>
            </a:r>
          </a:p>
          <a:p>
            <a:pPr algn="just" marL="1368199" indent="-456066" lvl="2">
              <a:lnSpc>
                <a:spcPts val="3961"/>
              </a:lnSpc>
              <a:buFont typeface="Arial"/>
              <a:buChar char="⚬"/>
            </a:pPr>
            <a:r>
              <a:rPr lang="en-US" sz="3112" spc="70">
                <a:solidFill>
                  <a:srgbClr val="262674"/>
                </a:solidFill>
                <a:latin typeface="Noto Sans"/>
                <a:ea typeface="Noto Sans"/>
                <a:cs typeface="Noto Sans"/>
                <a:sym typeface="Noto Sans"/>
              </a:rPr>
              <a:t>Mise en place du projet Bad au féminin </a:t>
            </a:r>
          </a:p>
          <a:p>
            <a:pPr algn="just" marL="2661966" indent="-665491" lvl="3">
              <a:lnSpc>
                <a:spcPts val="3961"/>
              </a:lnSpc>
              <a:buFont typeface="Arial"/>
              <a:buChar char="￭"/>
            </a:pPr>
            <a:r>
              <a:rPr lang="en-US" sz="3112" spc="70">
                <a:solidFill>
                  <a:srgbClr val="262674"/>
                </a:solidFill>
                <a:latin typeface="Noto Sans"/>
                <a:ea typeface="Noto Sans"/>
                <a:cs typeface="Noto Sans"/>
                <a:sym typeface="Noto Sans"/>
              </a:rPr>
              <a:t>journée promotionnelle Bad au féminin</a:t>
            </a:r>
          </a:p>
          <a:p>
            <a:pPr algn="just" marL="2661673" indent="-665418" lvl="3">
              <a:lnSpc>
                <a:spcPts val="3961"/>
              </a:lnSpc>
              <a:buFont typeface="Arial"/>
              <a:buChar char="￭"/>
            </a:pPr>
            <a:r>
              <a:rPr lang="en-US" sz="3112" spc="70">
                <a:solidFill>
                  <a:srgbClr val="262674"/>
                </a:solidFill>
                <a:latin typeface="Noto Sans"/>
                <a:ea typeface="Noto Sans"/>
                <a:cs typeface="Noto Sans"/>
                <a:sym typeface="Noto Sans"/>
              </a:rPr>
              <a:t>circuit départemental Elles au Bad Tour</a:t>
            </a:r>
          </a:p>
          <a:p>
            <a:pPr algn="just" marL="1368199" indent="-456066" lvl="2">
              <a:lnSpc>
                <a:spcPts val="3961"/>
              </a:lnSpc>
              <a:buFont typeface="Arial"/>
              <a:buChar char="⚬"/>
            </a:pPr>
            <a:r>
              <a:rPr lang="en-US" sz="3112" spc="70">
                <a:solidFill>
                  <a:srgbClr val="262674"/>
                </a:solidFill>
                <a:latin typeface="Noto Sans"/>
                <a:ea typeface="Noto Sans"/>
                <a:cs typeface="Noto Sans"/>
                <a:sym typeface="Noto Sans"/>
              </a:rPr>
              <a:t>Promotion de la pratique de double chez les jeunes</a:t>
            </a:r>
          </a:p>
          <a:p>
            <a:pPr algn="just" marL="2661966" indent="-665491" lvl="3">
              <a:lnSpc>
                <a:spcPts val="3961"/>
              </a:lnSpc>
              <a:buFont typeface="Arial"/>
              <a:buChar char="￭"/>
            </a:pPr>
            <a:r>
              <a:rPr lang="en-US" sz="3112" spc="70">
                <a:solidFill>
                  <a:srgbClr val="262674"/>
                </a:solidFill>
                <a:latin typeface="Noto Sans"/>
                <a:ea typeface="Noto Sans"/>
                <a:cs typeface="Noto Sans"/>
                <a:sym typeface="Noto Sans"/>
              </a:rPr>
              <a:t>3 TDJ de double</a:t>
            </a:r>
          </a:p>
          <a:p>
            <a:pPr algn="just" marL="2661966" indent="-665491" lvl="3">
              <a:lnSpc>
                <a:spcPts val="3961"/>
              </a:lnSpc>
              <a:buFont typeface="Arial"/>
              <a:buChar char="￭"/>
            </a:pPr>
            <a:r>
              <a:rPr lang="en-US" sz="3112" spc="70">
                <a:solidFill>
                  <a:srgbClr val="262674"/>
                </a:solidFill>
                <a:latin typeface="Noto Sans"/>
                <a:ea typeface="Noto Sans"/>
                <a:cs typeface="Noto Sans"/>
                <a:sym typeface="Noto Sans"/>
              </a:rPr>
              <a:t>Création du circuit Mix’Team 38 : tournoi par équipe intergenre</a:t>
            </a:r>
          </a:p>
          <a:p>
            <a:pPr algn="just" marL="2661966" indent="-665491" lvl="3">
              <a:lnSpc>
                <a:spcPts val="3961"/>
              </a:lnSpc>
              <a:buFont typeface="Arial"/>
              <a:buChar char="￭"/>
            </a:pPr>
            <a:r>
              <a:rPr lang="en-US" sz="3112" spc="70">
                <a:solidFill>
                  <a:srgbClr val="262674"/>
                </a:solidFill>
                <a:latin typeface="Noto Sans"/>
                <a:ea typeface="Noto Sans"/>
                <a:cs typeface="Noto Sans"/>
                <a:sym typeface="Noto Sans"/>
              </a:rPr>
              <a:t>Nouvelle formule du CDJ (Coupe Départementale Jeune)</a:t>
            </a:r>
          </a:p>
          <a:p>
            <a:pPr algn="just" marL="3955732" indent="-791146" lvl="4">
              <a:lnSpc>
                <a:spcPts val="3961"/>
              </a:lnSpc>
              <a:buFont typeface="Arial"/>
              <a:buChar char="•"/>
            </a:pPr>
            <a:r>
              <a:rPr lang="en-US" sz="3112" spc="70">
                <a:solidFill>
                  <a:srgbClr val="262674"/>
                </a:solidFill>
                <a:latin typeface="Noto Sans"/>
                <a:ea typeface="Noto Sans"/>
                <a:cs typeface="Noto Sans"/>
                <a:sym typeface="Noto Sans"/>
              </a:rPr>
              <a:t>Une journée simple + double</a:t>
            </a:r>
          </a:p>
          <a:p>
            <a:pPr algn="just" marL="3955732" indent="-791146" lvl="4">
              <a:lnSpc>
                <a:spcPts val="3961"/>
              </a:lnSpc>
              <a:buFont typeface="Arial"/>
              <a:buChar char="•"/>
            </a:pPr>
            <a:r>
              <a:rPr lang="en-US" sz="3112" spc="70">
                <a:solidFill>
                  <a:srgbClr val="262674"/>
                </a:solidFill>
                <a:latin typeface="Noto Sans"/>
                <a:ea typeface="Noto Sans"/>
                <a:cs typeface="Noto Sans"/>
                <a:sym typeface="Noto Sans"/>
              </a:rPr>
              <a:t>Une journée simple + mixte</a:t>
            </a:r>
          </a:p>
          <a:p>
            <a:pPr algn="just" marL="1368199" indent="-456066" lvl="2">
              <a:lnSpc>
                <a:spcPts val="3961"/>
              </a:lnSpc>
              <a:buFont typeface="Arial"/>
              <a:buChar char="⚬"/>
            </a:pPr>
            <a:r>
              <a:rPr lang="en-US" sz="3112" spc="70">
                <a:solidFill>
                  <a:srgbClr val="262674"/>
                </a:solidFill>
                <a:latin typeface="Noto Sans"/>
                <a:ea typeface="Noto Sans"/>
                <a:cs typeface="Noto Sans"/>
                <a:sym typeface="Noto Sans"/>
              </a:rPr>
              <a:t>Création et suivi des clubs</a:t>
            </a:r>
          </a:p>
        </p:txBody>
      </p:sp>
      <p:grpSp>
        <p:nvGrpSpPr>
          <p:cNvPr name="Group 7" id="7"/>
          <p:cNvGrpSpPr/>
          <p:nvPr/>
        </p:nvGrpSpPr>
        <p:grpSpPr>
          <a:xfrm rot="0">
            <a:off x="11773036" y="17699717"/>
            <a:ext cx="8898607" cy="3369183"/>
            <a:chOff x="0" y="0"/>
            <a:chExt cx="11864810" cy="4492244"/>
          </a:xfrm>
        </p:grpSpPr>
        <p:sp>
          <p:nvSpPr>
            <p:cNvPr name="Freeform 8" id="8"/>
            <p:cNvSpPr/>
            <p:nvPr/>
          </p:nvSpPr>
          <p:spPr>
            <a:xfrm flipH="false" flipV="false" rot="0">
              <a:off x="0" y="0"/>
              <a:ext cx="11864848" cy="4492244"/>
            </a:xfrm>
            <a:custGeom>
              <a:avLst/>
              <a:gdLst/>
              <a:ahLst/>
              <a:cxnLst/>
              <a:rect r="r" b="b" t="t" l="l"/>
              <a:pathLst>
                <a:path h="4492244" w="11864848">
                  <a:moveTo>
                    <a:pt x="0" y="0"/>
                  </a:moveTo>
                  <a:lnTo>
                    <a:pt x="11864848" y="0"/>
                  </a:lnTo>
                  <a:lnTo>
                    <a:pt x="11864848" y="4492244"/>
                  </a:lnTo>
                  <a:lnTo>
                    <a:pt x="0" y="4492244"/>
                  </a:lnTo>
                  <a:lnTo>
                    <a:pt x="0" y="0"/>
                  </a:lnTo>
                  <a:close/>
                </a:path>
              </a:pathLst>
            </a:custGeom>
            <a:blipFill>
              <a:blip r:embed="rId4"/>
              <a:stretch>
                <a:fillRect l="0" t="0" r="0" b="0"/>
              </a:stretch>
            </a:blipFill>
          </p:spPr>
        </p:sp>
      </p:grpSp>
      <p:grpSp>
        <p:nvGrpSpPr>
          <p:cNvPr name="Group 9" id="9"/>
          <p:cNvGrpSpPr/>
          <p:nvPr/>
        </p:nvGrpSpPr>
        <p:grpSpPr>
          <a:xfrm rot="0">
            <a:off x="14481107" y="2231071"/>
            <a:ext cx="4502591" cy="3007095"/>
            <a:chOff x="0" y="0"/>
            <a:chExt cx="6003455" cy="4009460"/>
          </a:xfrm>
        </p:grpSpPr>
        <p:grpSp>
          <p:nvGrpSpPr>
            <p:cNvPr name="Group 10" id="10"/>
            <p:cNvGrpSpPr/>
            <p:nvPr/>
          </p:nvGrpSpPr>
          <p:grpSpPr>
            <a:xfrm rot="0">
              <a:off x="0" y="617099"/>
              <a:ext cx="6003455" cy="3392360"/>
              <a:chOff x="0" y="0"/>
              <a:chExt cx="6003455" cy="3392360"/>
            </a:xfrm>
          </p:grpSpPr>
          <p:sp>
            <p:nvSpPr>
              <p:cNvPr name="Freeform 11" id="11"/>
              <p:cNvSpPr/>
              <p:nvPr/>
            </p:nvSpPr>
            <p:spPr>
              <a:xfrm flipH="false" flipV="false" rot="0">
                <a:off x="0" y="0"/>
                <a:ext cx="6003417" cy="3392424"/>
              </a:xfrm>
              <a:custGeom>
                <a:avLst/>
                <a:gdLst/>
                <a:ahLst/>
                <a:cxnLst/>
                <a:rect r="r" b="b" t="t" l="l"/>
                <a:pathLst>
                  <a:path h="3392424" w="6003417">
                    <a:moveTo>
                      <a:pt x="0" y="0"/>
                    </a:moveTo>
                    <a:lnTo>
                      <a:pt x="0" y="3392424"/>
                    </a:lnTo>
                    <a:lnTo>
                      <a:pt x="6003417" y="3392424"/>
                    </a:lnTo>
                    <a:lnTo>
                      <a:pt x="6003417" y="0"/>
                    </a:lnTo>
                    <a:lnTo>
                      <a:pt x="0" y="0"/>
                    </a:lnTo>
                    <a:close/>
                    <a:moveTo>
                      <a:pt x="5962269" y="3351149"/>
                    </a:moveTo>
                    <a:lnTo>
                      <a:pt x="40386" y="3351149"/>
                    </a:lnTo>
                    <a:lnTo>
                      <a:pt x="40386" y="40386"/>
                    </a:lnTo>
                    <a:lnTo>
                      <a:pt x="5962269" y="40386"/>
                    </a:lnTo>
                    <a:lnTo>
                      <a:pt x="5962269" y="3351149"/>
                    </a:lnTo>
                    <a:close/>
                  </a:path>
                </a:pathLst>
              </a:custGeom>
              <a:solidFill>
                <a:srgbClr val="262674"/>
              </a:solidFill>
            </p:spPr>
          </p:sp>
        </p:grpSp>
        <p:sp>
          <p:nvSpPr>
            <p:cNvPr name="TextBox 12" id="12"/>
            <p:cNvSpPr txBox="true"/>
            <p:nvPr/>
          </p:nvSpPr>
          <p:spPr>
            <a:xfrm rot="0">
              <a:off x="62878" y="1625962"/>
              <a:ext cx="5940577" cy="1752290"/>
            </a:xfrm>
            <a:prstGeom prst="rect">
              <a:avLst/>
            </a:prstGeom>
          </p:spPr>
          <p:txBody>
            <a:bodyPr anchor="t" rtlCol="false" tIns="0" lIns="0" bIns="0" rIns="0">
              <a:spAutoFit/>
            </a:bodyPr>
            <a:lstStyle/>
            <a:p>
              <a:pPr algn="ctr">
                <a:lnSpc>
                  <a:spcPts val="3562"/>
                </a:lnSpc>
              </a:pPr>
              <a:r>
                <a:rPr lang="en-US" sz="2546" spc="61">
                  <a:solidFill>
                    <a:srgbClr val="262674"/>
                  </a:solidFill>
                  <a:latin typeface="Inter"/>
                  <a:ea typeface="Inter"/>
                  <a:cs typeface="Inter"/>
                  <a:sym typeface="Inter"/>
                </a:rPr>
                <a:t>Formations MODEF</a:t>
              </a:r>
            </a:p>
            <a:p>
              <a:pPr algn="ctr">
                <a:lnSpc>
                  <a:spcPts val="3565"/>
                </a:lnSpc>
              </a:pPr>
              <a:r>
                <a:rPr lang="en-US" sz="2546" spc="62">
                  <a:solidFill>
                    <a:srgbClr val="262674"/>
                  </a:solidFill>
                  <a:latin typeface="Inter"/>
                  <a:ea typeface="Inter"/>
                  <a:cs typeface="Inter"/>
                  <a:sym typeface="Inter"/>
                </a:rPr>
                <a:t>Rentrée des encadrants bénévoles</a:t>
              </a:r>
            </a:p>
          </p:txBody>
        </p:sp>
        <p:grpSp>
          <p:nvGrpSpPr>
            <p:cNvPr name="Group 13" id="13"/>
            <p:cNvGrpSpPr/>
            <p:nvPr/>
          </p:nvGrpSpPr>
          <p:grpSpPr>
            <a:xfrm rot="0">
              <a:off x="1129873" y="0"/>
              <a:ext cx="4132618" cy="1231354"/>
              <a:chOff x="0" y="0"/>
              <a:chExt cx="4132618" cy="1231354"/>
            </a:xfrm>
          </p:grpSpPr>
          <p:sp>
            <p:nvSpPr>
              <p:cNvPr name="Freeform 14" id="14"/>
              <p:cNvSpPr/>
              <p:nvPr/>
            </p:nvSpPr>
            <p:spPr>
              <a:xfrm flipH="false" flipV="false" rot="0">
                <a:off x="0" y="0"/>
                <a:ext cx="4132580" cy="1231392"/>
              </a:xfrm>
              <a:custGeom>
                <a:avLst/>
                <a:gdLst/>
                <a:ahLst/>
                <a:cxnLst/>
                <a:rect r="r" b="b" t="t" l="l"/>
                <a:pathLst>
                  <a:path h="1231392" w="4132580">
                    <a:moveTo>
                      <a:pt x="0" y="0"/>
                    </a:moveTo>
                    <a:lnTo>
                      <a:pt x="4132580" y="0"/>
                    </a:lnTo>
                    <a:lnTo>
                      <a:pt x="4132580" y="1231392"/>
                    </a:lnTo>
                    <a:lnTo>
                      <a:pt x="0" y="1231392"/>
                    </a:lnTo>
                    <a:lnTo>
                      <a:pt x="0" y="0"/>
                    </a:lnTo>
                    <a:close/>
                  </a:path>
                </a:pathLst>
              </a:custGeom>
              <a:solidFill>
                <a:srgbClr val="FFFFFF"/>
              </a:solidFill>
            </p:spPr>
          </p:sp>
        </p:grpSp>
        <p:sp>
          <p:nvSpPr>
            <p:cNvPr name="TextBox 15" id="15"/>
            <p:cNvSpPr txBox="true"/>
            <p:nvPr/>
          </p:nvSpPr>
          <p:spPr>
            <a:xfrm rot="0">
              <a:off x="1273873" y="126790"/>
              <a:ext cx="3563938" cy="654065"/>
            </a:xfrm>
            <a:prstGeom prst="rect">
              <a:avLst/>
            </a:prstGeom>
          </p:spPr>
          <p:txBody>
            <a:bodyPr anchor="t" rtlCol="false" tIns="0" lIns="0" bIns="0" rIns="0">
              <a:spAutoFit/>
            </a:bodyPr>
            <a:lstStyle/>
            <a:p>
              <a:pPr algn="l">
                <a:lnSpc>
                  <a:spcPts val="4182"/>
                </a:lnSpc>
              </a:pPr>
              <a:r>
                <a:rPr lang="en-US" sz="2985" spc="73">
                  <a:solidFill>
                    <a:srgbClr val="7B35B2"/>
                  </a:solidFill>
                  <a:latin typeface="Inter"/>
                  <a:ea typeface="Inter"/>
                  <a:cs typeface="Inter"/>
                  <a:sym typeface="Inter"/>
                </a:rPr>
                <a:t>ENCADRANTS</a:t>
              </a:r>
            </a:p>
          </p:txBody>
        </p:sp>
      </p:grpSp>
      <p:grpSp>
        <p:nvGrpSpPr>
          <p:cNvPr name="Group 16" id="16"/>
          <p:cNvGrpSpPr/>
          <p:nvPr/>
        </p:nvGrpSpPr>
        <p:grpSpPr>
          <a:xfrm rot="0">
            <a:off x="14481107" y="6090859"/>
            <a:ext cx="4502591" cy="3006028"/>
            <a:chOff x="0" y="0"/>
            <a:chExt cx="6003455" cy="4008037"/>
          </a:xfrm>
        </p:grpSpPr>
        <p:grpSp>
          <p:nvGrpSpPr>
            <p:cNvPr name="Group 17" id="17"/>
            <p:cNvGrpSpPr/>
            <p:nvPr/>
          </p:nvGrpSpPr>
          <p:grpSpPr>
            <a:xfrm rot="0">
              <a:off x="0" y="615677"/>
              <a:ext cx="6003455" cy="3392360"/>
              <a:chOff x="0" y="0"/>
              <a:chExt cx="6003455" cy="3392360"/>
            </a:xfrm>
          </p:grpSpPr>
          <p:sp>
            <p:nvSpPr>
              <p:cNvPr name="Freeform 18" id="18"/>
              <p:cNvSpPr/>
              <p:nvPr/>
            </p:nvSpPr>
            <p:spPr>
              <a:xfrm flipH="false" flipV="false" rot="0">
                <a:off x="0" y="0"/>
                <a:ext cx="6003417" cy="3392424"/>
              </a:xfrm>
              <a:custGeom>
                <a:avLst/>
                <a:gdLst/>
                <a:ahLst/>
                <a:cxnLst/>
                <a:rect r="r" b="b" t="t" l="l"/>
                <a:pathLst>
                  <a:path h="3392424" w="6003417">
                    <a:moveTo>
                      <a:pt x="0" y="0"/>
                    </a:moveTo>
                    <a:lnTo>
                      <a:pt x="0" y="3392424"/>
                    </a:lnTo>
                    <a:lnTo>
                      <a:pt x="6003417" y="3392424"/>
                    </a:lnTo>
                    <a:lnTo>
                      <a:pt x="6003417" y="0"/>
                    </a:lnTo>
                    <a:lnTo>
                      <a:pt x="0" y="0"/>
                    </a:lnTo>
                    <a:close/>
                    <a:moveTo>
                      <a:pt x="5962269" y="3351149"/>
                    </a:moveTo>
                    <a:lnTo>
                      <a:pt x="40386" y="3351149"/>
                    </a:lnTo>
                    <a:lnTo>
                      <a:pt x="40386" y="40386"/>
                    </a:lnTo>
                    <a:lnTo>
                      <a:pt x="5962269" y="40386"/>
                    </a:lnTo>
                    <a:lnTo>
                      <a:pt x="5962269" y="3351149"/>
                    </a:lnTo>
                    <a:close/>
                  </a:path>
                </a:pathLst>
              </a:custGeom>
              <a:solidFill>
                <a:srgbClr val="262674"/>
              </a:solidFill>
            </p:spPr>
          </p:sp>
        </p:grpSp>
        <p:sp>
          <p:nvSpPr>
            <p:cNvPr name="TextBox 19" id="19"/>
            <p:cNvSpPr txBox="true"/>
            <p:nvPr/>
          </p:nvSpPr>
          <p:spPr>
            <a:xfrm rot="0">
              <a:off x="1173040" y="1625962"/>
              <a:ext cx="3594497" cy="558274"/>
            </a:xfrm>
            <a:prstGeom prst="rect">
              <a:avLst/>
            </a:prstGeom>
          </p:spPr>
          <p:txBody>
            <a:bodyPr anchor="t" rtlCol="false" tIns="0" lIns="0" bIns="0" rIns="0">
              <a:spAutoFit/>
            </a:bodyPr>
            <a:lstStyle/>
            <a:p>
              <a:pPr algn="ctr">
                <a:lnSpc>
                  <a:spcPts val="3565"/>
                </a:lnSpc>
              </a:pPr>
              <a:r>
                <a:rPr lang="en-US" sz="2546" spc="62">
                  <a:solidFill>
                    <a:srgbClr val="262674"/>
                  </a:solidFill>
                  <a:latin typeface="Inter"/>
                  <a:ea typeface="Inter"/>
                  <a:cs typeface="Inter"/>
                  <a:sym typeface="Inter"/>
                </a:rPr>
                <a:t>Formations GEO1</a:t>
              </a:r>
            </a:p>
          </p:txBody>
        </p:sp>
        <p:grpSp>
          <p:nvGrpSpPr>
            <p:cNvPr name="Group 20" id="20"/>
            <p:cNvGrpSpPr/>
            <p:nvPr/>
          </p:nvGrpSpPr>
          <p:grpSpPr>
            <a:xfrm rot="0">
              <a:off x="801754" y="0"/>
              <a:ext cx="4792128" cy="1231354"/>
              <a:chOff x="0" y="0"/>
              <a:chExt cx="4792128" cy="1231354"/>
            </a:xfrm>
          </p:grpSpPr>
          <p:sp>
            <p:nvSpPr>
              <p:cNvPr name="Freeform 21" id="21"/>
              <p:cNvSpPr/>
              <p:nvPr/>
            </p:nvSpPr>
            <p:spPr>
              <a:xfrm flipH="false" flipV="false" rot="0">
                <a:off x="0" y="0"/>
                <a:ext cx="4792084" cy="1231392"/>
              </a:xfrm>
              <a:custGeom>
                <a:avLst/>
                <a:gdLst/>
                <a:ahLst/>
                <a:cxnLst/>
                <a:rect r="r" b="b" t="t" l="l"/>
                <a:pathLst>
                  <a:path h="1231392" w="4792084">
                    <a:moveTo>
                      <a:pt x="0" y="0"/>
                    </a:moveTo>
                    <a:lnTo>
                      <a:pt x="4792084" y="0"/>
                    </a:lnTo>
                    <a:lnTo>
                      <a:pt x="4792084" y="1231392"/>
                    </a:lnTo>
                    <a:lnTo>
                      <a:pt x="0" y="1231392"/>
                    </a:lnTo>
                    <a:lnTo>
                      <a:pt x="0" y="0"/>
                    </a:lnTo>
                    <a:close/>
                  </a:path>
                </a:pathLst>
              </a:custGeom>
              <a:solidFill>
                <a:srgbClr val="FFFFFF"/>
              </a:solidFill>
            </p:spPr>
          </p:sp>
        </p:grpSp>
        <p:sp>
          <p:nvSpPr>
            <p:cNvPr name="TextBox 22" id="22"/>
            <p:cNvSpPr txBox="true"/>
            <p:nvPr/>
          </p:nvSpPr>
          <p:spPr>
            <a:xfrm rot="0">
              <a:off x="774804" y="231769"/>
              <a:ext cx="4819078" cy="710667"/>
            </a:xfrm>
            <a:prstGeom prst="rect">
              <a:avLst/>
            </a:prstGeom>
          </p:spPr>
          <p:txBody>
            <a:bodyPr anchor="t" rtlCol="false" tIns="0" lIns="0" bIns="0" rIns="0">
              <a:spAutoFit/>
            </a:bodyPr>
            <a:lstStyle/>
            <a:p>
              <a:pPr algn="ctr">
                <a:lnSpc>
                  <a:spcPts val="4182"/>
                </a:lnSpc>
              </a:pPr>
              <a:r>
                <a:rPr lang="en-US" sz="2985" spc="73">
                  <a:solidFill>
                    <a:srgbClr val="7B35B2"/>
                  </a:solidFill>
                  <a:latin typeface="Inter"/>
                  <a:ea typeface="Inter"/>
                  <a:cs typeface="Inter"/>
                  <a:sym typeface="Inter"/>
                </a:rPr>
                <a:t>ORGANISATEURS</a:t>
              </a:r>
            </a:p>
          </p:txBody>
        </p:sp>
        <p:sp>
          <p:nvSpPr>
            <p:cNvPr name="TextBox 23" id="23"/>
            <p:cNvSpPr txBox="true"/>
            <p:nvPr/>
          </p:nvSpPr>
          <p:spPr>
            <a:xfrm rot="0">
              <a:off x="1160922" y="2244686"/>
              <a:ext cx="3681611" cy="558274"/>
            </a:xfrm>
            <a:prstGeom prst="rect">
              <a:avLst/>
            </a:prstGeom>
          </p:spPr>
          <p:txBody>
            <a:bodyPr anchor="t" rtlCol="false" tIns="0" lIns="0" bIns="0" rIns="0">
              <a:spAutoFit/>
            </a:bodyPr>
            <a:lstStyle/>
            <a:p>
              <a:pPr algn="ctr">
                <a:lnSpc>
                  <a:spcPts val="3565"/>
                </a:lnSpc>
              </a:pPr>
              <a:r>
                <a:rPr lang="en-US" sz="2546" spc="62">
                  <a:solidFill>
                    <a:srgbClr val="262674"/>
                  </a:solidFill>
                  <a:latin typeface="Inter"/>
                  <a:ea typeface="Inter"/>
                  <a:cs typeface="Inter"/>
                  <a:sym typeface="Inter"/>
                </a:rPr>
                <a:t>Formations GEO2</a:t>
              </a:r>
            </a:p>
          </p:txBody>
        </p:sp>
      </p:grpSp>
      <p:sp>
        <p:nvSpPr>
          <p:cNvPr name="TextBox 24" id="24"/>
          <p:cNvSpPr txBox="true"/>
          <p:nvPr/>
        </p:nvSpPr>
        <p:spPr>
          <a:xfrm rot="0">
            <a:off x="0" y="1877966"/>
            <a:ext cx="13419832" cy="7419800"/>
          </a:xfrm>
          <a:prstGeom prst="rect">
            <a:avLst/>
          </a:prstGeom>
        </p:spPr>
        <p:txBody>
          <a:bodyPr anchor="t" rtlCol="false" tIns="0" lIns="0" bIns="0" rIns="0">
            <a:spAutoFit/>
          </a:bodyPr>
          <a:lstStyle/>
          <a:p>
            <a:pPr algn="just" marL="1368199" indent="-456066" lvl="2">
              <a:lnSpc>
                <a:spcPts val="3961"/>
              </a:lnSpc>
              <a:buFont typeface="Arial"/>
              <a:buChar char="⚬"/>
            </a:pPr>
            <a:r>
              <a:rPr lang="en-US" sz="3112" spc="70">
                <a:solidFill>
                  <a:srgbClr val="262674"/>
                </a:solidFill>
                <a:latin typeface="Noto Sans"/>
                <a:ea typeface="Noto Sans"/>
                <a:cs typeface="Noto Sans"/>
                <a:sym typeface="Noto Sans"/>
              </a:rPr>
              <a:t>Aide à la création et au développement des clubs</a:t>
            </a:r>
          </a:p>
          <a:p>
            <a:pPr algn="just" marL="1368194" indent="-456065" lvl="2">
              <a:lnSpc>
                <a:spcPts val="3961"/>
              </a:lnSpc>
              <a:buFont typeface="Arial"/>
              <a:buChar char="⚬"/>
            </a:pPr>
            <a:r>
              <a:rPr lang="en-US" sz="3112" spc="70">
                <a:solidFill>
                  <a:srgbClr val="262674"/>
                </a:solidFill>
                <a:latin typeface="Noto Sans"/>
                <a:ea typeface="Noto Sans"/>
                <a:cs typeface="Noto Sans"/>
                <a:sym typeface="Noto Sans"/>
              </a:rPr>
              <a:t>Être le lien entre les clubs et les instances (Fédération, Ligue, etc…)</a:t>
            </a:r>
          </a:p>
          <a:p>
            <a:pPr algn="just" marL="1368199" indent="-456066" lvl="2">
              <a:lnSpc>
                <a:spcPts val="3961"/>
              </a:lnSpc>
              <a:buFont typeface="Arial"/>
              <a:buChar char="⚬"/>
            </a:pPr>
            <a:r>
              <a:rPr lang="en-US" sz="3112" spc="70">
                <a:solidFill>
                  <a:srgbClr val="262674"/>
                </a:solidFill>
                <a:latin typeface="Noto Sans"/>
                <a:ea typeface="Noto Sans"/>
                <a:cs typeface="Noto Sans"/>
                <a:sym typeface="Noto Sans"/>
              </a:rPr>
              <a:t>Animer la dynamique départementale via des compétitions et des rencontres sportives</a:t>
            </a:r>
          </a:p>
          <a:p>
            <a:pPr algn="just" marL="1368199" indent="-456066" lvl="2">
              <a:lnSpc>
                <a:spcPts val="3961"/>
              </a:lnSpc>
              <a:buFont typeface="Arial"/>
              <a:buChar char="⚬"/>
            </a:pPr>
            <a:r>
              <a:rPr lang="en-US" sz="3112" spc="70">
                <a:solidFill>
                  <a:srgbClr val="262674"/>
                </a:solidFill>
                <a:latin typeface="Noto Sans"/>
                <a:ea typeface="Noto Sans"/>
                <a:cs typeface="Noto Sans"/>
                <a:sym typeface="Noto Sans"/>
              </a:rPr>
              <a:t>Promouvoir et favoriser la pratique du badminton pour tous (jeunes, vétérans, séniors, scolaires, parabad, etc…)</a:t>
            </a:r>
          </a:p>
          <a:p>
            <a:pPr algn="just" marL="1368199" indent="-456066" lvl="2">
              <a:lnSpc>
                <a:spcPts val="3961"/>
              </a:lnSpc>
              <a:buFont typeface="Arial"/>
              <a:buChar char="⚬"/>
            </a:pPr>
            <a:r>
              <a:rPr lang="en-US" sz="3112" spc="70">
                <a:solidFill>
                  <a:srgbClr val="262674"/>
                </a:solidFill>
                <a:latin typeface="Noto Sans"/>
                <a:ea typeface="Noto Sans"/>
                <a:cs typeface="Noto Sans"/>
                <a:sym typeface="Noto Sans"/>
              </a:rPr>
              <a:t>Permettre aux plus jeunes joueurs de s’épanouir (Plateaux Bad, RDJ38, Mix’Team38, EFB, Dispositif Avenir).</a:t>
            </a:r>
          </a:p>
          <a:p>
            <a:pPr algn="just" marL="1368199" indent="-456066" lvl="2">
              <a:lnSpc>
                <a:spcPts val="3961"/>
              </a:lnSpc>
              <a:buFont typeface="Arial"/>
              <a:buChar char="⚬"/>
            </a:pPr>
            <a:r>
              <a:rPr lang="en-US" sz="3112" spc="70">
                <a:solidFill>
                  <a:srgbClr val="262674"/>
                </a:solidFill>
                <a:latin typeface="Noto Sans"/>
                <a:ea typeface="Noto Sans"/>
                <a:cs typeface="Noto Sans"/>
                <a:sym typeface="Noto Sans"/>
              </a:rPr>
              <a:t>Accompagner et guider les meilleurs potentiels (PJDD, sélection38, Rassemblements Jeunes)</a:t>
            </a:r>
          </a:p>
          <a:p>
            <a:pPr algn="just" marL="1368199" indent="-456066" lvl="2">
              <a:lnSpc>
                <a:spcPts val="3961"/>
              </a:lnSpc>
              <a:buFont typeface="Arial"/>
              <a:buChar char="⚬"/>
            </a:pPr>
            <a:r>
              <a:rPr lang="en-US" sz="3112" spc="70">
                <a:solidFill>
                  <a:srgbClr val="262674"/>
                </a:solidFill>
                <a:latin typeface="Noto Sans"/>
                <a:ea typeface="Noto Sans"/>
                <a:cs typeface="Noto Sans"/>
                <a:sym typeface="Noto Sans"/>
              </a:rPr>
              <a:t>Gérer les calendriers des compétitions, rencontres et formations</a:t>
            </a:r>
          </a:p>
          <a:p>
            <a:pPr algn="just" marL="1368199" indent="-456066" lvl="2">
              <a:lnSpc>
                <a:spcPts val="3961"/>
              </a:lnSpc>
              <a:buFont typeface="Arial"/>
              <a:buChar char="⚬"/>
            </a:pPr>
            <a:r>
              <a:rPr lang="en-US" sz="3112" spc="70">
                <a:solidFill>
                  <a:srgbClr val="262674"/>
                </a:solidFill>
                <a:latin typeface="Noto Sans"/>
                <a:ea typeface="Noto Sans"/>
                <a:cs typeface="Noto Sans"/>
                <a:sym typeface="Noto Sans"/>
              </a:rPr>
              <a:t>Mener la veille des équipements départementaux</a:t>
            </a:r>
          </a:p>
          <a:p>
            <a:pPr algn="just" marL="1368196" indent="-456065" lvl="2">
              <a:lnSpc>
                <a:spcPts val="3961"/>
              </a:lnSpc>
              <a:buFont typeface="Arial"/>
              <a:buChar char="⚬"/>
            </a:pPr>
            <a:r>
              <a:rPr lang="en-US" sz="3112" spc="70">
                <a:solidFill>
                  <a:srgbClr val="262674"/>
                </a:solidFill>
                <a:latin typeface="Noto Sans"/>
                <a:ea typeface="Noto Sans"/>
                <a:cs typeface="Noto Sans"/>
                <a:sym typeface="Noto Sans"/>
              </a:rPr>
              <a:t>Faire vivre et s’appuyer sur l’ETD (8 à 10 professionnels du 38)</a:t>
            </a:r>
          </a:p>
        </p:txBody>
      </p:sp>
      <p:sp>
        <p:nvSpPr>
          <p:cNvPr name="TextBox 25" id="25"/>
          <p:cNvSpPr txBox="true"/>
          <p:nvPr/>
        </p:nvSpPr>
        <p:spPr>
          <a:xfrm rot="0">
            <a:off x="3033665" y="28476731"/>
            <a:ext cx="15325668" cy="763715"/>
          </a:xfrm>
          <a:prstGeom prst="rect">
            <a:avLst/>
          </a:prstGeom>
        </p:spPr>
        <p:txBody>
          <a:bodyPr anchor="t" rtlCol="false" tIns="0" lIns="0" bIns="0" rIns="0">
            <a:spAutoFit/>
          </a:bodyPr>
          <a:lstStyle/>
          <a:p>
            <a:pPr algn="ctr">
              <a:lnSpc>
                <a:spcPts val="6242"/>
              </a:lnSpc>
            </a:pPr>
            <a:r>
              <a:rPr lang="en-US" b="true" sz="5574" spc="138">
                <a:solidFill>
                  <a:srgbClr val="FFFFFF"/>
                </a:solidFill>
                <a:latin typeface="Cardo Bold"/>
                <a:ea typeface="Cardo Bold"/>
                <a:cs typeface="Cardo Bold"/>
                <a:sym typeface="Cardo Bold"/>
              </a:rPr>
              <a:t>COMITÉ ISERE</a:t>
            </a:r>
          </a:p>
        </p:txBody>
      </p:sp>
      <p:sp>
        <p:nvSpPr>
          <p:cNvPr name="TextBox 26" id="26"/>
          <p:cNvSpPr txBox="true"/>
          <p:nvPr/>
        </p:nvSpPr>
        <p:spPr>
          <a:xfrm rot="0">
            <a:off x="-4209169" y="725808"/>
            <a:ext cx="14485668" cy="1129570"/>
          </a:xfrm>
          <a:prstGeom prst="rect">
            <a:avLst/>
          </a:prstGeom>
        </p:spPr>
        <p:txBody>
          <a:bodyPr anchor="t" rtlCol="false" tIns="0" lIns="0" bIns="0" rIns="0">
            <a:spAutoFit/>
          </a:bodyPr>
          <a:lstStyle/>
          <a:p>
            <a:pPr algn="ctr">
              <a:lnSpc>
                <a:spcPts val="8446"/>
              </a:lnSpc>
            </a:pPr>
            <a:r>
              <a:rPr lang="en-US" b="true" sz="6033" spc="-407">
                <a:solidFill>
                  <a:srgbClr val="313193"/>
                </a:solidFill>
                <a:latin typeface="Cardo Bold"/>
                <a:ea typeface="Cardo Bold"/>
                <a:cs typeface="Cardo Bold"/>
                <a:sym typeface="Cardo Bold"/>
              </a:rPr>
              <a:t>Notre Rôle</a:t>
            </a:r>
          </a:p>
        </p:txBody>
      </p:sp>
      <p:sp>
        <p:nvSpPr>
          <p:cNvPr name="TextBox 27" id="27"/>
          <p:cNvSpPr txBox="true"/>
          <p:nvPr/>
        </p:nvSpPr>
        <p:spPr>
          <a:xfrm rot="0">
            <a:off x="1154249" y="24372469"/>
            <a:ext cx="14485668" cy="2261245"/>
          </a:xfrm>
          <a:prstGeom prst="rect">
            <a:avLst/>
          </a:prstGeom>
        </p:spPr>
        <p:txBody>
          <a:bodyPr anchor="t" rtlCol="false" tIns="0" lIns="0" bIns="0" rIns="0">
            <a:spAutoFit/>
          </a:bodyPr>
          <a:lstStyle/>
          <a:p>
            <a:pPr algn="l">
              <a:lnSpc>
                <a:spcPts val="8446"/>
              </a:lnSpc>
            </a:pPr>
            <a:r>
              <a:rPr lang="en-US" b="true" sz="6033" spc="-407">
                <a:solidFill>
                  <a:srgbClr val="313193"/>
                </a:solidFill>
                <a:latin typeface="Cardo Bold"/>
                <a:ea typeface="Cardo Bold"/>
                <a:cs typeface="Cardo Bold"/>
                <a:sym typeface="Cardo Bold"/>
              </a:rPr>
              <a:t>Nous contacter</a:t>
            </a:r>
          </a:p>
          <a:p>
            <a:pPr algn="l">
              <a:lnSpc>
                <a:spcPts val="8446"/>
              </a:lnSpc>
            </a:pPr>
          </a:p>
        </p:txBody>
      </p:sp>
      <p:sp>
        <p:nvSpPr>
          <p:cNvPr name="TextBox 28" id="28"/>
          <p:cNvSpPr txBox="true"/>
          <p:nvPr/>
        </p:nvSpPr>
        <p:spPr>
          <a:xfrm rot="0">
            <a:off x="-217192" y="25401954"/>
            <a:ext cx="12496411" cy="1476200"/>
          </a:xfrm>
          <a:prstGeom prst="rect">
            <a:avLst/>
          </a:prstGeom>
        </p:spPr>
        <p:txBody>
          <a:bodyPr anchor="t" rtlCol="false" tIns="0" lIns="0" bIns="0" rIns="0">
            <a:spAutoFit/>
          </a:bodyPr>
          <a:lstStyle/>
          <a:p>
            <a:pPr algn="just" marL="1368199" indent="-456066" lvl="2">
              <a:lnSpc>
                <a:spcPts val="3961"/>
              </a:lnSpc>
              <a:buFont typeface="Arial"/>
              <a:buChar char="⚬"/>
            </a:pPr>
            <a:r>
              <a:rPr lang="en-US" sz="3112" spc="70">
                <a:solidFill>
                  <a:srgbClr val="262674"/>
                </a:solidFill>
                <a:latin typeface="Noto Sans"/>
                <a:ea typeface="Noto Sans"/>
                <a:cs typeface="Noto Sans"/>
                <a:sym typeface="Noto Sans"/>
              </a:rPr>
              <a:t>Coordinateur technique : cedric.bouvier@badisere.net</a:t>
            </a:r>
          </a:p>
          <a:p>
            <a:pPr algn="just" marL="1368199" indent="-456066" lvl="2">
              <a:lnSpc>
                <a:spcPts val="3961"/>
              </a:lnSpc>
              <a:buFont typeface="Arial"/>
              <a:buChar char="⚬"/>
            </a:pPr>
            <a:r>
              <a:rPr lang="en-US" sz="3112" spc="70">
                <a:solidFill>
                  <a:srgbClr val="262674"/>
                </a:solidFill>
                <a:latin typeface="Noto Sans"/>
                <a:ea typeface="Noto Sans"/>
                <a:cs typeface="Noto Sans"/>
                <a:sym typeface="Noto Sans"/>
              </a:rPr>
              <a:t>Secrétariat : contact@badisere.net</a:t>
            </a:r>
          </a:p>
          <a:p>
            <a:pPr algn="just" marL="1368194" indent="-456065" lvl="2">
              <a:lnSpc>
                <a:spcPts val="3961"/>
              </a:lnSpc>
              <a:buFont typeface="Arial"/>
              <a:buChar char="⚬"/>
            </a:pPr>
            <a:r>
              <a:rPr lang="en-US" sz="3112" spc="70">
                <a:solidFill>
                  <a:srgbClr val="262674"/>
                </a:solidFill>
                <a:latin typeface="Noto Sans"/>
                <a:ea typeface="Noto Sans"/>
                <a:cs typeface="Noto Sans"/>
                <a:sym typeface="Noto Sans"/>
              </a:rPr>
              <a:t>Commission jeunes : jeunes@badisere.net</a:t>
            </a:r>
          </a:p>
        </p:txBody>
      </p:sp>
      <p:sp>
        <p:nvSpPr>
          <p:cNvPr name="TextBox 29" id="29"/>
          <p:cNvSpPr txBox="true"/>
          <p:nvPr/>
        </p:nvSpPr>
        <p:spPr>
          <a:xfrm rot="0">
            <a:off x="10276499" y="771936"/>
            <a:ext cx="11929901" cy="1037314"/>
          </a:xfrm>
          <a:prstGeom prst="rect">
            <a:avLst/>
          </a:prstGeom>
        </p:spPr>
        <p:txBody>
          <a:bodyPr anchor="t" rtlCol="false" tIns="0" lIns="0" bIns="0" rIns="0">
            <a:spAutoFit/>
          </a:bodyPr>
          <a:lstStyle/>
          <a:p>
            <a:pPr algn="ctr">
              <a:lnSpc>
                <a:spcPts val="8446"/>
              </a:lnSpc>
            </a:pPr>
            <a:r>
              <a:rPr lang="en-US" b="true" sz="6033" spc="-407">
                <a:solidFill>
                  <a:srgbClr val="313193"/>
                </a:solidFill>
                <a:latin typeface="Cardo Bold"/>
                <a:ea typeface="Cardo Bold"/>
                <a:cs typeface="Cardo Bold"/>
                <a:sym typeface="Cardo Bold"/>
              </a:rPr>
              <a:t>Formations</a:t>
            </a:r>
          </a:p>
        </p:txBody>
      </p:sp>
      <p:sp>
        <p:nvSpPr>
          <p:cNvPr name="TextBox 30" id="30"/>
          <p:cNvSpPr txBox="true"/>
          <p:nvPr/>
        </p:nvSpPr>
        <p:spPr>
          <a:xfrm rot="0">
            <a:off x="1154249" y="9545416"/>
            <a:ext cx="14485668" cy="1037314"/>
          </a:xfrm>
          <a:prstGeom prst="rect">
            <a:avLst/>
          </a:prstGeom>
        </p:spPr>
        <p:txBody>
          <a:bodyPr anchor="t" rtlCol="false" tIns="0" lIns="0" bIns="0" rIns="0">
            <a:spAutoFit/>
          </a:bodyPr>
          <a:lstStyle/>
          <a:p>
            <a:pPr algn="l">
              <a:lnSpc>
                <a:spcPts val="8446"/>
              </a:lnSpc>
            </a:pPr>
            <a:r>
              <a:rPr lang="en-US" b="true" sz="6033" spc="-407">
                <a:solidFill>
                  <a:srgbClr val="313193"/>
                </a:solidFill>
                <a:latin typeface="Cardo Bold"/>
                <a:ea typeface="Cardo Bold"/>
                <a:cs typeface="Cardo Bold"/>
                <a:sym typeface="Cardo Bold"/>
              </a:rPr>
              <a:t>Circuits Jeunes</a:t>
            </a:r>
          </a:p>
        </p:txBody>
      </p:sp>
      <p:sp>
        <p:nvSpPr>
          <p:cNvPr name="TextBox 31" id="31"/>
          <p:cNvSpPr txBox="true"/>
          <p:nvPr/>
        </p:nvSpPr>
        <p:spPr>
          <a:xfrm rot="0">
            <a:off x="12604709" y="9610788"/>
            <a:ext cx="14485668" cy="1037314"/>
          </a:xfrm>
          <a:prstGeom prst="rect">
            <a:avLst/>
          </a:prstGeom>
        </p:spPr>
        <p:txBody>
          <a:bodyPr anchor="t" rtlCol="false" tIns="0" lIns="0" bIns="0" rIns="0">
            <a:spAutoFit/>
          </a:bodyPr>
          <a:lstStyle/>
          <a:p>
            <a:pPr algn="l">
              <a:lnSpc>
                <a:spcPts val="8446"/>
              </a:lnSpc>
            </a:pPr>
            <a:r>
              <a:rPr lang="en-US" b="true" sz="6033" spc="-407">
                <a:solidFill>
                  <a:srgbClr val="313193"/>
                </a:solidFill>
                <a:latin typeface="Cardo Bold"/>
                <a:ea typeface="Cardo Bold"/>
                <a:cs typeface="Cardo Bold"/>
                <a:sym typeface="Cardo Bold"/>
              </a:rPr>
              <a:t>Interclubs adultes</a:t>
            </a:r>
          </a:p>
        </p:txBody>
      </p:sp>
      <p:sp>
        <p:nvSpPr>
          <p:cNvPr name="TextBox 32" id="32"/>
          <p:cNvSpPr txBox="true"/>
          <p:nvPr/>
        </p:nvSpPr>
        <p:spPr>
          <a:xfrm rot="0">
            <a:off x="12097036" y="24942750"/>
            <a:ext cx="19431000" cy="1476224"/>
          </a:xfrm>
          <a:prstGeom prst="rect">
            <a:avLst/>
          </a:prstGeom>
        </p:spPr>
        <p:txBody>
          <a:bodyPr anchor="t" rtlCol="false" tIns="0" lIns="0" bIns="0" rIns="0">
            <a:spAutoFit/>
          </a:bodyPr>
          <a:lstStyle/>
          <a:p>
            <a:pPr algn="just" marL="0" indent="0" lvl="0">
              <a:lnSpc>
                <a:spcPts val="3958"/>
              </a:lnSpc>
              <a:spcBef>
                <a:spcPct val="0"/>
              </a:spcBef>
            </a:pPr>
          </a:p>
          <a:p>
            <a:pPr algn="just" marL="0" indent="0" lvl="0">
              <a:lnSpc>
                <a:spcPts val="3958"/>
              </a:lnSpc>
              <a:spcBef>
                <a:spcPct val="0"/>
              </a:spcBef>
            </a:pPr>
            <a:r>
              <a:rPr lang="en-US" sz="3110" spc="70" strike="noStrike" u="none">
                <a:solidFill>
                  <a:srgbClr val="262674"/>
                </a:solidFill>
                <a:latin typeface="Noto Sans"/>
                <a:ea typeface="Noto Sans"/>
                <a:cs typeface="Noto Sans"/>
                <a:sym typeface="Noto Sans"/>
              </a:rPr>
              <a:t>OpenBad : openbad@badisere.net</a:t>
            </a:r>
          </a:p>
          <a:p>
            <a:pPr algn="just" marL="0" indent="0" lvl="0">
              <a:lnSpc>
                <a:spcPts val="3958"/>
              </a:lnSpc>
              <a:spcBef>
                <a:spcPct val="0"/>
              </a:spcBef>
            </a:pPr>
            <a:r>
              <a:rPr lang="en-US" sz="3110" spc="70" strike="noStrike" u="none">
                <a:solidFill>
                  <a:srgbClr val="262674"/>
                </a:solidFill>
                <a:latin typeface="Noto Sans"/>
                <a:ea typeface="Noto Sans"/>
                <a:cs typeface="Noto Sans"/>
                <a:sym typeface="Noto Sans"/>
              </a:rPr>
              <a:t>Interclubs : interclubs@badisere.net</a:t>
            </a:r>
          </a:p>
        </p:txBody>
      </p:sp>
      <p:grpSp>
        <p:nvGrpSpPr>
          <p:cNvPr name="Group 33" id="33"/>
          <p:cNvGrpSpPr/>
          <p:nvPr/>
        </p:nvGrpSpPr>
        <p:grpSpPr>
          <a:xfrm rot="0">
            <a:off x="12604709" y="11280567"/>
            <a:ext cx="7052355" cy="682832"/>
            <a:chOff x="0" y="0"/>
            <a:chExt cx="893527" cy="86514"/>
          </a:xfrm>
        </p:grpSpPr>
        <p:sp>
          <p:nvSpPr>
            <p:cNvPr name="Freeform 34" id="34"/>
            <p:cNvSpPr/>
            <p:nvPr/>
          </p:nvSpPr>
          <p:spPr>
            <a:xfrm flipH="false" flipV="false" rot="0">
              <a:off x="0" y="0"/>
              <a:ext cx="893527" cy="86514"/>
            </a:xfrm>
            <a:custGeom>
              <a:avLst/>
              <a:gdLst/>
              <a:ahLst/>
              <a:cxnLst/>
              <a:rect r="r" b="b" t="t" l="l"/>
              <a:pathLst>
                <a:path h="86514" w="893527">
                  <a:moveTo>
                    <a:pt x="0" y="0"/>
                  </a:moveTo>
                  <a:lnTo>
                    <a:pt x="893527" y="0"/>
                  </a:lnTo>
                  <a:lnTo>
                    <a:pt x="893527" y="86514"/>
                  </a:lnTo>
                  <a:lnTo>
                    <a:pt x="0" y="86514"/>
                  </a:lnTo>
                  <a:close/>
                </a:path>
              </a:pathLst>
            </a:custGeom>
            <a:solidFill>
              <a:srgbClr val="DC3232"/>
            </a:solidFill>
          </p:spPr>
        </p:sp>
        <p:sp>
          <p:nvSpPr>
            <p:cNvPr name="TextBox 35" id="35"/>
            <p:cNvSpPr txBox="true"/>
            <p:nvPr/>
          </p:nvSpPr>
          <p:spPr>
            <a:xfrm>
              <a:off x="0" y="-57150"/>
              <a:ext cx="893527" cy="143664"/>
            </a:xfrm>
            <a:prstGeom prst="rect">
              <a:avLst/>
            </a:prstGeom>
          </p:spPr>
          <p:txBody>
            <a:bodyPr anchor="ctr" rtlCol="false" tIns="50800" lIns="50800" bIns="50800" rIns="50800"/>
            <a:lstStyle/>
            <a:p>
              <a:pPr algn="ctr" marL="0" indent="0" lvl="0">
                <a:lnSpc>
                  <a:spcPts val="4340"/>
                </a:lnSpc>
                <a:spcBef>
                  <a:spcPct val="0"/>
                </a:spcBef>
              </a:pPr>
              <a:r>
                <a:rPr lang="en-US" sz="3100" spc="76" strike="noStrike" u="none">
                  <a:solidFill>
                    <a:srgbClr val="FFFFFF"/>
                  </a:solidFill>
                  <a:latin typeface="Noto Sans"/>
                  <a:ea typeface="Noto Sans"/>
                  <a:cs typeface="Noto Sans"/>
                  <a:sym typeface="Noto Sans"/>
                </a:rPr>
                <a:t>Pré-régionale 1 </a:t>
              </a:r>
            </a:p>
          </p:txBody>
        </p:sp>
      </p:grpSp>
      <p:grpSp>
        <p:nvGrpSpPr>
          <p:cNvPr name="Group 36" id="36"/>
          <p:cNvGrpSpPr/>
          <p:nvPr/>
        </p:nvGrpSpPr>
        <p:grpSpPr>
          <a:xfrm rot="0">
            <a:off x="12604709" y="11956842"/>
            <a:ext cx="7052355" cy="682832"/>
            <a:chOff x="0" y="0"/>
            <a:chExt cx="893527" cy="86514"/>
          </a:xfrm>
        </p:grpSpPr>
        <p:sp>
          <p:nvSpPr>
            <p:cNvPr name="Freeform 37" id="37"/>
            <p:cNvSpPr/>
            <p:nvPr/>
          </p:nvSpPr>
          <p:spPr>
            <a:xfrm flipH="false" flipV="false" rot="0">
              <a:off x="0" y="0"/>
              <a:ext cx="893527" cy="86514"/>
            </a:xfrm>
            <a:custGeom>
              <a:avLst/>
              <a:gdLst/>
              <a:ahLst/>
              <a:cxnLst/>
              <a:rect r="r" b="b" t="t" l="l"/>
              <a:pathLst>
                <a:path h="86514" w="893527">
                  <a:moveTo>
                    <a:pt x="0" y="0"/>
                  </a:moveTo>
                  <a:lnTo>
                    <a:pt x="893527" y="0"/>
                  </a:lnTo>
                  <a:lnTo>
                    <a:pt x="893527" y="86514"/>
                  </a:lnTo>
                  <a:lnTo>
                    <a:pt x="0" y="86514"/>
                  </a:lnTo>
                  <a:close/>
                </a:path>
              </a:pathLst>
            </a:custGeom>
            <a:solidFill>
              <a:srgbClr val="B6432E"/>
            </a:solidFill>
          </p:spPr>
        </p:sp>
        <p:sp>
          <p:nvSpPr>
            <p:cNvPr name="TextBox 38" id="38"/>
            <p:cNvSpPr txBox="true"/>
            <p:nvPr/>
          </p:nvSpPr>
          <p:spPr>
            <a:xfrm>
              <a:off x="0" y="-57150"/>
              <a:ext cx="893527" cy="143664"/>
            </a:xfrm>
            <a:prstGeom prst="rect">
              <a:avLst/>
            </a:prstGeom>
          </p:spPr>
          <p:txBody>
            <a:bodyPr anchor="ctr" rtlCol="false" tIns="50800" lIns="50800" bIns="50800" rIns="50800"/>
            <a:lstStyle/>
            <a:p>
              <a:pPr algn="ctr" marL="0" indent="0" lvl="0">
                <a:lnSpc>
                  <a:spcPts val="4340"/>
                </a:lnSpc>
                <a:spcBef>
                  <a:spcPct val="0"/>
                </a:spcBef>
              </a:pPr>
              <a:r>
                <a:rPr lang="en-US" sz="3100" spc="76" strike="noStrike" u="none">
                  <a:solidFill>
                    <a:srgbClr val="FFFFFF"/>
                  </a:solidFill>
                  <a:latin typeface="Noto Sans"/>
                  <a:ea typeface="Noto Sans"/>
                  <a:cs typeface="Noto Sans"/>
                  <a:sym typeface="Noto Sans"/>
                </a:rPr>
                <a:t>Pré-régionale 2 </a:t>
              </a:r>
            </a:p>
          </p:txBody>
        </p:sp>
      </p:grpSp>
      <p:grpSp>
        <p:nvGrpSpPr>
          <p:cNvPr name="Group 39" id="39"/>
          <p:cNvGrpSpPr/>
          <p:nvPr/>
        </p:nvGrpSpPr>
        <p:grpSpPr>
          <a:xfrm rot="0">
            <a:off x="12604709" y="12633117"/>
            <a:ext cx="7052355" cy="682832"/>
            <a:chOff x="0" y="0"/>
            <a:chExt cx="893527" cy="86514"/>
          </a:xfrm>
        </p:grpSpPr>
        <p:sp>
          <p:nvSpPr>
            <p:cNvPr name="Freeform 40" id="40"/>
            <p:cNvSpPr/>
            <p:nvPr/>
          </p:nvSpPr>
          <p:spPr>
            <a:xfrm flipH="false" flipV="false" rot="0">
              <a:off x="0" y="0"/>
              <a:ext cx="893527" cy="86514"/>
            </a:xfrm>
            <a:custGeom>
              <a:avLst/>
              <a:gdLst/>
              <a:ahLst/>
              <a:cxnLst/>
              <a:rect r="r" b="b" t="t" l="l"/>
              <a:pathLst>
                <a:path h="86514" w="893527">
                  <a:moveTo>
                    <a:pt x="0" y="0"/>
                  </a:moveTo>
                  <a:lnTo>
                    <a:pt x="893527" y="0"/>
                  </a:lnTo>
                  <a:lnTo>
                    <a:pt x="893527" y="86514"/>
                  </a:lnTo>
                  <a:lnTo>
                    <a:pt x="0" y="86514"/>
                  </a:lnTo>
                  <a:close/>
                </a:path>
              </a:pathLst>
            </a:custGeom>
            <a:solidFill>
              <a:srgbClr val="91552B"/>
            </a:solidFill>
          </p:spPr>
        </p:sp>
        <p:sp>
          <p:nvSpPr>
            <p:cNvPr name="TextBox 41" id="41"/>
            <p:cNvSpPr txBox="true"/>
            <p:nvPr/>
          </p:nvSpPr>
          <p:spPr>
            <a:xfrm>
              <a:off x="0" y="-57150"/>
              <a:ext cx="893527" cy="143664"/>
            </a:xfrm>
            <a:prstGeom prst="rect">
              <a:avLst/>
            </a:prstGeom>
          </p:spPr>
          <p:txBody>
            <a:bodyPr anchor="ctr" rtlCol="false" tIns="50800" lIns="50800" bIns="50800" rIns="50800"/>
            <a:lstStyle/>
            <a:p>
              <a:pPr algn="ctr" marL="0" indent="0" lvl="0">
                <a:lnSpc>
                  <a:spcPts val="4340"/>
                </a:lnSpc>
                <a:spcBef>
                  <a:spcPct val="0"/>
                </a:spcBef>
              </a:pPr>
              <a:r>
                <a:rPr lang="en-US" sz="3100" spc="76" strike="noStrike" u="none">
                  <a:solidFill>
                    <a:srgbClr val="FFFFFF"/>
                  </a:solidFill>
                  <a:latin typeface="Noto Sans"/>
                  <a:ea typeface="Noto Sans"/>
                  <a:cs typeface="Noto Sans"/>
                  <a:sym typeface="Noto Sans"/>
                </a:rPr>
                <a:t>Départementale 1 </a:t>
              </a:r>
            </a:p>
          </p:txBody>
        </p:sp>
      </p:grpSp>
      <p:grpSp>
        <p:nvGrpSpPr>
          <p:cNvPr name="Group 42" id="42"/>
          <p:cNvGrpSpPr/>
          <p:nvPr/>
        </p:nvGrpSpPr>
        <p:grpSpPr>
          <a:xfrm rot="0">
            <a:off x="12604709" y="13309392"/>
            <a:ext cx="7052355" cy="682832"/>
            <a:chOff x="0" y="0"/>
            <a:chExt cx="893527" cy="86514"/>
          </a:xfrm>
        </p:grpSpPr>
        <p:sp>
          <p:nvSpPr>
            <p:cNvPr name="Freeform 43" id="43"/>
            <p:cNvSpPr/>
            <p:nvPr/>
          </p:nvSpPr>
          <p:spPr>
            <a:xfrm flipH="false" flipV="false" rot="0">
              <a:off x="0" y="0"/>
              <a:ext cx="893527" cy="86514"/>
            </a:xfrm>
            <a:custGeom>
              <a:avLst/>
              <a:gdLst/>
              <a:ahLst/>
              <a:cxnLst/>
              <a:rect r="r" b="b" t="t" l="l"/>
              <a:pathLst>
                <a:path h="86514" w="893527">
                  <a:moveTo>
                    <a:pt x="0" y="0"/>
                  </a:moveTo>
                  <a:lnTo>
                    <a:pt x="893527" y="0"/>
                  </a:lnTo>
                  <a:lnTo>
                    <a:pt x="893527" y="86514"/>
                  </a:lnTo>
                  <a:lnTo>
                    <a:pt x="0" y="86514"/>
                  </a:lnTo>
                  <a:close/>
                </a:path>
              </a:pathLst>
            </a:custGeom>
            <a:solidFill>
              <a:srgbClr val="6C6728"/>
            </a:solidFill>
          </p:spPr>
        </p:sp>
        <p:sp>
          <p:nvSpPr>
            <p:cNvPr name="TextBox 44" id="44"/>
            <p:cNvSpPr txBox="true"/>
            <p:nvPr/>
          </p:nvSpPr>
          <p:spPr>
            <a:xfrm>
              <a:off x="0" y="-57150"/>
              <a:ext cx="893527" cy="143664"/>
            </a:xfrm>
            <a:prstGeom prst="rect">
              <a:avLst/>
            </a:prstGeom>
          </p:spPr>
          <p:txBody>
            <a:bodyPr anchor="ctr" rtlCol="false" tIns="50800" lIns="50800" bIns="50800" rIns="50800"/>
            <a:lstStyle/>
            <a:p>
              <a:pPr algn="ctr" marL="0" indent="0" lvl="0">
                <a:lnSpc>
                  <a:spcPts val="4340"/>
                </a:lnSpc>
                <a:spcBef>
                  <a:spcPct val="0"/>
                </a:spcBef>
              </a:pPr>
              <a:r>
                <a:rPr lang="en-US" sz="3100" spc="76" strike="noStrike" u="none">
                  <a:solidFill>
                    <a:srgbClr val="FFFFFF"/>
                  </a:solidFill>
                  <a:latin typeface="Noto Sans"/>
                  <a:ea typeface="Noto Sans"/>
                  <a:cs typeface="Noto Sans"/>
                  <a:sym typeface="Noto Sans"/>
                </a:rPr>
                <a:t>Départementale 2 </a:t>
              </a:r>
            </a:p>
          </p:txBody>
        </p:sp>
      </p:grpSp>
      <p:grpSp>
        <p:nvGrpSpPr>
          <p:cNvPr name="Group 45" id="45"/>
          <p:cNvGrpSpPr/>
          <p:nvPr/>
        </p:nvGrpSpPr>
        <p:grpSpPr>
          <a:xfrm rot="0">
            <a:off x="12604709" y="13985667"/>
            <a:ext cx="7052355" cy="682832"/>
            <a:chOff x="0" y="0"/>
            <a:chExt cx="893527" cy="86514"/>
          </a:xfrm>
        </p:grpSpPr>
        <p:sp>
          <p:nvSpPr>
            <p:cNvPr name="Freeform 46" id="46"/>
            <p:cNvSpPr/>
            <p:nvPr/>
          </p:nvSpPr>
          <p:spPr>
            <a:xfrm flipH="false" flipV="false" rot="0">
              <a:off x="0" y="0"/>
              <a:ext cx="893527" cy="86514"/>
            </a:xfrm>
            <a:custGeom>
              <a:avLst/>
              <a:gdLst/>
              <a:ahLst/>
              <a:cxnLst/>
              <a:rect r="r" b="b" t="t" l="l"/>
              <a:pathLst>
                <a:path h="86514" w="893527">
                  <a:moveTo>
                    <a:pt x="0" y="0"/>
                  </a:moveTo>
                  <a:lnTo>
                    <a:pt x="893527" y="0"/>
                  </a:lnTo>
                  <a:lnTo>
                    <a:pt x="893527" y="86514"/>
                  </a:lnTo>
                  <a:lnTo>
                    <a:pt x="0" y="86514"/>
                  </a:lnTo>
                  <a:close/>
                </a:path>
              </a:pathLst>
            </a:custGeom>
            <a:solidFill>
              <a:srgbClr val="477925"/>
            </a:solidFill>
          </p:spPr>
        </p:sp>
        <p:sp>
          <p:nvSpPr>
            <p:cNvPr name="TextBox 47" id="47"/>
            <p:cNvSpPr txBox="true"/>
            <p:nvPr/>
          </p:nvSpPr>
          <p:spPr>
            <a:xfrm>
              <a:off x="0" y="-57150"/>
              <a:ext cx="893527" cy="143664"/>
            </a:xfrm>
            <a:prstGeom prst="rect">
              <a:avLst/>
            </a:prstGeom>
          </p:spPr>
          <p:txBody>
            <a:bodyPr anchor="ctr" rtlCol="false" tIns="50800" lIns="50800" bIns="50800" rIns="50800"/>
            <a:lstStyle/>
            <a:p>
              <a:pPr algn="ctr" marL="0" indent="0" lvl="0">
                <a:lnSpc>
                  <a:spcPts val="4340"/>
                </a:lnSpc>
                <a:spcBef>
                  <a:spcPct val="0"/>
                </a:spcBef>
              </a:pPr>
              <a:r>
                <a:rPr lang="en-US" sz="3100" spc="76" strike="noStrike" u="none">
                  <a:solidFill>
                    <a:srgbClr val="FFFFFF"/>
                  </a:solidFill>
                  <a:latin typeface="Noto Sans"/>
                  <a:ea typeface="Noto Sans"/>
                  <a:cs typeface="Noto Sans"/>
                  <a:sym typeface="Noto Sans"/>
                </a:rPr>
                <a:t>Départementale 3 </a:t>
              </a:r>
            </a:p>
          </p:txBody>
        </p:sp>
      </p:grpSp>
      <p:grpSp>
        <p:nvGrpSpPr>
          <p:cNvPr name="Group 48" id="48"/>
          <p:cNvGrpSpPr/>
          <p:nvPr/>
        </p:nvGrpSpPr>
        <p:grpSpPr>
          <a:xfrm rot="0">
            <a:off x="12604709" y="14661942"/>
            <a:ext cx="7052355" cy="682832"/>
            <a:chOff x="0" y="0"/>
            <a:chExt cx="893527" cy="86514"/>
          </a:xfrm>
        </p:grpSpPr>
        <p:sp>
          <p:nvSpPr>
            <p:cNvPr name="Freeform 49" id="49"/>
            <p:cNvSpPr/>
            <p:nvPr/>
          </p:nvSpPr>
          <p:spPr>
            <a:xfrm flipH="false" flipV="false" rot="0">
              <a:off x="0" y="0"/>
              <a:ext cx="893527" cy="86514"/>
            </a:xfrm>
            <a:custGeom>
              <a:avLst/>
              <a:gdLst/>
              <a:ahLst/>
              <a:cxnLst/>
              <a:rect r="r" b="b" t="t" l="l"/>
              <a:pathLst>
                <a:path h="86514" w="893527">
                  <a:moveTo>
                    <a:pt x="0" y="0"/>
                  </a:moveTo>
                  <a:lnTo>
                    <a:pt x="893527" y="0"/>
                  </a:lnTo>
                  <a:lnTo>
                    <a:pt x="893527" y="86514"/>
                  </a:lnTo>
                  <a:lnTo>
                    <a:pt x="0" y="86514"/>
                  </a:lnTo>
                  <a:close/>
                </a:path>
              </a:pathLst>
            </a:custGeom>
            <a:solidFill>
              <a:srgbClr val="228B22"/>
            </a:solidFill>
          </p:spPr>
        </p:sp>
        <p:sp>
          <p:nvSpPr>
            <p:cNvPr name="TextBox 50" id="50"/>
            <p:cNvSpPr txBox="true"/>
            <p:nvPr/>
          </p:nvSpPr>
          <p:spPr>
            <a:xfrm>
              <a:off x="0" y="-57150"/>
              <a:ext cx="893527" cy="143664"/>
            </a:xfrm>
            <a:prstGeom prst="rect">
              <a:avLst/>
            </a:prstGeom>
          </p:spPr>
          <p:txBody>
            <a:bodyPr anchor="ctr" rtlCol="false" tIns="50800" lIns="50800" bIns="50800" rIns="50800"/>
            <a:lstStyle/>
            <a:p>
              <a:pPr algn="ctr" marL="0" indent="0" lvl="0">
                <a:lnSpc>
                  <a:spcPts val="4340"/>
                </a:lnSpc>
                <a:spcBef>
                  <a:spcPct val="0"/>
                </a:spcBef>
              </a:pPr>
              <a:r>
                <a:rPr lang="en-US" sz="3100" spc="76" strike="noStrike" u="none">
                  <a:solidFill>
                    <a:srgbClr val="FFFFFF"/>
                  </a:solidFill>
                  <a:latin typeface="Noto Sans"/>
                  <a:ea typeface="Noto Sans"/>
                  <a:cs typeface="Noto Sans"/>
                  <a:sym typeface="Noto Sans"/>
                </a:rPr>
                <a:t>Départementale 4 </a:t>
              </a:r>
            </a:p>
          </p:txBody>
        </p:sp>
      </p:grpSp>
      <p:grpSp>
        <p:nvGrpSpPr>
          <p:cNvPr name="Group 51" id="51"/>
          <p:cNvGrpSpPr/>
          <p:nvPr/>
        </p:nvGrpSpPr>
        <p:grpSpPr>
          <a:xfrm rot="0">
            <a:off x="1052031" y="11206935"/>
            <a:ext cx="4022462" cy="908608"/>
            <a:chOff x="0" y="0"/>
            <a:chExt cx="509642" cy="115120"/>
          </a:xfrm>
        </p:grpSpPr>
        <p:sp>
          <p:nvSpPr>
            <p:cNvPr name="Freeform 52" id="52"/>
            <p:cNvSpPr/>
            <p:nvPr/>
          </p:nvSpPr>
          <p:spPr>
            <a:xfrm flipH="false" flipV="false" rot="0">
              <a:off x="0" y="0"/>
              <a:ext cx="509642" cy="115120"/>
            </a:xfrm>
            <a:custGeom>
              <a:avLst/>
              <a:gdLst/>
              <a:ahLst/>
              <a:cxnLst/>
              <a:rect r="r" b="b" t="t" l="l"/>
              <a:pathLst>
                <a:path h="115120" w="509642">
                  <a:moveTo>
                    <a:pt x="0" y="0"/>
                  </a:moveTo>
                  <a:lnTo>
                    <a:pt x="509642" y="0"/>
                  </a:lnTo>
                  <a:lnTo>
                    <a:pt x="509642" y="115120"/>
                  </a:lnTo>
                  <a:lnTo>
                    <a:pt x="0" y="115120"/>
                  </a:lnTo>
                  <a:close/>
                </a:path>
              </a:pathLst>
            </a:custGeom>
            <a:ln w="76200" cap="sq">
              <a:solidFill>
                <a:srgbClr val="F4D923"/>
              </a:solidFill>
              <a:prstDash val="solid"/>
              <a:miter/>
            </a:ln>
          </p:spPr>
        </p:sp>
        <p:sp>
          <p:nvSpPr>
            <p:cNvPr name="TextBox 53" id="53"/>
            <p:cNvSpPr txBox="true"/>
            <p:nvPr/>
          </p:nvSpPr>
          <p:spPr>
            <a:xfrm>
              <a:off x="0" y="-66675"/>
              <a:ext cx="509642" cy="181795"/>
            </a:xfrm>
            <a:prstGeom prst="rect">
              <a:avLst/>
            </a:prstGeom>
          </p:spPr>
          <p:txBody>
            <a:bodyPr anchor="ctr" rtlCol="false" tIns="50800" lIns="50800" bIns="50800" rIns="50800"/>
            <a:lstStyle/>
            <a:p>
              <a:pPr algn="ctr">
                <a:lnSpc>
                  <a:spcPts val="4802"/>
                </a:lnSpc>
              </a:pPr>
              <a:r>
                <a:rPr lang="en-US" sz="3429" spc="84">
                  <a:solidFill>
                    <a:srgbClr val="201E59"/>
                  </a:solidFill>
                  <a:latin typeface="Noto Sans"/>
                  <a:ea typeface="Noto Sans"/>
                  <a:cs typeface="Noto Sans"/>
                  <a:sym typeface="Noto Sans"/>
                </a:rPr>
                <a:t>Plateau Bad 38</a:t>
              </a:r>
            </a:p>
          </p:txBody>
        </p:sp>
      </p:grpSp>
      <p:grpSp>
        <p:nvGrpSpPr>
          <p:cNvPr name="Group 54" id="54"/>
          <p:cNvGrpSpPr/>
          <p:nvPr/>
        </p:nvGrpSpPr>
        <p:grpSpPr>
          <a:xfrm rot="0">
            <a:off x="5409572" y="11230788"/>
            <a:ext cx="4022462" cy="895350"/>
            <a:chOff x="0" y="0"/>
            <a:chExt cx="509642" cy="113440"/>
          </a:xfrm>
        </p:grpSpPr>
        <p:sp>
          <p:nvSpPr>
            <p:cNvPr name="Freeform 55" id="55"/>
            <p:cNvSpPr/>
            <p:nvPr/>
          </p:nvSpPr>
          <p:spPr>
            <a:xfrm flipH="false" flipV="false" rot="0">
              <a:off x="0" y="0"/>
              <a:ext cx="509642" cy="113440"/>
            </a:xfrm>
            <a:custGeom>
              <a:avLst/>
              <a:gdLst/>
              <a:ahLst/>
              <a:cxnLst/>
              <a:rect r="r" b="b" t="t" l="l"/>
              <a:pathLst>
                <a:path h="113440" w="509642">
                  <a:moveTo>
                    <a:pt x="0" y="0"/>
                  </a:moveTo>
                  <a:lnTo>
                    <a:pt x="509642" y="0"/>
                  </a:lnTo>
                  <a:lnTo>
                    <a:pt x="509642" y="113440"/>
                  </a:lnTo>
                  <a:lnTo>
                    <a:pt x="0" y="113440"/>
                  </a:lnTo>
                  <a:close/>
                </a:path>
              </a:pathLst>
            </a:custGeom>
            <a:ln w="76200" cap="sq">
              <a:solidFill>
                <a:srgbClr val="F4D923"/>
              </a:solidFill>
              <a:prstDash val="solid"/>
              <a:miter/>
            </a:ln>
          </p:spPr>
        </p:sp>
        <p:sp>
          <p:nvSpPr>
            <p:cNvPr name="TextBox 56" id="56"/>
            <p:cNvSpPr txBox="true"/>
            <p:nvPr/>
          </p:nvSpPr>
          <p:spPr>
            <a:xfrm>
              <a:off x="0" y="-66675"/>
              <a:ext cx="509642" cy="180115"/>
            </a:xfrm>
            <a:prstGeom prst="rect">
              <a:avLst/>
            </a:prstGeom>
          </p:spPr>
          <p:txBody>
            <a:bodyPr anchor="ctr" rtlCol="false" tIns="50800" lIns="50800" bIns="50800" rIns="50800"/>
            <a:lstStyle/>
            <a:p>
              <a:pPr algn="ctr" marL="0" indent="0" lvl="0">
                <a:lnSpc>
                  <a:spcPts val="4759"/>
                </a:lnSpc>
                <a:spcBef>
                  <a:spcPct val="0"/>
                </a:spcBef>
              </a:pPr>
              <a:r>
                <a:rPr lang="en-US" sz="3399" spc="84" strike="noStrike" u="none">
                  <a:solidFill>
                    <a:srgbClr val="201E59"/>
                  </a:solidFill>
                  <a:latin typeface="Noto Sans"/>
                  <a:ea typeface="Noto Sans"/>
                  <a:cs typeface="Noto Sans"/>
                  <a:sym typeface="Noto Sans"/>
                </a:rPr>
                <a:t>RDJ 38</a:t>
              </a:r>
            </a:p>
          </p:txBody>
        </p:sp>
      </p:grpSp>
      <p:grpSp>
        <p:nvGrpSpPr>
          <p:cNvPr name="Group 57" id="57"/>
          <p:cNvGrpSpPr/>
          <p:nvPr/>
        </p:nvGrpSpPr>
        <p:grpSpPr>
          <a:xfrm rot="0">
            <a:off x="1035603" y="12926238"/>
            <a:ext cx="4022462" cy="895350"/>
            <a:chOff x="0" y="0"/>
            <a:chExt cx="509642" cy="113440"/>
          </a:xfrm>
        </p:grpSpPr>
        <p:sp>
          <p:nvSpPr>
            <p:cNvPr name="Freeform 58" id="58"/>
            <p:cNvSpPr/>
            <p:nvPr/>
          </p:nvSpPr>
          <p:spPr>
            <a:xfrm flipH="false" flipV="false" rot="0">
              <a:off x="0" y="0"/>
              <a:ext cx="509642" cy="113440"/>
            </a:xfrm>
            <a:custGeom>
              <a:avLst/>
              <a:gdLst/>
              <a:ahLst/>
              <a:cxnLst/>
              <a:rect r="r" b="b" t="t" l="l"/>
              <a:pathLst>
                <a:path h="113440" w="509642">
                  <a:moveTo>
                    <a:pt x="0" y="0"/>
                  </a:moveTo>
                  <a:lnTo>
                    <a:pt x="509642" y="0"/>
                  </a:lnTo>
                  <a:lnTo>
                    <a:pt x="509642" y="113440"/>
                  </a:lnTo>
                  <a:lnTo>
                    <a:pt x="0" y="113440"/>
                  </a:lnTo>
                  <a:close/>
                </a:path>
              </a:pathLst>
            </a:custGeom>
            <a:ln w="76200" cap="sq">
              <a:solidFill>
                <a:srgbClr val="228B22"/>
              </a:solidFill>
              <a:prstDash val="solid"/>
              <a:miter/>
            </a:ln>
          </p:spPr>
        </p:sp>
        <p:sp>
          <p:nvSpPr>
            <p:cNvPr name="TextBox 59" id="59"/>
            <p:cNvSpPr txBox="true"/>
            <p:nvPr/>
          </p:nvSpPr>
          <p:spPr>
            <a:xfrm>
              <a:off x="0" y="-66675"/>
              <a:ext cx="509642" cy="180115"/>
            </a:xfrm>
            <a:prstGeom prst="rect">
              <a:avLst/>
            </a:prstGeom>
          </p:spPr>
          <p:txBody>
            <a:bodyPr anchor="ctr" rtlCol="false" tIns="50800" lIns="50800" bIns="50800" rIns="50800"/>
            <a:lstStyle/>
            <a:p>
              <a:pPr algn="ctr" marL="0" indent="0" lvl="0">
                <a:lnSpc>
                  <a:spcPts val="4759"/>
                </a:lnSpc>
                <a:spcBef>
                  <a:spcPct val="0"/>
                </a:spcBef>
              </a:pPr>
              <a:r>
                <a:rPr lang="en-US" sz="3399" spc="84" strike="noStrike" u="none">
                  <a:solidFill>
                    <a:srgbClr val="201E59"/>
                  </a:solidFill>
                  <a:latin typeface="Noto Sans"/>
                  <a:ea typeface="Noto Sans"/>
                  <a:cs typeface="Noto Sans"/>
                  <a:sym typeface="Noto Sans"/>
                </a:rPr>
                <a:t>Promo 38</a:t>
              </a:r>
            </a:p>
          </p:txBody>
        </p:sp>
      </p:grpSp>
      <p:grpSp>
        <p:nvGrpSpPr>
          <p:cNvPr name="Group 60" id="60"/>
          <p:cNvGrpSpPr/>
          <p:nvPr/>
        </p:nvGrpSpPr>
        <p:grpSpPr>
          <a:xfrm rot="0">
            <a:off x="5409572" y="12926238"/>
            <a:ext cx="4022462" cy="895350"/>
            <a:chOff x="0" y="0"/>
            <a:chExt cx="509642" cy="113440"/>
          </a:xfrm>
        </p:grpSpPr>
        <p:sp>
          <p:nvSpPr>
            <p:cNvPr name="Freeform 61" id="61"/>
            <p:cNvSpPr/>
            <p:nvPr/>
          </p:nvSpPr>
          <p:spPr>
            <a:xfrm flipH="false" flipV="false" rot="0">
              <a:off x="0" y="0"/>
              <a:ext cx="509642" cy="113440"/>
            </a:xfrm>
            <a:custGeom>
              <a:avLst/>
              <a:gdLst/>
              <a:ahLst/>
              <a:cxnLst/>
              <a:rect r="r" b="b" t="t" l="l"/>
              <a:pathLst>
                <a:path h="113440" w="509642">
                  <a:moveTo>
                    <a:pt x="0" y="0"/>
                  </a:moveTo>
                  <a:lnTo>
                    <a:pt x="509642" y="0"/>
                  </a:lnTo>
                  <a:lnTo>
                    <a:pt x="509642" y="113440"/>
                  </a:lnTo>
                  <a:lnTo>
                    <a:pt x="0" y="113440"/>
                  </a:lnTo>
                  <a:close/>
                </a:path>
              </a:pathLst>
            </a:custGeom>
            <a:ln w="76200" cap="sq">
              <a:solidFill>
                <a:srgbClr val="228B22"/>
              </a:solidFill>
              <a:prstDash val="solid"/>
              <a:miter/>
            </a:ln>
          </p:spPr>
        </p:sp>
        <p:sp>
          <p:nvSpPr>
            <p:cNvPr name="TextBox 62" id="62"/>
            <p:cNvSpPr txBox="true"/>
            <p:nvPr/>
          </p:nvSpPr>
          <p:spPr>
            <a:xfrm>
              <a:off x="0" y="-66675"/>
              <a:ext cx="509642" cy="180115"/>
            </a:xfrm>
            <a:prstGeom prst="rect">
              <a:avLst/>
            </a:prstGeom>
          </p:spPr>
          <p:txBody>
            <a:bodyPr anchor="ctr" rtlCol="false" tIns="50800" lIns="50800" bIns="50800" rIns="50800"/>
            <a:lstStyle/>
            <a:p>
              <a:pPr algn="ctr" marL="0" indent="0" lvl="0">
                <a:lnSpc>
                  <a:spcPts val="4759"/>
                </a:lnSpc>
                <a:spcBef>
                  <a:spcPct val="0"/>
                </a:spcBef>
              </a:pPr>
              <a:r>
                <a:rPr lang="en-US" sz="3399" spc="84" strike="noStrike" u="none">
                  <a:solidFill>
                    <a:srgbClr val="201E59"/>
                  </a:solidFill>
                  <a:latin typeface="Noto Sans"/>
                  <a:ea typeface="Noto Sans"/>
                  <a:cs typeface="Noto Sans"/>
                  <a:sym typeface="Noto Sans"/>
                </a:rPr>
                <a:t>TDJ 38</a:t>
              </a:r>
            </a:p>
          </p:txBody>
        </p:sp>
      </p:grpSp>
      <p:grpSp>
        <p:nvGrpSpPr>
          <p:cNvPr name="Group 63" id="63"/>
          <p:cNvGrpSpPr/>
          <p:nvPr/>
        </p:nvGrpSpPr>
        <p:grpSpPr>
          <a:xfrm rot="0">
            <a:off x="3196634" y="15758998"/>
            <a:ext cx="4022462" cy="898547"/>
            <a:chOff x="0" y="0"/>
            <a:chExt cx="509642" cy="113845"/>
          </a:xfrm>
        </p:grpSpPr>
        <p:sp>
          <p:nvSpPr>
            <p:cNvPr name="Freeform 64" id="64"/>
            <p:cNvSpPr/>
            <p:nvPr/>
          </p:nvSpPr>
          <p:spPr>
            <a:xfrm flipH="false" flipV="false" rot="0">
              <a:off x="0" y="0"/>
              <a:ext cx="509642" cy="113845"/>
            </a:xfrm>
            <a:custGeom>
              <a:avLst/>
              <a:gdLst/>
              <a:ahLst/>
              <a:cxnLst/>
              <a:rect r="r" b="b" t="t" l="l"/>
              <a:pathLst>
                <a:path h="113845" w="509642">
                  <a:moveTo>
                    <a:pt x="0" y="0"/>
                  </a:moveTo>
                  <a:lnTo>
                    <a:pt x="509642" y="0"/>
                  </a:lnTo>
                  <a:lnTo>
                    <a:pt x="509642" y="113845"/>
                  </a:lnTo>
                  <a:lnTo>
                    <a:pt x="0" y="113845"/>
                  </a:lnTo>
                  <a:close/>
                </a:path>
              </a:pathLst>
            </a:custGeom>
            <a:ln w="76200" cap="sq">
              <a:solidFill>
                <a:srgbClr val="7B35B2"/>
              </a:solidFill>
              <a:prstDash val="solid"/>
              <a:miter/>
            </a:ln>
          </p:spPr>
        </p:sp>
        <p:sp>
          <p:nvSpPr>
            <p:cNvPr name="TextBox 65" id="65"/>
            <p:cNvSpPr txBox="true"/>
            <p:nvPr/>
          </p:nvSpPr>
          <p:spPr>
            <a:xfrm>
              <a:off x="0" y="-66675"/>
              <a:ext cx="509642" cy="180520"/>
            </a:xfrm>
            <a:prstGeom prst="rect">
              <a:avLst/>
            </a:prstGeom>
          </p:spPr>
          <p:txBody>
            <a:bodyPr anchor="ctr" rtlCol="false" tIns="50800" lIns="50800" bIns="50800" rIns="50800"/>
            <a:lstStyle/>
            <a:p>
              <a:pPr algn="ctr" marL="0" indent="0" lvl="0">
                <a:lnSpc>
                  <a:spcPts val="4759"/>
                </a:lnSpc>
                <a:spcBef>
                  <a:spcPct val="0"/>
                </a:spcBef>
              </a:pPr>
              <a:r>
                <a:rPr lang="en-US" sz="3399" spc="84" strike="noStrike" u="none">
                  <a:solidFill>
                    <a:srgbClr val="201E59"/>
                  </a:solidFill>
                  <a:latin typeface="Noto Sans"/>
                  <a:ea typeface="Noto Sans"/>
                  <a:cs typeface="Noto Sans"/>
                  <a:sym typeface="Noto Sans"/>
                </a:rPr>
                <a:t>Mix’</a:t>
              </a:r>
              <a:r>
                <a:rPr lang="en-US" sz="3399" spc="84" strike="noStrike" u="none">
                  <a:solidFill>
                    <a:srgbClr val="201E59"/>
                  </a:solidFill>
                  <a:latin typeface="Noto Sans"/>
                  <a:ea typeface="Noto Sans"/>
                  <a:cs typeface="Noto Sans"/>
                  <a:sym typeface="Noto Sans"/>
                </a:rPr>
                <a:t>Team</a:t>
              </a:r>
            </a:p>
          </p:txBody>
        </p:sp>
      </p:grpSp>
      <p:grpSp>
        <p:nvGrpSpPr>
          <p:cNvPr name="Group 66" id="66"/>
          <p:cNvGrpSpPr/>
          <p:nvPr/>
        </p:nvGrpSpPr>
        <p:grpSpPr>
          <a:xfrm rot="0">
            <a:off x="1054653" y="14104811"/>
            <a:ext cx="8377381" cy="898547"/>
            <a:chOff x="0" y="0"/>
            <a:chExt cx="1061407" cy="113845"/>
          </a:xfrm>
        </p:grpSpPr>
        <p:sp>
          <p:nvSpPr>
            <p:cNvPr name="Freeform 67" id="67"/>
            <p:cNvSpPr/>
            <p:nvPr/>
          </p:nvSpPr>
          <p:spPr>
            <a:xfrm flipH="false" flipV="false" rot="0">
              <a:off x="0" y="0"/>
              <a:ext cx="1061407" cy="113845"/>
            </a:xfrm>
            <a:custGeom>
              <a:avLst/>
              <a:gdLst/>
              <a:ahLst/>
              <a:cxnLst/>
              <a:rect r="r" b="b" t="t" l="l"/>
              <a:pathLst>
                <a:path h="113845" w="1061407">
                  <a:moveTo>
                    <a:pt x="0" y="0"/>
                  </a:moveTo>
                  <a:lnTo>
                    <a:pt x="1061407" y="0"/>
                  </a:lnTo>
                  <a:lnTo>
                    <a:pt x="1061407" y="113845"/>
                  </a:lnTo>
                  <a:lnTo>
                    <a:pt x="0" y="113845"/>
                  </a:lnTo>
                  <a:close/>
                </a:path>
              </a:pathLst>
            </a:custGeom>
            <a:ln w="76200" cap="sq">
              <a:solidFill>
                <a:srgbClr val="228B22"/>
              </a:solidFill>
              <a:prstDash val="solid"/>
              <a:miter/>
            </a:ln>
          </p:spPr>
        </p:sp>
        <p:sp>
          <p:nvSpPr>
            <p:cNvPr name="TextBox 68" id="68"/>
            <p:cNvSpPr txBox="true"/>
            <p:nvPr/>
          </p:nvSpPr>
          <p:spPr>
            <a:xfrm>
              <a:off x="0" y="-66675"/>
              <a:ext cx="1061407" cy="180520"/>
            </a:xfrm>
            <a:prstGeom prst="rect">
              <a:avLst/>
            </a:prstGeom>
          </p:spPr>
          <p:txBody>
            <a:bodyPr anchor="ctr" rtlCol="false" tIns="50800" lIns="50800" bIns="50800" rIns="50800"/>
            <a:lstStyle/>
            <a:p>
              <a:pPr algn="ctr" marL="0" indent="0" lvl="0">
                <a:lnSpc>
                  <a:spcPts val="4759"/>
                </a:lnSpc>
                <a:spcBef>
                  <a:spcPct val="0"/>
                </a:spcBef>
              </a:pPr>
              <a:r>
                <a:rPr lang="en-US" sz="3399" spc="84" strike="noStrike" u="none">
                  <a:solidFill>
                    <a:srgbClr val="201E59"/>
                  </a:solidFill>
                  <a:latin typeface="Noto Sans"/>
                  <a:ea typeface="Noto Sans"/>
                  <a:cs typeface="Noto Sans"/>
                  <a:sym typeface="Noto Sans"/>
                </a:rPr>
                <a:t>Coupe Départementale Jeune</a:t>
              </a:r>
            </a:p>
          </p:txBody>
        </p:sp>
      </p:grpSp>
      <p:sp>
        <p:nvSpPr>
          <p:cNvPr name="TextBox 69" id="69"/>
          <p:cNvSpPr txBox="true"/>
          <p:nvPr/>
        </p:nvSpPr>
        <p:spPr>
          <a:xfrm rot="0">
            <a:off x="3996077" y="10554154"/>
            <a:ext cx="2378075" cy="490856"/>
          </a:xfrm>
          <a:prstGeom prst="rect">
            <a:avLst/>
          </a:prstGeom>
        </p:spPr>
        <p:txBody>
          <a:bodyPr anchor="t" rtlCol="false" tIns="0" lIns="0" bIns="0" rIns="0">
            <a:spAutoFit/>
          </a:bodyPr>
          <a:lstStyle/>
          <a:p>
            <a:pPr algn="ctr">
              <a:lnSpc>
                <a:spcPts val="3919"/>
              </a:lnSpc>
            </a:pPr>
            <a:r>
              <a:rPr lang="en-US" sz="2799">
                <a:solidFill>
                  <a:srgbClr val="262674"/>
                </a:solidFill>
                <a:latin typeface="Barlow Condensed"/>
                <a:ea typeface="Barlow Condensed"/>
                <a:cs typeface="Barlow Condensed"/>
                <a:sym typeface="Barlow Condensed"/>
              </a:rPr>
              <a:t>P</a:t>
            </a:r>
            <a:r>
              <a:rPr lang="en-US" sz="2799">
                <a:solidFill>
                  <a:srgbClr val="262674"/>
                </a:solidFill>
                <a:latin typeface="Barlow Condensed"/>
                <a:ea typeface="Barlow Condensed"/>
                <a:cs typeface="Barlow Condensed"/>
                <a:sym typeface="Barlow Condensed"/>
              </a:rPr>
              <a:t>our les plus petits </a:t>
            </a:r>
          </a:p>
        </p:txBody>
      </p:sp>
      <p:sp>
        <p:nvSpPr>
          <p:cNvPr name="TextBox 70" id="70"/>
          <p:cNvSpPr txBox="true"/>
          <p:nvPr/>
        </p:nvSpPr>
        <p:spPr>
          <a:xfrm rot="0">
            <a:off x="3291466" y="12219274"/>
            <a:ext cx="3787299" cy="490856"/>
          </a:xfrm>
          <a:prstGeom prst="rect">
            <a:avLst/>
          </a:prstGeom>
        </p:spPr>
        <p:txBody>
          <a:bodyPr anchor="t" rtlCol="false" tIns="0" lIns="0" bIns="0" rIns="0">
            <a:spAutoFit/>
          </a:bodyPr>
          <a:lstStyle/>
          <a:p>
            <a:pPr algn="ctr">
              <a:lnSpc>
                <a:spcPts val="3919"/>
              </a:lnSpc>
            </a:pPr>
            <a:r>
              <a:rPr lang="en-US" sz="2799">
                <a:solidFill>
                  <a:srgbClr val="262674"/>
                </a:solidFill>
                <a:latin typeface="Barlow Condensed"/>
                <a:ea typeface="Barlow Condensed"/>
                <a:cs typeface="Barlow Condensed"/>
                <a:sym typeface="Barlow Condensed"/>
              </a:rPr>
              <a:t>Compétitions départementales </a:t>
            </a:r>
          </a:p>
        </p:txBody>
      </p:sp>
      <p:sp>
        <p:nvSpPr>
          <p:cNvPr name="TextBox 71" id="71"/>
          <p:cNvSpPr txBox="true"/>
          <p:nvPr/>
        </p:nvSpPr>
        <p:spPr>
          <a:xfrm rot="0">
            <a:off x="3660767" y="15155758"/>
            <a:ext cx="3094196" cy="490856"/>
          </a:xfrm>
          <a:prstGeom prst="rect">
            <a:avLst/>
          </a:prstGeom>
        </p:spPr>
        <p:txBody>
          <a:bodyPr anchor="t" rtlCol="false" tIns="0" lIns="0" bIns="0" rIns="0">
            <a:spAutoFit/>
          </a:bodyPr>
          <a:lstStyle/>
          <a:p>
            <a:pPr algn="ctr">
              <a:lnSpc>
                <a:spcPts val="3919"/>
              </a:lnSpc>
            </a:pPr>
            <a:r>
              <a:rPr lang="en-US" sz="2799">
                <a:solidFill>
                  <a:srgbClr val="262674"/>
                </a:solidFill>
                <a:latin typeface="Barlow Condensed"/>
                <a:ea typeface="Barlow Condensed"/>
                <a:cs typeface="Barlow Condensed"/>
                <a:sym typeface="Barlow Condensed"/>
              </a:rPr>
              <a:t>Compétitions par équipes</a:t>
            </a:r>
          </a:p>
        </p:txBody>
      </p:sp>
      <p:grpSp>
        <p:nvGrpSpPr>
          <p:cNvPr name="Group 72" id="72"/>
          <p:cNvGrpSpPr/>
          <p:nvPr/>
        </p:nvGrpSpPr>
        <p:grpSpPr>
          <a:xfrm rot="0">
            <a:off x="12604709" y="15531996"/>
            <a:ext cx="7052355" cy="682832"/>
            <a:chOff x="0" y="0"/>
            <a:chExt cx="893527" cy="86514"/>
          </a:xfrm>
        </p:grpSpPr>
        <p:sp>
          <p:nvSpPr>
            <p:cNvPr name="Freeform 73" id="73"/>
            <p:cNvSpPr/>
            <p:nvPr/>
          </p:nvSpPr>
          <p:spPr>
            <a:xfrm flipH="false" flipV="false" rot="0">
              <a:off x="0" y="0"/>
              <a:ext cx="893527" cy="86514"/>
            </a:xfrm>
            <a:custGeom>
              <a:avLst/>
              <a:gdLst/>
              <a:ahLst/>
              <a:cxnLst/>
              <a:rect r="r" b="b" t="t" l="l"/>
              <a:pathLst>
                <a:path h="86514" w="893527">
                  <a:moveTo>
                    <a:pt x="0" y="0"/>
                  </a:moveTo>
                  <a:lnTo>
                    <a:pt x="893527" y="0"/>
                  </a:lnTo>
                  <a:lnTo>
                    <a:pt x="893527" y="86514"/>
                  </a:lnTo>
                  <a:lnTo>
                    <a:pt x="0" y="86514"/>
                  </a:lnTo>
                  <a:close/>
                </a:path>
              </a:pathLst>
            </a:custGeom>
            <a:solidFill>
              <a:srgbClr val="1A3A8A"/>
            </a:solidFill>
          </p:spPr>
        </p:sp>
        <p:sp>
          <p:nvSpPr>
            <p:cNvPr name="TextBox 74" id="74"/>
            <p:cNvSpPr txBox="true"/>
            <p:nvPr/>
          </p:nvSpPr>
          <p:spPr>
            <a:xfrm>
              <a:off x="0" y="-57150"/>
              <a:ext cx="893527" cy="143664"/>
            </a:xfrm>
            <a:prstGeom prst="rect">
              <a:avLst/>
            </a:prstGeom>
          </p:spPr>
          <p:txBody>
            <a:bodyPr anchor="ctr" rtlCol="false" tIns="50800" lIns="50800" bIns="50800" rIns="50800"/>
            <a:lstStyle/>
            <a:p>
              <a:pPr algn="ctr" marL="0" indent="0" lvl="0">
                <a:lnSpc>
                  <a:spcPts val="4340"/>
                </a:lnSpc>
                <a:spcBef>
                  <a:spcPct val="0"/>
                </a:spcBef>
              </a:pPr>
              <a:r>
                <a:rPr lang="en-US" sz="3100" spc="76">
                  <a:solidFill>
                    <a:srgbClr val="FFFFFF"/>
                  </a:solidFill>
                  <a:latin typeface="Noto Sans"/>
                  <a:ea typeface="Noto Sans"/>
                  <a:cs typeface="Noto Sans"/>
                  <a:sym typeface="Noto Sans"/>
                </a:rPr>
                <a:t>Vétérans D</a:t>
              </a:r>
              <a:r>
                <a:rPr lang="en-US" sz="3100" spc="76" strike="noStrike" u="none">
                  <a:solidFill>
                    <a:srgbClr val="FFFFFF"/>
                  </a:solidFill>
                  <a:latin typeface="Noto Sans"/>
                  <a:ea typeface="Noto Sans"/>
                  <a:cs typeface="Noto Sans"/>
                  <a:sym typeface="Noto Sans"/>
                </a:rPr>
                <a:t>1 </a:t>
              </a:r>
            </a:p>
          </p:txBody>
        </p:sp>
      </p:grpSp>
      <p:grpSp>
        <p:nvGrpSpPr>
          <p:cNvPr name="Group 75" id="75"/>
          <p:cNvGrpSpPr/>
          <p:nvPr/>
        </p:nvGrpSpPr>
        <p:grpSpPr>
          <a:xfrm rot="0">
            <a:off x="12604709" y="16208271"/>
            <a:ext cx="7052355" cy="682832"/>
            <a:chOff x="0" y="0"/>
            <a:chExt cx="893527" cy="86514"/>
          </a:xfrm>
        </p:grpSpPr>
        <p:sp>
          <p:nvSpPr>
            <p:cNvPr name="Freeform 76" id="76"/>
            <p:cNvSpPr/>
            <p:nvPr/>
          </p:nvSpPr>
          <p:spPr>
            <a:xfrm flipH="false" flipV="false" rot="0">
              <a:off x="0" y="0"/>
              <a:ext cx="893527" cy="86514"/>
            </a:xfrm>
            <a:custGeom>
              <a:avLst/>
              <a:gdLst/>
              <a:ahLst/>
              <a:cxnLst/>
              <a:rect r="r" b="b" t="t" l="l"/>
              <a:pathLst>
                <a:path h="86514" w="893527">
                  <a:moveTo>
                    <a:pt x="0" y="0"/>
                  </a:moveTo>
                  <a:lnTo>
                    <a:pt x="893527" y="0"/>
                  </a:lnTo>
                  <a:lnTo>
                    <a:pt x="893527" y="86514"/>
                  </a:lnTo>
                  <a:lnTo>
                    <a:pt x="0" y="86514"/>
                  </a:lnTo>
                  <a:close/>
                </a:path>
              </a:pathLst>
            </a:custGeom>
            <a:solidFill>
              <a:srgbClr val="4A90D9"/>
            </a:solidFill>
          </p:spPr>
        </p:sp>
        <p:sp>
          <p:nvSpPr>
            <p:cNvPr name="TextBox 77" id="77"/>
            <p:cNvSpPr txBox="true"/>
            <p:nvPr/>
          </p:nvSpPr>
          <p:spPr>
            <a:xfrm>
              <a:off x="0" y="-57150"/>
              <a:ext cx="893527" cy="143664"/>
            </a:xfrm>
            <a:prstGeom prst="rect">
              <a:avLst/>
            </a:prstGeom>
          </p:spPr>
          <p:txBody>
            <a:bodyPr anchor="ctr" rtlCol="false" tIns="50800" lIns="50800" bIns="50800" rIns="50800"/>
            <a:lstStyle/>
            <a:p>
              <a:pPr algn="ctr" marL="0" indent="0" lvl="0">
                <a:lnSpc>
                  <a:spcPts val="4340"/>
                </a:lnSpc>
                <a:spcBef>
                  <a:spcPct val="0"/>
                </a:spcBef>
              </a:pPr>
              <a:r>
                <a:rPr lang="en-US" sz="3100" spc="76">
                  <a:solidFill>
                    <a:srgbClr val="FFFFFF"/>
                  </a:solidFill>
                  <a:latin typeface="Noto Sans"/>
                  <a:ea typeface="Noto Sans"/>
                  <a:cs typeface="Noto Sans"/>
                  <a:sym typeface="Noto Sans"/>
                </a:rPr>
                <a:t>V</a:t>
              </a:r>
              <a:r>
                <a:rPr lang="en-US" sz="3100" spc="76" strike="noStrike" u="none">
                  <a:solidFill>
                    <a:srgbClr val="FFFFFF"/>
                  </a:solidFill>
                  <a:latin typeface="Noto Sans"/>
                  <a:ea typeface="Noto Sans"/>
                  <a:cs typeface="Noto Sans"/>
                  <a:sym typeface="Noto Sans"/>
                </a:rPr>
                <a:t>ét</a:t>
              </a:r>
              <a:r>
                <a:rPr lang="en-US" sz="3100" spc="76" strike="noStrike" u="none">
                  <a:solidFill>
                    <a:srgbClr val="FFFFFF"/>
                  </a:solidFill>
                  <a:latin typeface="Noto Sans"/>
                  <a:ea typeface="Noto Sans"/>
                  <a:cs typeface="Noto Sans"/>
                  <a:sym typeface="Noto Sans"/>
                </a:rPr>
                <a:t>éra</a:t>
              </a:r>
              <a:r>
                <a:rPr lang="en-US" sz="3100" spc="76" strike="noStrike" u="none">
                  <a:solidFill>
                    <a:srgbClr val="FFFFFF"/>
                  </a:solidFill>
                  <a:latin typeface="Noto Sans"/>
                  <a:ea typeface="Noto Sans"/>
                  <a:cs typeface="Noto Sans"/>
                  <a:sym typeface="Noto Sans"/>
                </a:rPr>
                <a:t>n</a:t>
              </a:r>
              <a:r>
                <a:rPr lang="en-US" sz="3100" spc="76" strike="noStrike" u="none">
                  <a:solidFill>
                    <a:srgbClr val="FFFFFF"/>
                  </a:solidFill>
                  <a:latin typeface="Noto Sans"/>
                  <a:ea typeface="Noto Sans"/>
                  <a:cs typeface="Noto Sans"/>
                  <a:sym typeface="Noto Sans"/>
                </a:rPr>
                <a:t>s</a:t>
              </a:r>
              <a:r>
                <a:rPr lang="en-US" sz="3100" spc="76" strike="noStrike" u="none">
                  <a:solidFill>
                    <a:srgbClr val="FFFFFF"/>
                  </a:solidFill>
                  <a:latin typeface="Noto Sans"/>
                  <a:ea typeface="Noto Sans"/>
                  <a:cs typeface="Noto Sans"/>
                  <a:sym typeface="Noto Sans"/>
                </a:rPr>
                <a:t> </a:t>
              </a:r>
              <a:r>
                <a:rPr lang="en-US" sz="3100" spc="76" strike="noStrike" u="none">
                  <a:solidFill>
                    <a:srgbClr val="FFFFFF"/>
                  </a:solidFill>
                  <a:latin typeface="Noto Sans"/>
                  <a:ea typeface="Noto Sans"/>
                  <a:cs typeface="Noto Sans"/>
                  <a:sym typeface="Noto Sans"/>
                </a:rPr>
                <a:t>D2 </a:t>
              </a:r>
            </a:p>
          </p:txBody>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28151" y="-1166984"/>
            <a:ext cx="23649280" cy="32589778"/>
          </a:xfrm>
          <a:custGeom>
            <a:avLst/>
            <a:gdLst/>
            <a:ahLst/>
            <a:cxnLst/>
            <a:rect r="r" b="b" t="t" l="l"/>
            <a:pathLst>
              <a:path h="32589778" w="23649280">
                <a:moveTo>
                  <a:pt x="0" y="0"/>
                </a:moveTo>
                <a:lnTo>
                  <a:pt x="23649280" y="0"/>
                </a:lnTo>
                <a:lnTo>
                  <a:pt x="23649280" y="32589778"/>
                </a:lnTo>
                <a:lnTo>
                  <a:pt x="0" y="325897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237040" y="24576119"/>
            <a:ext cx="18876369" cy="3999690"/>
            <a:chOff x="0" y="0"/>
            <a:chExt cx="25168492" cy="5332920"/>
          </a:xfrm>
        </p:grpSpPr>
        <p:sp>
          <p:nvSpPr>
            <p:cNvPr name="Freeform 4" id="4"/>
            <p:cNvSpPr/>
            <p:nvPr/>
          </p:nvSpPr>
          <p:spPr>
            <a:xfrm flipH="false" flipV="false" rot="0">
              <a:off x="0" y="0"/>
              <a:ext cx="25168479" cy="5332984"/>
            </a:xfrm>
            <a:custGeom>
              <a:avLst/>
              <a:gdLst/>
              <a:ahLst/>
              <a:cxnLst/>
              <a:rect r="r" b="b" t="t" l="l"/>
              <a:pathLst>
                <a:path h="5332984" w="25168479">
                  <a:moveTo>
                    <a:pt x="0" y="0"/>
                  </a:moveTo>
                  <a:lnTo>
                    <a:pt x="0" y="5332984"/>
                  </a:lnTo>
                  <a:lnTo>
                    <a:pt x="25168479" y="5332984"/>
                  </a:lnTo>
                  <a:lnTo>
                    <a:pt x="25168479" y="0"/>
                  </a:lnTo>
                  <a:lnTo>
                    <a:pt x="0" y="0"/>
                  </a:lnTo>
                  <a:close/>
                  <a:moveTo>
                    <a:pt x="25127204" y="5291709"/>
                  </a:moveTo>
                  <a:lnTo>
                    <a:pt x="40386" y="5291709"/>
                  </a:lnTo>
                  <a:lnTo>
                    <a:pt x="40386" y="40386"/>
                  </a:lnTo>
                  <a:lnTo>
                    <a:pt x="25127204" y="40386"/>
                  </a:lnTo>
                  <a:lnTo>
                    <a:pt x="25127204" y="5291709"/>
                  </a:lnTo>
                  <a:close/>
                </a:path>
              </a:pathLst>
            </a:custGeom>
            <a:solidFill>
              <a:srgbClr val="262674"/>
            </a:solidFill>
          </p:spPr>
        </p:sp>
      </p:grpSp>
      <p:sp>
        <p:nvSpPr>
          <p:cNvPr name="Freeform 5" id="5"/>
          <p:cNvSpPr/>
          <p:nvPr/>
        </p:nvSpPr>
        <p:spPr>
          <a:xfrm flipH="true" flipV="false" rot="0">
            <a:off x="-101870" y="2934462"/>
            <a:ext cx="1485871" cy="986076"/>
          </a:xfrm>
          <a:custGeom>
            <a:avLst/>
            <a:gdLst/>
            <a:ahLst/>
            <a:cxnLst/>
            <a:rect r="r" b="b" t="t" l="l"/>
            <a:pathLst>
              <a:path h="986076" w="1485871">
                <a:moveTo>
                  <a:pt x="1485872" y="0"/>
                </a:moveTo>
                <a:lnTo>
                  <a:pt x="0" y="0"/>
                </a:lnTo>
                <a:lnTo>
                  <a:pt x="0" y="986076"/>
                </a:lnTo>
                <a:lnTo>
                  <a:pt x="1485872" y="986076"/>
                </a:lnTo>
                <a:lnTo>
                  <a:pt x="1485872" y="0"/>
                </a:lnTo>
                <a:close/>
              </a:path>
            </a:pathLst>
          </a:custGeom>
          <a:blipFill>
            <a:blip r:embed="rId4">
              <a:extLst>
                <a:ext uri="{96DAC541-7B7A-43D3-8B79-37D633B846F1}">
                  <asvg:svgBlip xmlns:asvg="http://schemas.microsoft.com/office/drawing/2016/SVG/main" r:embed="rId5"/>
                </a:ext>
              </a:extLst>
            </a:blip>
            <a:stretch>
              <a:fillRect l="0" t="-227" r="0" b="-228"/>
            </a:stretch>
          </a:blipFill>
        </p:spPr>
      </p:sp>
      <p:sp>
        <p:nvSpPr>
          <p:cNvPr name="TextBox 6" id="6"/>
          <p:cNvSpPr txBox="true"/>
          <p:nvPr/>
        </p:nvSpPr>
        <p:spPr>
          <a:xfrm rot="0">
            <a:off x="1383992" y="3289487"/>
            <a:ext cx="18627538" cy="3293364"/>
          </a:xfrm>
          <a:prstGeom prst="rect">
            <a:avLst/>
          </a:prstGeom>
        </p:spPr>
        <p:txBody>
          <a:bodyPr anchor="t" rtlCol="false" tIns="0" lIns="0" bIns="0" rIns="0">
            <a:spAutoFit/>
          </a:bodyPr>
          <a:lstStyle/>
          <a:p>
            <a:pPr algn="ctr">
              <a:lnSpc>
                <a:spcPts val="4357"/>
              </a:lnSpc>
            </a:pPr>
            <a:r>
              <a:rPr lang="en-US" sz="3112" spc="76">
                <a:solidFill>
                  <a:srgbClr val="454F93"/>
                </a:solidFill>
                <a:latin typeface="Inter"/>
                <a:ea typeface="Inter"/>
                <a:cs typeface="Inter"/>
                <a:sym typeface="Inter"/>
              </a:rPr>
              <a:t>TEXTE </a:t>
            </a:r>
          </a:p>
          <a:p>
            <a:pPr algn="ctr">
              <a:lnSpc>
                <a:spcPts val="4357"/>
              </a:lnSpc>
            </a:pPr>
          </a:p>
          <a:p>
            <a:pPr algn="ctr">
              <a:lnSpc>
                <a:spcPts val="4357"/>
              </a:lnSpc>
            </a:pPr>
          </a:p>
          <a:p>
            <a:pPr algn="ctr">
              <a:lnSpc>
                <a:spcPts val="4357"/>
              </a:lnSpc>
            </a:pPr>
          </a:p>
          <a:p>
            <a:pPr algn="ctr">
              <a:lnSpc>
                <a:spcPts val="4357"/>
              </a:lnSpc>
            </a:pPr>
          </a:p>
          <a:p>
            <a:pPr algn="ctr">
              <a:lnSpc>
                <a:spcPts val="4357"/>
              </a:lnSpc>
            </a:pPr>
            <a:r>
              <a:rPr lang="en-US" sz="3112" spc="76">
                <a:solidFill>
                  <a:srgbClr val="454F93"/>
                </a:solidFill>
                <a:latin typeface="Inter"/>
                <a:ea typeface="Inter"/>
                <a:cs typeface="Inter"/>
                <a:sym typeface="Inter"/>
              </a:rPr>
              <a:t>                                                       - SIGNATURE</a:t>
            </a:r>
          </a:p>
        </p:txBody>
      </p:sp>
      <p:sp>
        <p:nvSpPr>
          <p:cNvPr name="Freeform 7" id="7"/>
          <p:cNvSpPr/>
          <p:nvPr/>
        </p:nvSpPr>
        <p:spPr>
          <a:xfrm flipH="false" flipV="false" rot="0">
            <a:off x="19907117" y="6728812"/>
            <a:ext cx="1485871" cy="986076"/>
          </a:xfrm>
          <a:custGeom>
            <a:avLst/>
            <a:gdLst/>
            <a:ahLst/>
            <a:cxnLst/>
            <a:rect r="r" b="b" t="t" l="l"/>
            <a:pathLst>
              <a:path h="986076" w="1485871">
                <a:moveTo>
                  <a:pt x="0" y="0"/>
                </a:moveTo>
                <a:lnTo>
                  <a:pt x="1485871" y="0"/>
                </a:lnTo>
                <a:lnTo>
                  <a:pt x="1485871" y="986076"/>
                </a:lnTo>
                <a:lnTo>
                  <a:pt x="0" y="986076"/>
                </a:lnTo>
                <a:lnTo>
                  <a:pt x="0" y="0"/>
                </a:lnTo>
                <a:close/>
              </a:path>
            </a:pathLst>
          </a:custGeom>
          <a:blipFill>
            <a:blip r:embed="rId4">
              <a:extLst>
                <a:ext uri="{96DAC541-7B7A-43D3-8B79-37D633B846F1}">
                  <asvg:svgBlip xmlns:asvg="http://schemas.microsoft.com/office/drawing/2016/SVG/main" r:embed="rId5"/>
                </a:ext>
              </a:extLst>
            </a:blip>
            <a:stretch>
              <a:fillRect l="0" t="-227" r="0" b="-228"/>
            </a:stretch>
          </a:blipFill>
        </p:spPr>
      </p:sp>
      <p:grpSp>
        <p:nvGrpSpPr>
          <p:cNvPr name="Group 8" id="8"/>
          <p:cNvGrpSpPr/>
          <p:nvPr/>
        </p:nvGrpSpPr>
        <p:grpSpPr>
          <a:xfrm rot="0">
            <a:off x="1052951" y="8864775"/>
            <a:ext cx="9198264" cy="5522928"/>
            <a:chOff x="0" y="0"/>
            <a:chExt cx="12264352" cy="7363904"/>
          </a:xfrm>
        </p:grpSpPr>
        <p:sp>
          <p:nvSpPr>
            <p:cNvPr name="Freeform 9" id="9"/>
            <p:cNvSpPr/>
            <p:nvPr/>
          </p:nvSpPr>
          <p:spPr>
            <a:xfrm flipH="false" flipV="false" rot="0">
              <a:off x="0" y="0"/>
              <a:ext cx="12264390" cy="7363841"/>
            </a:xfrm>
            <a:custGeom>
              <a:avLst/>
              <a:gdLst/>
              <a:ahLst/>
              <a:cxnLst/>
              <a:rect r="r" b="b" t="t" l="l"/>
              <a:pathLst>
                <a:path h="7363841" w="12264390">
                  <a:moveTo>
                    <a:pt x="0" y="0"/>
                  </a:moveTo>
                  <a:lnTo>
                    <a:pt x="0" y="7363841"/>
                  </a:lnTo>
                  <a:lnTo>
                    <a:pt x="12264390" y="7363841"/>
                  </a:lnTo>
                  <a:lnTo>
                    <a:pt x="12264390" y="0"/>
                  </a:lnTo>
                  <a:lnTo>
                    <a:pt x="0" y="0"/>
                  </a:lnTo>
                  <a:close/>
                  <a:moveTo>
                    <a:pt x="12223115" y="7322693"/>
                  </a:moveTo>
                  <a:lnTo>
                    <a:pt x="40386" y="7322693"/>
                  </a:lnTo>
                  <a:lnTo>
                    <a:pt x="40386" y="40386"/>
                  </a:lnTo>
                  <a:lnTo>
                    <a:pt x="12223115" y="40386"/>
                  </a:lnTo>
                  <a:lnTo>
                    <a:pt x="12223115" y="7322693"/>
                  </a:lnTo>
                  <a:close/>
                </a:path>
              </a:pathLst>
            </a:custGeom>
            <a:solidFill>
              <a:srgbClr val="262674"/>
            </a:solidFill>
          </p:spPr>
        </p:sp>
      </p:grpSp>
      <p:grpSp>
        <p:nvGrpSpPr>
          <p:cNvPr name="Group 10" id="10"/>
          <p:cNvGrpSpPr/>
          <p:nvPr/>
        </p:nvGrpSpPr>
        <p:grpSpPr>
          <a:xfrm rot="0">
            <a:off x="10939482" y="8873576"/>
            <a:ext cx="9198264" cy="9458134"/>
            <a:chOff x="0" y="0"/>
            <a:chExt cx="12264352" cy="12610846"/>
          </a:xfrm>
        </p:grpSpPr>
        <p:sp>
          <p:nvSpPr>
            <p:cNvPr name="Freeform 11" id="11"/>
            <p:cNvSpPr/>
            <p:nvPr/>
          </p:nvSpPr>
          <p:spPr>
            <a:xfrm flipH="false" flipV="false" rot="0">
              <a:off x="0" y="0"/>
              <a:ext cx="12264390" cy="12610846"/>
            </a:xfrm>
            <a:custGeom>
              <a:avLst/>
              <a:gdLst/>
              <a:ahLst/>
              <a:cxnLst/>
              <a:rect r="r" b="b" t="t" l="l"/>
              <a:pathLst>
                <a:path h="12610846" w="12264390">
                  <a:moveTo>
                    <a:pt x="0" y="0"/>
                  </a:moveTo>
                  <a:lnTo>
                    <a:pt x="0" y="12610846"/>
                  </a:lnTo>
                  <a:lnTo>
                    <a:pt x="12264390" y="12610846"/>
                  </a:lnTo>
                  <a:lnTo>
                    <a:pt x="12264390" y="0"/>
                  </a:lnTo>
                  <a:lnTo>
                    <a:pt x="0" y="0"/>
                  </a:lnTo>
                  <a:close/>
                  <a:moveTo>
                    <a:pt x="12223115" y="12569571"/>
                  </a:moveTo>
                  <a:lnTo>
                    <a:pt x="40386" y="12569571"/>
                  </a:lnTo>
                  <a:lnTo>
                    <a:pt x="40386" y="40386"/>
                  </a:lnTo>
                  <a:lnTo>
                    <a:pt x="12223115" y="40386"/>
                  </a:lnTo>
                  <a:lnTo>
                    <a:pt x="12223115" y="12569571"/>
                  </a:lnTo>
                  <a:close/>
                </a:path>
              </a:pathLst>
            </a:custGeom>
            <a:solidFill>
              <a:srgbClr val="262674"/>
            </a:solidFill>
          </p:spPr>
        </p:sp>
      </p:grpSp>
      <p:grpSp>
        <p:nvGrpSpPr>
          <p:cNvPr name="Group 12" id="12"/>
          <p:cNvGrpSpPr/>
          <p:nvPr/>
        </p:nvGrpSpPr>
        <p:grpSpPr>
          <a:xfrm rot="0">
            <a:off x="2520058" y="7980493"/>
            <a:ext cx="6449663" cy="1626089"/>
            <a:chOff x="0" y="0"/>
            <a:chExt cx="8599551" cy="2168119"/>
          </a:xfrm>
        </p:grpSpPr>
        <p:sp>
          <p:nvSpPr>
            <p:cNvPr name="Freeform 13" id="13"/>
            <p:cNvSpPr/>
            <p:nvPr/>
          </p:nvSpPr>
          <p:spPr>
            <a:xfrm flipH="false" flipV="false" rot="0">
              <a:off x="0" y="0"/>
              <a:ext cx="8599551" cy="2168144"/>
            </a:xfrm>
            <a:custGeom>
              <a:avLst/>
              <a:gdLst/>
              <a:ahLst/>
              <a:cxnLst/>
              <a:rect r="r" b="b" t="t" l="l"/>
              <a:pathLst>
                <a:path h="2168144" w="8599551">
                  <a:moveTo>
                    <a:pt x="0" y="0"/>
                  </a:moveTo>
                  <a:lnTo>
                    <a:pt x="8599551" y="0"/>
                  </a:lnTo>
                  <a:lnTo>
                    <a:pt x="8599551" y="2168144"/>
                  </a:lnTo>
                  <a:lnTo>
                    <a:pt x="0" y="2168144"/>
                  </a:lnTo>
                  <a:lnTo>
                    <a:pt x="0" y="0"/>
                  </a:lnTo>
                  <a:close/>
                </a:path>
              </a:pathLst>
            </a:custGeom>
            <a:blipFill>
              <a:blip r:embed="rId6"/>
              <a:stretch>
                <a:fillRect l="0" t="-10229" r="0" b="-10229"/>
              </a:stretch>
            </a:blipFill>
          </p:spPr>
        </p:sp>
      </p:grpSp>
      <p:grpSp>
        <p:nvGrpSpPr>
          <p:cNvPr name="Group 14" id="14"/>
          <p:cNvGrpSpPr/>
          <p:nvPr/>
        </p:nvGrpSpPr>
        <p:grpSpPr>
          <a:xfrm rot="0">
            <a:off x="12717913" y="7980493"/>
            <a:ext cx="5641419" cy="2007384"/>
            <a:chOff x="0" y="0"/>
            <a:chExt cx="7521892" cy="2676512"/>
          </a:xfrm>
        </p:grpSpPr>
        <p:sp>
          <p:nvSpPr>
            <p:cNvPr name="Freeform 15" id="15"/>
            <p:cNvSpPr/>
            <p:nvPr/>
          </p:nvSpPr>
          <p:spPr>
            <a:xfrm flipH="false" flipV="false" rot="0">
              <a:off x="0" y="0"/>
              <a:ext cx="7521829" cy="2676525"/>
            </a:xfrm>
            <a:custGeom>
              <a:avLst/>
              <a:gdLst/>
              <a:ahLst/>
              <a:cxnLst/>
              <a:rect r="r" b="b" t="t" l="l"/>
              <a:pathLst>
                <a:path h="2676525" w="7521829">
                  <a:moveTo>
                    <a:pt x="0" y="0"/>
                  </a:moveTo>
                  <a:lnTo>
                    <a:pt x="7521829" y="0"/>
                  </a:lnTo>
                  <a:lnTo>
                    <a:pt x="7521829" y="2676525"/>
                  </a:lnTo>
                  <a:lnTo>
                    <a:pt x="0" y="2676525"/>
                  </a:lnTo>
                  <a:lnTo>
                    <a:pt x="0" y="0"/>
                  </a:lnTo>
                  <a:close/>
                </a:path>
              </a:pathLst>
            </a:custGeom>
            <a:blipFill>
              <a:blip r:embed="rId6"/>
              <a:stretch>
                <a:fillRect l="-8581" t="0" r="-8582" b="0"/>
              </a:stretch>
            </a:blipFill>
          </p:spPr>
        </p:sp>
      </p:grpSp>
      <p:grpSp>
        <p:nvGrpSpPr>
          <p:cNvPr name="Group 16" id="16"/>
          <p:cNvGrpSpPr/>
          <p:nvPr/>
        </p:nvGrpSpPr>
        <p:grpSpPr>
          <a:xfrm rot="0">
            <a:off x="1252623" y="21943143"/>
            <a:ext cx="18912078" cy="53912"/>
            <a:chOff x="0" y="0"/>
            <a:chExt cx="25216104" cy="71882"/>
          </a:xfrm>
        </p:grpSpPr>
        <p:sp>
          <p:nvSpPr>
            <p:cNvPr name="Freeform 17" id="17"/>
            <p:cNvSpPr/>
            <p:nvPr/>
          </p:nvSpPr>
          <p:spPr>
            <a:xfrm flipH="false" flipV="false" rot="0">
              <a:off x="0" y="0"/>
              <a:ext cx="25216104" cy="71882"/>
            </a:xfrm>
            <a:custGeom>
              <a:avLst/>
              <a:gdLst/>
              <a:ahLst/>
              <a:cxnLst/>
              <a:rect r="r" b="b" t="t" l="l"/>
              <a:pathLst>
                <a:path h="71882" w="25216104">
                  <a:moveTo>
                    <a:pt x="0" y="0"/>
                  </a:moveTo>
                  <a:lnTo>
                    <a:pt x="25216104" y="71882"/>
                  </a:lnTo>
                </a:path>
              </a:pathLst>
            </a:custGeom>
            <a:blipFill>
              <a:blip r:embed="rId7">
                <a:alphaModFix amt="0"/>
              </a:blip>
              <a:stretch>
                <a:fillRect l="0" t="-6785324" r="0" b="-6785324"/>
              </a:stretch>
            </a:blipFill>
            <a:ln w="53907" cap="sq">
              <a:solidFill>
                <a:srgbClr val="6D6D87"/>
              </a:solidFill>
              <a:prstDash val="solid"/>
              <a:miter/>
            </a:ln>
          </p:spPr>
        </p:sp>
      </p:grpSp>
      <p:grpSp>
        <p:nvGrpSpPr>
          <p:cNvPr name="Group 18" id="18"/>
          <p:cNvGrpSpPr/>
          <p:nvPr/>
        </p:nvGrpSpPr>
        <p:grpSpPr>
          <a:xfrm rot="0">
            <a:off x="2675668" y="20692186"/>
            <a:ext cx="53912" cy="1640005"/>
            <a:chOff x="0" y="0"/>
            <a:chExt cx="71882" cy="2186673"/>
          </a:xfrm>
        </p:grpSpPr>
        <p:sp>
          <p:nvSpPr>
            <p:cNvPr name="Freeform 19" id="19"/>
            <p:cNvSpPr/>
            <p:nvPr/>
          </p:nvSpPr>
          <p:spPr>
            <a:xfrm flipH="false" flipV="false" rot="0">
              <a:off x="0" y="0"/>
              <a:ext cx="71882" cy="2186686"/>
            </a:xfrm>
            <a:custGeom>
              <a:avLst/>
              <a:gdLst/>
              <a:ahLst/>
              <a:cxnLst/>
              <a:rect r="r" b="b" t="t" l="l"/>
              <a:pathLst>
                <a:path h="2186686" w="71882">
                  <a:moveTo>
                    <a:pt x="0" y="2186686"/>
                  </a:moveTo>
                  <a:lnTo>
                    <a:pt x="71882" y="0"/>
                  </a:lnTo>
                </a:path>
              </a:pathLst>
            </a:custGeom>
            <a:blipFill>
              <a:blip r:embed="rId7">
                <a:alphaModFix amt="0"/>
              </a:blip>
              <a:stretch>
                <a:fillRect l="-3853035" t="0" r="-3853035" b="0"/>
              </a:stretch>
            </a:blipFill>
            <a:ln w="53907" cap="sq">
              <a:solidFill>
                <a:srgbClr val="6D6D87"/>
              </a:solidFill>
              <a:prstDash val="solid"/>
              <a:miter/>
            </a:ln>
          </p:spPr>
        </p:sp>
      </p:grpSp>
      <p:grpSp>
        <p:nvGrpSpPr>
          <p:cNvPr name="Group 20" id="20"/>
          <p:cNvGrpSpPr/>
          <p:nvPr/>
        </p:nvGrpSpPr>
        <p:grpSpPr>
          <a:xfrm rot="0">
            <a:off x="6107573" y="21485228"/>
            <a:ext cx="53912" cy="1640005"/>
            <a:chOff x="0" y="0"/>
            <a:chExt cx="71882" cy="2186673"/>
          </a:xfrm>
        </p:grpSpPr>
        <p:sp>
          <p:nvSpPr>
            <p:cNvPr name="Freeform 21" id="21"/>
            <p:cNvSpPr/>
            <p:nvPr/>
          </p:nvSpPr>
          <p:spPr>
            <a:xfrm flipH="false" flipV="false" rot="0">
              <a:off x="0" y="0"/>
              <a:ext cx="71882" cy="2186686"/>
            </a:xfrm>
            <a:custGeom>
              <a:avLst/>
              <a:gdLst/>
              <a:ahLst/>
              <a:cxnLst/>
              <a:rect r="r" b="b" t="t" l="l"/>
              <a:pathLst>
                <a:path h="2186686" w="71882">
                  <a:moveTo>
                    <a:pt x="0" y="2186686"/>
                  </a:moveTo>
                  <a:lnTo>
                    <a:pt x="71882" y="0"/>
                  </a:lnTo>
                </a:path>
              </a:pathLst>
            </a:custGeom>
            <a:blipFill>
              <a:blip r:embed="rId7">
                <a:alphaModFix amt="0"/>
              </a:blip>
              <a:stretch>
                <a:fillRect l="-3853035" t="0" r="-3853035" b="0"/>
              </a:stretch>
            </a:blipFill>
            <a:ln w="53907" cap="sq">
              <a:solidFill>
                <a:srgbClr val="6D6D87"/>
              </a:solidFill>
              <a:prstDash val="solid"/>
              <a:miter/>
            </a:ln>
          </p:spPr>
        </p:sp>
      </p:grpSp>
      <p:grpSp>
        <p:nvGrpSpPr>
          <p:cNvPr name="Group 22" id="22"/>
          <p:cNvGrpSpPr/>
          <p:nvPr/>
        </p:nvGrpSpPr>
        <p:grpSpPr>
          <a:xfrm rot="0">
            <a:off x="9530658" y="20703283"/>
            <a:ext cx="53912" cy="1640005"/>
            <a:chOff x="0" y="0"/>
            <a:chExt cx="71882" cy="2186673"/>
          </a:xfrm>
        </p:grpSpPr>
        <p:sp>
          <p:nvSpPr>
            <p:cNvPr name="Freeform 23" id="23"/>
            <p:cNvSpPr/>
            <p:nvPr/>
          </p:nvSpPr>
          <p:spPr>
            <a:xfrm flipH="false" flipV="false" rot="0">
              <a:off x="0" y="0"/>
              <a:ext cx="71882" cy="2186686"/>
            </a:xfrm>
            <a:custGeom>
              <a:avLst/>
              <a:gdLst/>
              <a:ahLst/>
              <a:cxnLst/>
              <a:rect r="r" b="b" t="t" l="l"/>
              <a:pathLst>
                <a:path h="2186686" w="71882">
                  <a:moveTo>
                    <a:pt x="0" y="2186686"/>
                  </a:moveTo>
                  <a:lnTo>
                    <a:pt x="71882" y="0"/>
                  </a:lnTo>
                </a:path>
              </a:pathLst>
            </a:custGeom>
            <a:blipFill>
              <a:blip r:embed="rId7">
                <a:alphaModFix amt="0"/>
              </a:blip>
              <a:stretch>
                <a:fillRect l="-3853035" t="0" r="-3853035" b="0"/>
              </a:stretch>
            </a:blipFill>
            <a:ln w="53907" cap="sq">
              <a:solidFill>
                <a:srgbClr val="6D6D87"/>
              </a:solidFill>
              <a:prstDash val="solid"/>
              <a:miter/>
            </a:ln>
          </p:spPr>
        </p:sp>
      </p:grpSp>
      <p:grpSp>
        <p:nvGrpSpPr>
          <p:cNvPr name="Group 24" id="24"/>
          <p:cNvGrpSpPr/>
          <p:nvPr/>
        </p:nvGrpSpPr>
        <p:grpSpPr>
          <a:xfrm rot="0">
            <a:off x="12953752" y="21431031"/>
            <a:ext cx="53912" cy="1640005"/>
            <a:chOff x="0" y="0"/>
            <a:chExt cx="71882" cy="2186673"/>
          </a:xfrm>
        </p:grpSpPr>
        <p:sp>
          <p:nvSpPr>
            <p:cNvPr name="Freeform 25" id="25"/>
            <p:cNvSpPr/>
            <p:nvPr/>
          </p:nvSpPr>
          <p:spPr>
            <a:xfrm flipH="false" flipV="false" rot="0">
              <a:off x="0" y="0"/>
              <a:ext cx="71882" cy="2186686"/>
            </a:xfrm>
            <a:custGeom>
              <a:avLst/>
              <a:gdLst/>
              <a:ahLst/>
              <a:cxnLst/>
              <a:rect r="r" b="b" t="t" l="l"/>
              <a:pathLst>
                <a:path h="2186686" w="71882">
                  <a:moveTo>
                    <a:pt x="0" y="2186686"/>
                  </a:moveTo>
                  <a:lnTo>
                    <a:pt x="71882" y="0"/>
                  </a:lnTo>
                </a:path>
              </a:pathLst>
            </a:custGeom>
            <a:blipFill>
              <a:blip r:embed="rId7">
                <a:alphaModFix amt="0"/>
              </a:blip>
              <a:stretch>
                <a:fillRect l="-3853035" t="0" r="-3853035" b="0"/>
              </a:stretch>
            </a:blipFill>
            <a:ln w="53907" cap="sq">
              <a:solidFill>
                <a:srgbClr val="6D6D87"/>
              </a:solidFill>
              <a:prstDash val="solid"/>
              <a:miter/>
            </a:ln>
          </p:spPr>
        </p:sp>
      </p:grpSp>
      <p:grpSp>
        <p:nvGrpSpPr>
          <p:cNvPr name="Group 26" id="26"/>
          <p:cNvGrpSpPr/>
          <p:nvPr/>
        </p:nvGrpSpPr>
        <p:grpSpPr>
          <a:xfrm rot="0">
            <a:off x="16376847" y="20595469"/>
            <a:ext cx="53912" cy="1640005"/>
            <a:chOff x="0" y="0"/>
            <a:chExt cx="71882" cy="2186673"/>
          </a:xfrm>
        </p:grpSpPr>
        <p:sp>
          <p:nvSpPr>
            <p:cNvPr name="Freeform 27" id="27"/>
            <p:cNvSpPr/>
            <p:nvPr/>
          </p:nvSpPr>
          <p:spPr>
            <a:xfrm flipH="false" flipV="false" rot="0">
              <a:off x="0" y="0"/>
              <a:ext cx="71882" cy="2186686"/>
            </a:xfrm>
            <a:custGeom>
              <a:avLst/>
              <a:gdLst/>
              <a:ahLst/>
              <a:cxnLst/>
              <a:rect r="r" b="b" t="t" l="l"/>
              <a:pathLst>
                <a:path h="2186686" w="71882">
                  <a:moveTo>
                    <a:pt x="0" y="2186686"/>
                  </a:moveTo>
                  <a:lnTo>
                    <a:pt x="71882" y="0"/>
                  </a:lnTo>
                </a:path>
              </a:pathLst>
            </a:custGeom>
            <a:blipFill>
              <a:blip r:embed="rId7">
                <a:alphaModFix amt="0"/>
              </a:blip>
              <a:stretch>
                <a:fillRect l="-3853035" t="0" r="-3853035" b="0"/>
              </a:stretch>
            </a:blipFill>
            <a:ln w="53907" cap="sq">
              <a:solidFill>
                <a:srgbClr val="6D6D87"/>
              </a:solidFill>
              <a:prstDash val="solid"/>
              <a:miter/>
            </a:ln>
          </p:spPr>
        </p:sp>
      </p:grpSp>
      <p:grpSp>
        <p:nvGrpSpPr>
          <p:cNvPr name="Group 28" id="28"/>
          <p:cNvGrpSpPr/>
          <p:nvPr/>
        </p:nvGrpSpPr>
        <p:grpSpPr>
          <a:xfrm rot="0">
            <a:off x="19799932" y="21496334"/>
            <a:ext cx="53912" cy="1640005"/>
            <a:chOff x="0" y="0"/>
            <a:chExt cx="71882" cy="2186673"/>
          </a:xfrm>
        </p:grpSpPr>
        <p:sp>
          <p:nvSpPr>
            <p:cNvPr name="Freeform 29" id="29"/>
            <p:cNvSpPr/>
            <p:nvPr/>
          </p:nvSpPr>
          <p:spPr>
            <a:xfrm flipH="false" flipV="false" rot="0">
              <a:off x="0" y="0"/>
              <a:ext cx="71882" cy="2186686"/>
            </a:xfrm>
            <a:custGeom>
              <a:avLst/>
              <a:gdLst/>
              <a:ahLst/>
              <a:cxnLst/>
              <a:rect r="r" b="b" t="t" l="l"/>
              <a:pathLst>
                <a:path h="2186686" w="71882">
                  <a:moveTo>
                    <a:pt x="0" y="2186686"/>
                  </a:moveTo>
                  <a:lnTo>
                    <a:pt x="71882" y="0"/>
                  </a:lnTo>
                </a:path>
              </a:pathLst>
            </a:custGeom>
            <a:blipFill>
              <a:blip r:embed="rId7">
                <a:alphaModFix amt="0"/>
              </a:blip>
              <a:stretch>
                <a:fillRect l="-3853035" t="0" r="-3853035" b="0"/>
              </a:stretch>
            </a:blipFill>
            <a:ln w="53907" cap="sq">
              <a:solidFill>
                <a:srgbClr val="6D6D87"/>
              </a:solidFill>
              <a:prstDash val="solid"/>
              <a:miter/>
            </a:ln>
          </p:spPr>
        </p:sp>
      </p:grpSp>
      <p:sp>
        <p:nvSpPr>
          <p:cNvPr name="Freeform 30" id="30"/>
          <p:cNvSpPr/>
          <p:nvPr/>
        </p:nvSpPr>
        <p:spPr>
          <a:xfrm flipH="false" flipV="false" rot="0">
            <a:off x="3715531" y="25215304"/>
            <a:ext cx="1347397" cy="1347397"/>
          </a:xfrm>
          <a:custGeom>
            <a:avLst/>
            <a:gdLst/>
            <a:ahLst/>
            <a:cxnLst/>
            <a:rect r="r" b="b" t="t" l="l"/>
            <a:pathLst>
              <a:path h="1347397" w="1347397">
                <a:moveTo>
                  <a:pt x="0" y="0"/>
                </a:moveTo>
                <a:lnTo>
                  <a:pt x="1347397" y="0"/>
                </a:lnTo>
                <a:lnTo>
                  <a:pt x="1347397" y="1347397"/>
                </a:lnTo>
                <a:lnTo>
                  <a:pt x="0" y="134739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31" id="31"/>
          <p:cNvGrpSpPr/>
          <p:nvPr/>
        </p:nvGrpSpPr>
        <p:grpSpPr>
          <a:xfrm rot="0">
            <a:off x="10000993" y="25215304"/>
            <a:ext cx="1391012" cy="1391012"/>
            <a:chOff x="0" y="0"/>
            <a:chExt cx="1854683" cy="1854683"/>
          </a:xfrm>
        </p:grpSpPr>
        <p:sp>
          <p:nvSpPr>
            <p:cNvPr name="Freeform 32" id="32"/>
            <p:cNvSpPr/>
            <p:nvPr/>
          </p:nvSpPr>
          <p:spPr>
            <a:xfrm flipH="false" flipV="false" rot="0">
              <a:off x="0" y="0"/>
              <a:ext cx="1854708" cy="1854708"/>
            </a:xfrm>
            <a:custGeom>
              <a:avLst/>
              <a:gdLst/>
              <a:ahLst/>
              <a:cxnLst/>
              <a:rect r="r" b="b" t="t" l="l"/>
              <a:pathLst>
                <a:path h="1854708" w="1854708">
                  <a:moveTo>
                    <a:pt x="0" y="0"/>
                  </a:moveTo>
                  <a:lnTo>
                    <a:pt x="1854708" y="0"/>
                  </a:lnTo>
                  <a:lnTo>
                    <a:pt x="1854708" y="1854708"/>
                  </a:lnTo>
                  <a:lnTo>
                    <a:pt x="0" y="1854708"/>
                  </a:lnTo>
                  <a:lnTo>
                    <a:pt x="0" y="0"/>
                  </a:lnTo>
                  <a:close/>
                </a:path>
              </a:pathLst>
            </a:custGeom>
            <a:blipFill>
              <a:blip r:embed="rId10"/>
              <a:stretch>
                <a:fillRect l="0" t="0" r="1" b="1"/>
              </a:stretch>
            </a:blipFill>
          </p:spPr>
        </p:sp>
      </p:grpSp>
      <p:grpSp>
        <p:nvGrpSpPr>
          <p:cNvPr name="Group 33" id="33"/>
          <p:cNvGrpSpPr/>
          <p:nvPr/>
        </p:nvGrpSpPr>
        <p:grpSpPr>
          <a:xfrm rot="0">
            <a:off x="16286969" y="25171698"/>
            <a:ext cx="1391012" cy="1391012"/>
            <a:chOff x="0" y="0"/>
            <a:chExt cx="1854683" cy="1854683"/>
          </a:xfrm>
        </p:grpSpPr>
        <p:sp>
          <p:nvSpPr>
            <p:cNvPr name="Freeform 34" id="34"/>
            <p:cNvSpPr/>
            <p:nvPr/>
          </p:nvSpPr>
          <p:spPr>
            <a:xfrm flipH="false" flipV="false" rot="0">
              <a:off x="0" y="0"/>
              <a:ext cx="1854708" cy="1854708"/>
            </a:xfrm>
            <a:custGeom>
              <a:avLst/>
              <a:gdLst/>
              <a:ahLst/>
              <a:cxnLst/>
              <a:rect r="r" b="b" t="t" l="l"/>
              <a:pathLst>
                <a:path h="1854708" w="1854708">
                  <a:moveTo>
                    <a:pt x="0" y="0"/>
                  </a:moveTo>
                  <a:lnTo>
                    <a:pt x="1854708" y="0"/>
                  </a:lnTo>
                  <a:lnTo>
                    <a:pt x="1854708" y="1854708"/>
                  </a:lnTo>
                  <a:lnTo>
                    <a:pt x="0" y="1854708"/>
                  </a:lnTo>
                  <a:lnTo>
                    <a:pt x="0" y="0"/>
                  </a:lnTo>
                  <a:close/>
                </a:path>
              </a:pathLst>
            </a:custGeom>
            <a:blipFill>
              <a:blip r:embed="rId11"/>
              <a:stretch>
                <a:fillRect l="0" t="0" r="1" b="1"/>
              </a:stretch>
            </a:blipFill>
          </p:spPr>
        </p:sp>
      </p:grpSp>
      <p:sp>
        <p:nvSpPr>
          <p:cNvPr name="TextBox 35" id="35"/>
          <p:cNvSpPr txBox="true"/>
          <p:nvPr/>
        </p:nvSpPr>
        <p:spPr>
          <a:xfrm rot="0">
            <a:off x="1383992" y="15200128"/>
            <a:ext cx="7680903" cy="3392319"/>
          </a:xfrm>
          <a:prstGeom prst="rect">
            <a:avLst/>
          </a:prstGeom>
        </p:spPr>
        <p:txBody>
          <a:bodyPr anchor="t" rtlCol="false" tIns="0" lIns="0" bIns="0" rIns="0">
            <a:spAutoFit/>
          </a:bodyPr>
          <a:lstStyle/>
          <a:p>
            <a:pPr algn="l">
              <a:lnSpc>
                <a:spcPts val="5370"/>
              </a:lnSpc>
            </a:pPr>
            <a:r>
              <a:rPr lang="en-US" sz="3834" spc="93">
                <a:solidFill>
                  <a:srgbClr val="454F93"/>
                </a:solidFill>
                <a:latin typeface="Inter"/>
                <a:ea typeface="Inter"/>
                <a:cs typeface="Inter"/>
                <a:sym typeface="Inter"/>
              </a:rPr>
              <a:t>Consultez le projet du Club</a:t>
            </a:r>
          </a:p>
          <a:p>
            <a:pPr algn="l">
              <a:lnSpc>
                <a:spcPts val="5370"/>
              </a:lnSpc>
            </a:pPr>
          </a:p>
          <a:p>
            <a:pPr algn="l">
              <a:lnSpc>
                <a:spcPts val="5370"/>
              </a:lnSpc>
            </a:pPr>
          </a:p>
          <a:p>
            <a:pPr algn="l">
              <a:lnSpc>
                <a:spcPts val="5370"/>
              </a:lnSpc>
            </a:pPr>
            <a:r>
              <a:rPr lang="en-US" sz="3834" spc="93">
                <a:solidFill>
                  <a:srgbClr val="454F93"/>
                </a:solidFill>
                <a:latin typeface="Inter"/>
                <a:ea typeface="Inter"/>
                <a:cs typeface="Inter"/>
                <a:sym typeface="Inter"/>
              </a:rPr>
              <a:t>Découvrez les membres de l’équipe dirigeante</a:t>
            </a:r>
          </a:p>
        </p:txBody>
      </p:sp>
      <p:grpSp>
        <p:nvGrpSpPr>
          <p:cNvPr name="Group 36" id="36"/>
          <p:cNvGrpSpPr/>
          <p:nvPr/>
        </p:nvGrpSpPr>
        <p:grpSpPr>
          <a:xfrm rot="0">
            <a:off x="3737677" y="27386804"/>
            <a:ext cx="13917635" cy="2868997"/>
            <a:chOff x="0" y="0"/>
            <a:chExt cx="18556846" cy="3825329"/>
          </a:xfrm>
        </p:grpSpPr>
        <p:sp>
          <p:nvSpPr>
            <p:cNvPr name="Freeform 37" id="37"/>
            <p:cNvSpPr/>
            <p:nvPr/>
          </p:nvSpPr>
          <p:spPr>
            <a:xfrm flipH="false" flipV="false" rot="0">
              <a:off x="0" y="0"/>
              <a:ext cx="18556860" cy="3825367"/>
            </a:xfrm>
            <a:custGeom>
              <a:avLst/>
              <a:gdLst/>
              <a:ahLst/>
              <a:cxnLst/>
              <a:rect r="r" b="b" t="t" l="l"/>
              <a:pathLst>
                <a:path h="3825367" w="18556860">
                  <a:moveTo>
                    <a:pt x="0" y="0"/>
                  </a:moveTo>
                  <a:lnTo>
                    <a:pt x="18556860" y="0"/>
                  </a:lnTo>
                  <a:lnTo>
                    <a:pt x="18556860" y="3825367"/>
                  </a:lnTo>
                  <a:lnTo>
                    <a:pt x="0" y="3825367"/>
                  </a:lnTo>
                  <a:close/>
                </a:path>
              </a:pathLst>
            </a:custGeom>
            <a:solidFill>
              <a:srgbClr val="6D6D87"/>
            </a:solidFill>
          </p:spPr>
        </p:sp>
      </p:grpSp>
      <p:grpSp>
        <p:nvGrpSpPr>
          <p:cNvPr name="Group 38" id="38"/>
          <p:cNvGrpSpPr/>
          <p:nvPr/>
        </p:nvGrpSpPr>
        <p:grpSpPr>
          <a:xfrm rot="0">
            <a:off x="1449791" y="727196"/>
            <a:ext cx="4684738" cy="2824191"/>
            <a:chOff x="0" y="0"/>
            <a:chExt cx="6246317" cy="3765588"/>
          </a:xfrm>
        </p:grpSpPr>
        <p:sp>
          <p:nvSpPr>
            <p:cNvPr name="Freeform 39" id="39"/>
            <p:cNvSpPr/>
            <p:nvPr/>
          </p:nvSpPr>
          <p:spPr>
            <a:xfrm flipH="false" flipV="false" rot="0">
              <a:off x="0" y="0"/>
              <a:ext cx="6246368" cy="3765550"/>
            </a:xfrm>
            <a:custGeom>
              <a:avLst/>
              <a:gdLst/>
              <a:ahLst/>
              <a:cxnLst/>
              <a:rect r="r" b="b" t="t" l="l"/>
              <a:pathLst>
                <a:path h="3765550" w="6246368">
                  <a:moveTo>
                    <a:pt x="0" y="0"/>
                  </a:moveTo>
                  <a:lnTo>
                    <a:pt x="6246368" y="0"/>
                  </a:lnTo>
                  <a:lnTo>
                    <a:pt x="6246368" y="3765550"/>
                  </a:lnTo>
                  <a:lnTo>
                    <a:pt x="0" y="3765550"/>
                  </a:lnTo>
                  <a:lnTo>
                    <a:pt x="0" y="0"/>
                  </a:lnTo>
                  <a:close/>
                </a:path>
              </a:pathLst>
            </a:custGeom>
            <a:blipFill>
              <a:blip r:embed="rId12"/>
              <a:stretch>
                <a:fillRect l="0" t="-32011" r="0" b="-32012"/>
              </a:stretch>
            </a:blipFill>
          </p:spPr>
        </p:sp>
      </p:grpSp>
      <p:grpSp>
        <p:nvGrpSpPr>
          <p:cNvPr name="Group 40" id="40"/>
          <p:cNvGrpSpPr/>
          <p:nvPr/>
        </p:nvGrpSpPr>
        <p:grpSpPr>
          <a:xfrm rot="0">
            <a:off x="8205654" y="14684197"/>
            <a:ext cx="2236489" cy="2236489"/>
            <a:chOff x="0" y="0"/>
            <a:chExt cx="2981985" cy="2981985"/>
          </a:xfrm>
        </p:grpSpPr>
        <p:sp>
          <p:nvSpPr>
            <p:cNvPr name="Freeform 41" id="41"/>
            <p:cNvSpPr/>
            <p:nvPr/>
          </p:nvSpPr>
          <p:spPr>
            <a:xfrm flipH="false" flipV="false" rot="0">
              <a:off x="0" y="0"/>
              <a:ext cx="2981960" cy="2981960"/>
            </a:xfrm>
            <a:custGeom>
              <a:avLst/>
              <a:gdLst/>
              <a:ahLst/>
              <a:cxnLst/>
              <a:rect r="r" b="b" t="t" l="l"/>
              <a:pathLst>
                <a:path h="2981960" w="2981960">
                  <a:moveTo>
                    <a:pt x="0" y="0"/>
                  </a:moveTo>
                  <a:lnTo>
                    <a:pt x="2981960" y="0"/>
                  </a:lnTo>
                  <a:lnTo>
                    <a:pt x="2981960" y="2981960"/>
                  </a:lnTo>
                  <a:lnTo>
                    <a:pt x="0" y="2981960"/>
                  </a:lnTo>
                  <a:lnTo>
                    <a:pt x="0" y="0"/>
                  </a:lnTo>
                  <a:close/>
                </a:path>
              </a:pathLst>
            </a:custGeom>
            <a:blipFill>
              <a:blip r:embed="rId13"/>
              <a:stretch>
                <a:fillRect l="0" t="0" r="0" b="0"/>
              </a:stretch>
            </a:blipFill>
          </p:spPr>
        </p:sp>
      </p:grpSp>
      <p:grpSp>
        <p:nvGrpSpPr>
          <p:cNvPr name="Group 42" id="42"/>
          <p:cNvGrpSpPr/>
          <p:nvPr/>
        </p:nvGrpSpPr>
        <p:grpSpPr>
          <a:xfrm rot="0">
            <a:off x="8205654" y="17222419"/>
            <a:ext cx="2206828" cy="2206828"/>
            <a:chOff x="0" y="0"/>
            <a:chExt cx="2942438" cy="2942438"/>
          </a:xfrm>
        </p:grpSpPr>
        <p:sp>
          <p:nvSpPr>
            <p:cNvPr name="Freeform 43" id="43"/>
            <p:cNvSpPr/>
            <p:nvPr/>
          </p:nvSpPr>
          <p:spPr>
            <a:xfrm flipH="false" flipV="false" rot="0">
              <a:off x="0" y="0"/>
              <a:ext cx="2942463" cy="2942463"/>
            </a:xfrm>
            <a:custGeom>
              <a:avLst/>
              <a:gdLst/>
              <a:ahLst/>
              <a:cxnLst/>
              <a:rect r="r" b="b" t="t" l="l"/>
              <a:pathLst>
                <a:path h="2942463" w="2942463">
                  <a:moveTo>
                    <a:pt x="0" y="0"/>
                  </a:moveTo>
                  <a:lnTo>
                    <a:pt x="2942463" y="0"/>
                  </a:lnTo>
                  <a:lnTo>
                    <a:pt x="2942463" y="2942463"/>
                  </a:lnTo>
                  <a:lnTo>
                    <a:pt x="0" y="2942463"/>
                  </a:lnTo>
                  <a:lnTo>
                    <a:pt x="0" y="0"/>
                  </a:lnTo>
                  <a:close/>
                </a:path>
              </a:pathLst>
            </a:custGeom>
            <a:blipFill>
              <a:blip r:embed="rId13"/>
              <a:stretch>
                <a:fillRect l="0" t="0" r="0" b="0"/>
              </a:stretch>
            </a:blipFill>
          </p:spPr>
        </p:sp>
      </p:grpSp>
      <p:sp>
        <p:nvSpPr>
          <p:cNvPr name="TextBox 44" id="44"/>
          <p:cNvSpPr txBox="true"/>
          <p:nvPr/>
        </p:nvSpPr>
        <p:spPr>
          <a:xfrm rot="0">
            <a:off x="2702624" y="8063084"/>
            <a:ext cx="6267098" cy="1223010"/>
          </a:xfrm>
          <a:prstGeom prst="rect">
            <a:avLst/>
          </a:prstGeom>
        </p:spPr>
        <p:txBody>
          <a:bodyPr anchor="t" rtlCol="false" tIns="0" lIns="0" bIns="0" rIns="0">
            <a:spAutoFit/>
          </a:bodyPr>
          <a:lstStyle/>
          <a:p>
            <a:pPr algn="ctr">
              <a:lnSpc>
                <a:spcPts val="9239"/>
              </a:lnSpc>
            </a:pPr>
            <a:r>
              <a:rPr lang="en-US" b="true" sz="6599" spc="-447">
                <a:solidFill>
                  <a:srgbClr val="6D6D87"/>
                </a:solidFill>
                <a:latin typeface="Cardo Bold"/>
                <a:ea typeface="Cardo Bold"/>
                <a:cs typeface="Cardo Bold"/>
                <a:sym typeface="Cardo Bold"/>
              </a:rPr>
              <a:t>Notre philosophie</a:t>
            </a:r>
          </a:p>
        </p:txBody>
      </p:sp>
      <p:sp>
        <p:nvSpPr>
          <p:cNvPr name="TextBox 45" id="45"/>
          <p:cNvSpPr txBox="true"/>
          <p:nvPr/>
        </p:nvSpPr>
        <p:spPr>
          <a:xfrm rot="0">
            <a:off x="12380728" y="8137455"/>
            <a:ext cx="6267098" cy="1223010"/>
          </a:xfrm>
          <a:prstGeom prst="rect">
            <a:avLst/>
          </a:prstGeom>
        </p:spPr>
        <p:txBody>
          <a:bodyPr anchor="t" rtlCol="false" tIns="0" lIns="0" bIns="0" rIns="0">
            <a:spAutoFit/>
          </a:bodyPr>
          <a:lstStyle/>
          <a:p>
            <a:pPr algn="ctr">
              <a:lnSpc>
                <a:spcPts val="9239"/>
              </a:lnSpc>
            </a:pPr>
            <a:r>
              <a:rPr lang="en-US" b="true" sz="6599" spc="-447">
                <a:solidFill>
                  <a:srgbClr val="6D6D87"/>
                </a:solidFill>
                <a:latin typeface="Cardo Bold"/>
                <a:ea typeface="Cardo Bold"/>
                <a:cs typeface="Cardo Bold"/>
                <a:sym typeface="Cardo Bold"/>
              </a:rPr>
              <a:t>Chiffres clés</a:t>
            </a:r>
          </a:p>
        </p:txBody>
      </p:sp>
      <p:sp>
        <p:nvSpPr>
          <p:cNvPr name="TextBox 46" id="46"/>
          <p:cNvSpPr txBox="true"/>
          <p:nvPr/>
        </p:nvSpPr>
        <p:spPr>
          <a:xfrm rot="0">
            <a:off x="12989557" y="10017871"/>
            <a:ext cx="2947178" cy="971950"/>
          </a:xfrm>
          <a:prstGeom prst="rect">
            <a:avLst/>
          </a:prstGeom>
        </p:spPr>
        <p:txBody>
          <a:bodyPr anchor="t" rtlCol="false" tIns="0" lIns="0" bIns="0" rIns="0">
            <a:spAutoFit/>
          </a:bodyPr>
          <a:lstStyle/>
          <a:p>
            <a:pPr algn="r">
              <a:lnSpc>
                <a:spcPts val="7422"/>
              </a:lnSpc>
            </a:pPr>
            <a:r>
              <a:rPr lang="en-US" sz="5300" spc="130">
                <a:solidFill>
                  <a:srgbClr val="454F93"/>
                </a:solidFill>
                <a:latin typeface="Anton"/>
                <a:ea typeface="Anton"/>
                <a:cs typeface="Anton"/>
                <a:sym typeface="Anton"/>
              </a:rPr>
              <a:t>CHIFFRES</a:t>
            </a:r>
          </a:p>
        </p:txBody>
      </p:sp>
      <p:sp>
        <p:nvSpPr>
          <p:cNvPr name="TextBox 47" id="47"/>
          <p:cNvSpPr txBox="true"/>
          <p:nvPr/>
        </p:nvSpPr>
        <p:spPr>
          <a:xfrm rot="0">
            <a:off x="5652087" y="18630338"/>
            <a:ext cx="14485668" cy="1129570"/>
          </a:xfrm>
          <a:prstGeom prst="rect">
            <a:avLst/>
          </a:prstGeom>
        </p:spPr>
        <p:txBody>
          <a:bodyPr anchor="t" rtlCol="false" tIns="0" lIns="0" bIns="0" rIns="0">
            <a:spAutoFit/>
          </a:bodyPr>
          <a:lstStyle/>
          <a:p>
            <a:pPr algn="r">
              <a:lnSpc>
                <a:spcPts val="8446"/>
              </a:lnSpc>
            </a:pPr>
            <a:r>
              <a:rPr lang="en-US" b="true" sz="6033" spc="-407">
                <a:solidFill>
                  <a:srgbClr val="6D6D87"/>
                </a:solidFill>
                <a:latin typeface="Cardo Bold"/>
                <a:ea typeface="Cardo Bold"/>
                <a:cs typeface="Cardo Bold"/>
                <a:sym typeface="Cardo Bold"/>
              </a:rPr>
              <a:t>Temps Forts</a:t>
            </a:r>
          </a:p>
        </p:txBody>
      </p:sp>
      <p:sp>
        <p:nvSpPr>
          <p:cNvPr name="TextBox 48" id="48"/>
          <p:cNvSpPr txBox="true"/>
          <p:nvPr/>
        </p:nvSpPr>
        <p:spPr>
          <a:xfrm rot="0">
            <a:off x="1227896" y="22340811"/>
            <a:ext cx="3378937" cy="936079"/>
          </a:xfrm>
          <a:prstGeom prst="rect">
            <a:avLst/>
          </a:prstGeom>
        </p:spPr>
        <p:txBody>
          <a:bodyPr anchor="t" rtlCol="false" tIns="0" lIns="0" bIns="0" rIns="0">
            <a:spAutoFit/>
          </a:bodyPr>
          <a:lstStyle/>
          <a:p>
            <a:pPr algn="ctr">
              <a:lnSpc>
                <a:spcPts val="2447"/>
              </a:lnSpc>
            </a:pPr>
            <a:r>
              <a:rPr lang="en-US" b="true" sz="1748" spc="42">
                <a:solidFill>
                  <a:srgbClr val="454F93"/>
                </a:solidFill>
                <a:latin typeface="Inter Bold"/>
                <a:ea typeface="Inter Bold"/>
                <a:cs typeface="Inter Bold"/>
                <a:sym typeface="Inter Bold"/>
              </a:rPr>
              <a:t>3/4 MOMENTS CLES (TOURNOI, JOURNÉE COHÉSION, AG ETC.)</a:t>
            </a:r>
          </a:p>
        </p:txBody>
      </p:sp>
      <p:sp>
        <p:nvSpPr>
          <p:cNvPr name="TextBox 49" id="49"/>
          <p:cNvSpPr txBox="true"/>
          <p:nvPr/>
        </p:nvSpPr>
        <p:spPr>
          <a:xfrm rot="0">
            <a:off x="3715531" y="26722835"/>
            <a:ext cx="2418998" cy="293494"/>
          </a:xfrm>
          <a:prstGeom prst="rect">
            <a:avLst/>
          </a:prstGeom>
        </p:spPr>
        <p:txBody>
          <a:bodyPr anchor="t" rtlCol="false" tIns="0" lIns="0" bIns="0" rIns="0">
            <a:spAutoFit/>
          </a:bodyPr>
          <a:lstStyle/>
          <a:p>
            <a:pPr algn="l">
              <a:lnSpc>
                <a:spcPts val="2051"/>
              </a:lnSpc>
            </a:pPr>
            <a:r>
              <a:rPr lang="en-US" b="true" sz="1465" spc="33">
                <a:solidFill>
                  <a:srgbClr val="6D6D87"/>
                </a:solidFill>
                <a:latin typeface="Inter Bold"/>
                <a:ea typeface="Inter Bold"/>
                <a:cs typeface="Inter Bold"/>
                <a:sym typeface="Inter Bold"/>
              </a:rPr>
              <a:t>vos réseaux</a:t>
            </a:r>
          </a:p>
        </p:txBody>
      </p:sp>
      <p:sp>
        <p:nvSpPr>
          <p:cNvPr name="TextBox 50" id="50"/>
          <p:cNvSpPr txBox="true"/>
          <p:nvPr/>
        </p:nvSpPr>
        <p:spPr>
          <a:xfrm rot="0">
            <a:off x="6134529" y="26704223"/>
            <a:ext cx="2930376" cy="293494"/>
          </a:xfrm>
          <a:prstGeom prst="rect">
            <a:avLst/>
          </a:prstGeom>
        </p:spPr>
        <p:txBody>
          <a:bodyPr anchor="t" rtlCol="false" tIns="0" lIns="0" bIns="0" rIns="0">
            <a:spAutoFit/>
          </a:bodyPr>
          <a:lstStyle/>
          <a:p>
            <a:pPr algn="ctr">
              <a:lnSpc>
                <a:spcPts val="2051"/>
              </a:lnSpc>
            </a:pPr>
            <a:r>
              <a:rPr lang="en-US" b="true" sz="1465" spc="33">
                <a:solidFill>
                  <a:srgbClr val="6D6D87"/>
                </a:solidFill>
                <a:latin typeface="Inter Bold"/>
                <a:ea typeface="Inter Bold"/>
                <a:cs typeface="Inter Bold"/>
                <a:sym typeface="Inter Bold"/>
              </a:rPr>
              <a:t>...</a:t>
            </a:r>
          </a:p>
        </p:txBody>
      </p:sp>
      <p:sp>
        <p:nvSpPr>
          <p:cNvPr name="TextBox 51" id="51"/>
          <p:cNvSpPr txBox="true"/>
          <p:nvPr/>
        </p:nvSpPr>
        <p:spPr>
          <a:xfrm rot="0">
            <a:off x="9557614" y="26726436"/>
            <a:ext cx="2327100" cy="293494"/>
          </a:xfrm>
          <a:prstGeom prst="rect">
            <a:avLst/>
          </a:prstGeom>
        </p:spPr>
        <p:txBody>
          <a:bodyPr anchor="t" rtlCol="false" tIns="0" lIns="0" bIns="0" rIns="0">
            <a:spAutoFit/>
          </a:bodyPr>
          <a:lstStyle/>
          <a:p>
            <a:pPr algn="ctr">
              <a:lnSpc>
                <a:spcPts val="2051"/>
              </a:lnSpc>
            </a:pPr>
            <a:r>
              <a:rPr lang="en-US" b="true" sz="1465" spc="33">
                <a:solidFill>
                  <a:srgbClr val="6D6D87"/>
                </a:solidFill>
                <a:latin typeface="Inter Bold"/>
                <a:ea typeface="Inter Bold"/>
                <a:cs typeface="Inter Bold"/>
                <a:sym typeface="Inter Bold"/>
              </a:rPr>
              <a:t>...</a:t>
            </a:r>
          </a:p>
        </p:txBody>
      </p:sp>
      <p:sp>
        <p:nvSpPr>
          <p:cNvPr name="TextBox 52" id="52"/>
          <p:cNvSpPr txBox="true"/>
          <p:nvPr/>
        </p:nvSpPr>
        <p:spPr>
          <a:xfrm rot="0">
            <a:off x="12369870" y="26704223"/>
            <a:ext cx="2738056" cy="293494"/>
          </a:xfrm>
          <a:prstGeom prst="rect">
            <a:avLst/>
          </a:prstGeom>
        </p:spPr>
        <p:txBody>
          <a:bodyPr anchor="t" rtlCol="false" tIns="0" lIns="0" bIns="0" rIns="0">
            <a:spAutoFit/>
          </a:bodyPr>
          <a:lstStyle/>
          <a:p>
            <a:pPr algn="ctr">
              <a:lnSpc>
                <a:spcPts val="2051"/>
              </a:lnSpc>
            </a:pPr>
            <a:r>
              <a:rPr lang="en-US" b="true" sz="1465" spc="33">
                <a:solidFill>
                  <a:srgbClr val="6D6D87"/>
                </a:solidFill>
                <a:latin typeface="Inter Bold"/>
                <a:ea typeface="Inter Bold"/>
                <a:cs typeface="Inter Bold"/>
                <a:sym typeface="Inter Bold"/>
              </a:rPr>
              <a:t>...</a:t>
            </a:r>
          </a:p>
        </p:txBody>
      </p:sp>
      <p:sp>
        <p:nvSpPr>
          <p:cNvPr name="TextBox 53" id="53"/>
          <p:cNvSpPr txBox="true"/>
          <p:nvPr/>
        </p:nvSpPr>
        <p:spPr>
          <a:xfrm rot="0">
            <a:off x="14921627" y="26704223"/>
            <a:ext cx="2730675" cy="293494"/>
          </a:xfrm>
          <a:prstGeom prst="rect">
            <a:avLst/>
          </a:prstGeom>
        </p:spPr>
        <p:txBody>
          <a:bodyPr anchor="t" rtlCol="false" tIns="0" lIns="0" bIns="0" rIns="0">
            <a:spAutoFit/>
          </a:bodyPr>
          <a:lstStyle/>
          <a:p>
            <a:pPr algn="r">
              <a:lnSpc>
                <a:spcPts val="2051"/>
              </a:lnSpc>
            </a:pPr>
            <a:r>
              <a:rPr lang="en-US" b="true" sz="1465" spc="33">
                <a:solidFill>
                  <a:srgbClr val="6D6D87"/>
                </a:solidFill>
                <a:latin typeface="Inter Bold"/>
                <a:ea typeface="Inter Bold"/>
                <a:cs typeface="Inter Bold"/>
                <a:sym typeface="Inter Bold"/>
              </a:rPr>
              <a:t>...</a:t>
            </a:r>
          </a:p>
        </p:txBody>
      </p:sp>
      <p:sp>
        <p:nvSpPr>
          <p:cNvPr name="TextBox 54" id="54"/>
          <p:cNvSpPr txBox="true"/>
          <p:nvPr/>
        </p:nvSpPr>
        <p:spPr>
          <a:xfrm rot="0">
            <a:off x="1121959" y="23319657"/>
            <a:ext cx="3161338" cy="343748"/>
          </a:xfrm>
          <a:prstGeom prst="rect">
            <a:avLst/>
          </a:prstGeom>
        </p:spPr>
        <p:txBody>
          <a:bodyPr anchor="t" rtlCol="false" tIns="0" lIns="0" bIns="0" rIns="0">
            <a:spAutoFit/>
          </a:bodyPr>
          <a:lstStyle/>
          <a:p>
            <a:pPr algn="ctr">
              <a:lnSpc>
                <a:spcPts val="2447"/>
              </a:lnSpc>
            </a:pPr>
            <a:r>
              <a:rPr lang="en-US" sz="1748" i="true" spc="42">
                <a:solidFill>
                  <a:srgbClr val="454F93"/>
                </a:solidFill>
                <a:latin typeface="Inter Italics"/>
                <a:ea typeface="Inter Italics"/>
                <a:cs typeface="Inter Italics"/>
                <a:sym typeface="Inter Italics"/>
              </a:rPr>
              <a:t>date 2025</a:t>
            </a:r>
          </a:p>
        </p:txBody>
      </p:sp>
      <p:sp>
        <p:nvSpPr>
          <p:cNvPr name="TextBox 55" id="55"/>
          <p:cNvSpPr txBox="true"/>
          <p:nvPr/>
        </p:nvSpPr>
        <p:spPr>
          <a:xfrm rot="0">
            <a:off x="10412482" y="1805788"/>
            <a:ext cx="14485668" cy="1129570"/>
          </a:xfrm>
          <a:prstGeom prst="rect">
            <a:avLst/>
          </a:prstGeom>
        </p:spPr>
        <p:txBody>
          <a:bodyPr anchor="t" rtlCol="false" tIns="0" lIns="0" bIns="0" rIns="0">
            <a:spAutoFit/>
          </a:bodyPr>
          <a:lstStyle/>
          <a:p>
            <a:pPr algn="ctr">
              <a:lnSpc>
                <a:spcPts val="8446"/>
              </a:lnSpc>
            </a:pPr>
            <a:r>
              <a:rPr lang="en-US" b="true" sz="6033" spc="-407">
                <a:solidFill>
                  <a:srgbClr val="6D6D87"/>
                </a:solidFill>
                <a:latin typeface="Cardo Bold"/>
                <a:ea typeface="Cardo Bold"/>
                <a:cs typeface="Cardo Bold"/>
                <a:sym typeface="Cardo Bold"/>
              </a:rPr>
              <a:t>Mot d’accueil</a:t>
            </a:r>
          </a:p>
        </p:txBody>
      </p:sp>
      <p:sp>
        <p:nvSpPr>
          <p:cNvPr name="TextBox 56" id="56"/>
          <p:cNvSpPr txBox="true"/>
          <p:nvPr/>
        </p:nvSpPr>
        <p:spPr>
          <a:xfrm rot="0">
            <a:off x="3033665" y="28476731"/>
            <a:ext cx="15325668" cy="763715"/>
          </a:xfrm>
          <a:prstGeom prst="rect">
            <a:avLst/>
          </a:prstGeom>
        </p:spPr>
        <p:txBody>
          <a:bodyPr anchor="t" rtlCol="false" tIns="0" lIns="0" bIns="0" rIns="0">
            <a:spAutoFit/>
          </a:bodyPr>
          <a:lstStyle/>
          <a:p>
            <a:pPr algn="ctr">
              <a:lnSpc>
                <a:spcPts val="6242"/>
              </a:lnSpc>
            </a:pPr>
            <a:r>
              <a:rPr lang="en-US" b="true" sz="5574" spc="138">
                <a:solidFill>
                  <a:srgbClr val="FFFFFF"/>
                </a:solidFill>
                <a:latin typeface="Cardo Bold"/>
                <a:ea typeface="Cardo Bold"/>
                <a:cs typeface="Cardo Bold"/>
                <a:sym typeface="Cardo Bold"/>
              </a:rPr>
              <a:t>CLUB</a:t>
            </a:r>
          </a:p>
        </p:txBody>
      </p:sp>
      <p:sp>
        <p:nvSpPr>
          <p:cNvPr name="TextBox 57" id="57"/>
          <p:cNvSpPr txBox="true"/>
          <p:nvPr/>
        </p:nvSpPr>
        <p:spPr>
          <a:xfrm rot="0">
            <a:off x="11391995" y="11209934"/>
            <a:ext cx="8515121" cy="2234403"/>
          </a:xfrm>
          <a:prstGeom prst="rect">
            <a:avLst/>
          </a:prstGeom>
        </p:spPr>
        <p:txBody>
          <a:bodyPr anchor="t" rtlCol="false" tIns="0" lIns="0" bIns="0" rIns="0">
            <a:spAutoFit/>
          </a:bodyPr>
          <a:lstStyle/>
          <a:p>
            <a:pPr algn="just">
              <a:lnSpc>
                <a:spcPts val="5834"/>
              </a:lnSpc>
            </a:pPr>
            <a:r>
              <a:rPr lang="en-US" sz="4168" spc="101">
                <a:solidFill>
                  <a:srgbClr val="454F93"/>
                </a:solidFill>
                <a:latin typeface="Inter"/>
                <a:ea typeface="Inter"/>
                <a:cs typeface="Inter"/>
                <a:sym typeface="Inter"/>
              </a:rPr>
              <a:t>Nombre de licenciés : 575 (dont 378 hommes, 197 femmes, 169 jeunes…) </a:t>
            </a:r>
          </a:p>
        </p:txBody>
      </p:sp>
      <p:sp>
        <p:nvSpPr>
          <p:cNvPr name="TextBox 58" id="58"/>
          <p:cNvSpPr txBox="true"/>
          <p:nvPr/>
        </p:nvSpPr>
        <p:spPr>
          <a:xfrm rot="0">
            <a:off x="1456106" y="9459049"/>
            <a:ext cx="8391963" cy="3026169"/>
          </a:xfrm>
          <a:prstGeom prst="rect">
            <a:avLst/>
          </a:prstGeom>
        </p:spPr>
        <p:txBody>
          <a:bodyPr anchor="t" rtlCol="false" tIns="0" lIns="0" bIns="0" rIns="0">
            <a:spAutoFit/>
          </a:bodyPr>
          <a:lstStyle/>
          <a:p>
            <a:pPr algn="ctr" marL="1525899" indent="-508633" lvl="2">
              <a:lnSpc>
                <a:spcPts val="4751"/>
              </a:lnSpc>
              <a:buFont typeface="Arial"/>
              <a:buChar char="⚬"/>
            </a:pPr>
            <a:r>
              <a:rPr lang="en-US" sz="3395" spc="84">
                <a:solidFill>
                  <a:srgbClr val="454F93"/>
                </a:solidFill>
                <a:latin typeface="Inter"/>
                <a:ea typeface="Inter"/>
                <a:cs typeface="Inter"/>
                <a:sym typeface="Inter"/>
              </a:rPr>
              <a:t>Continuer de développer le bénévolat au sein du club </a:t>
            </a:r>
          </a:p>
          <a:p>
            <a:pPr algn="ctr" marL="1525899" indent="-508633" lvl="2">
              <a:lnSpc>
                <a:spcPts val="4751"/>
              </a:lnSpc>
              <a:buFont typeface="Arial"/>
              <a:buChar char="⚬"/>
            </a:pPr>
            <a:r>
              <a:rPr lang="en-US" sz="3395" spc="84">
                <a:solidFill>
                  <a:srgbClr val="454F93"/>
                </a:solidFill>
                <a:latin typeface="Inter"/>
                <a:ea typeface="Inter"/>
                <a:cs typeface="Inter"/>
                <a:sym typeface="Inter"/>
              </a:rPr>
              <a:t>Créer du lien social à travers des valeurs communes qui rassemblent celles du sport </a:t>
            </a:r>
          </a:p>
        </p:txBody>
      </p:sp>
      <p:sp>
        <p:nvSpPr>
          <p:cNvPr name="TextBox 59" id="59"/>
          <p:cNvSpPr txBox="true"/>
          <p:nvPr/>
        </p:nvSpPr>
        <p:spPr>
          <a:xfrm rot="0">
            <a:off x="10721169" y="20329341"/>
            <a:ext cx="4544187" cy="654263"/>
          </a:xfrm>
          <a:prstGeom prst="rect">
            <a:avLst/>
          </a:prstGeom>
        </p:spPr>
        <p:txBody>
          <a:bodyPr anchor="t" rtlCol="false" tIns="0" lIns="0" bIns="0" rIns="0">
            <a:spAutoFit/>
          </a:bodyPr>
          <a:lstStyle/>
          <a:p>
            <a:pPr algn="ctr">
              <a:lnSpc>
                <a:spcPts val="4751"/>
              </a:lnSpc>
            </a:pPr>
            <a:r>
              <a:rPr lang="en-US" sz="3395" spc="84">
                <a:solidFill>
                  <a:srgbClr val="454F93"/>
                </a:solidFill>
                <a:latin typeface="Inter"/>
                <a:ea typeface="Inter"/>
                <a:cs typeface="Inter"/>
                <a:sym typeface="Inter"/>
              </a:rPr>
              <a:t>Grand prix de la ville</a:t>
            </a:r>
            <a:r>
              <a:rPr lang="en-US" sz="3395" spc="84">
                <a:solidFill>
                  <a:srgbClr val="000000"/>
                </a:solidFill>
                <a:latin typeface="Inter"/>
                <a:ea typeface="Inter"/>
                <a:cs typeface="Inter"/>
                <a:sym typeface="Inter"/>
              </a:rPr>
              <a:t> </a:t>
            </a:r>
          </a:p>
        </p:txBody>
      </p:sp>
      <p:sp>
        <p:nvSpPr>
          <p:cNvPr name="TextBox 60" id="60"/>
          <p:cNvSpPr txBox="true"/>
          <p:nvPr/>
        </p:nvSpPr>
        <p:spPr>
          <a:xfrm rot="0">
            <a:off x="7282996" y="22643182"/>
            <a:ext cx="4549235" cy="654263"/>
          </a:xfrm>
          <a:prstGeom prst="rect">
            <a:avLst/>
          </a:prstGeom>
        </p:spPr>
        <p:txBody>
          <a:bodyPr anchor="t" rtlCol="false" tIns="0" lIns="0" bIns="0" rIns="0">
            <a:spAutoFit/>
          </a:bodyPr>
          <a:lstStyle/>
          <a:p>
            <a:pPr algn="ctr">
              <a:lnSpc>
                <a:spcPts val="4751"/>
              </a:lnSpc>
            </a:pPr>
            <a:r>
              <a:rPr lang="en-US" sz="3395" spc="84">
                <a:solidFill>
                  <a:srgbClr val="454F93"/>
                </a:solidFill>
                <a:latin typeface="Inter"/>
                <a:ea typeface="Inter"/>
                <a:cs typeface="Inter"/>
                <a:sym typeface="Inter"/>
              </a:rPr>
              <a:t>Interclubs Nationaux</a:t>
            </a:r>
            <a:r>
              <a:rPr lang="en-US" sz="3395" spc="84">
                <a:solidFill>
                  <a:srgbClr val="000000"/>
                </a:solidFill>
                <a:latin typeface="Inter"/>
                <a:ea typeface="Inter"/>
                <a:cs typeface="Inter"/>
                <a:sym typeface="Inter"/>
              </a:rPr>
              <a:t>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28151" y="-1128151"/>
            <a:ext cx="23649280" cy="32512102"/>
          </a:xfrm>
          <a:custGeom>
            <a:avLst/>
            <a:gdLst/>
            <a:ahLst/>
            <a:cxnLst/>
            <a:rect r="r" b="b" t="t" l="l"/>
            <a:pathLst>
              <a:path h="32512102" w="23649280">
                <a:moveTo>
                  <a:pt x="0" y="0"/>
                </a:moveTo>
                <a:lnTo>
                  <a:pt x="23649280" y="0"/>
                </a:lnTo>
                <a:lnTo>
                  <a:pt x="23649280" y="32512102"/>
                </a:lnTo>
                <a:lnTo>
                  <a:pt x="0" y="3251210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3737677" y="27386804"/>
            <a:ext cx="13917635" cy="2868997"/>
            <a:chOff x="0" y="0"/>
            <a:chExt cx="18556846" cy="3825329"/>
          </a:xfrm>
        </p:grpSpPr>
        <p:sp>
          <p:nvSpPr>
            <p:cNvPr name="Freeform 4" id="4"/>
            <p:cNvSpPr/>
            <p:nvPr/>
          </p:nvSpPr>
          <p:spPr>
            <a:xfrm flipH="false" flipV="false" rot="0">
              <a:off x="0" y="0"/>
              <a:ext cx="18556860" cy="3825367"/>
            </a:xfrm>
            <a:custGeom>
              <a:avLst/>
              <a:gdLst/>
              <a:ahLst/>
              <a:cxnLst/>
              <a:rect r="r" b="b" t="t" l="l"/>
              <a:pathLst>
                <a:path h="3825367" w="18556860">
                  <a:moveTo>
                    <a:pt x="0" y="0"/>
                  </a:moveTo>
                  <a:lnTo>
                    <a:pt x="18556860" y="0"/>
                  </a:lnTo>
                  <a:lnTo>
                    <a:pt x="18556860" y="3825367"/>
                  </a:lnTo>
                  <a:lnTo>
                    <a:pt x="0" y="3825367"/>
                  </a:lnTo>
                  <a:close/>
                </a:path>
              </a:pathLst>
            </a:custGeom>
            <a:solidFill>
              <a:srgbClr val="6D6D87"/>
            </a:solidFill>
          </p:spPr>
        </p:sp>
      </p:grpSp>
      <p:graphicFrame>
        <p:nvGraphicFramePr>
          <p:cNvPr name="Table 5" id="5"/>
          <p:cNvGraphicFramePr>
            <a:graphicFrameLocks noGrp="true"/>
          </p:cNvGraphicFramePr>
          <p:nvPr/>
        </p:nvGraphicFramePr>
        <p:xfrm>
          <a:off x="1383996" y="3860835"/>
          <a:ext cx="13692362" cy="6648522"/>
        </p:xfrm>
        <a:graphic>
          <a:graphicData uri="http://schemas.openxmlformats.org/drawingml/2006/table">
            <a:tbl>
              <a:tblPr/>
              <a:tblGrid>
                <a:gridCol w="4564121"/>
                <a:gridCol w="4564121"/>
                <a:gridCol w="4564121"/>
              </a:tblGrid>
              <a:tr h="1558800">
                <a:tc>
                  <a:txBody>
                    <a:bodyPr anchor="t" rtlCol="false"/>
                    <a:lstStyle/>
                    <a:p>
                      <a:pPr algn="ctr">
                        <a:lnSpc>
                          <a:spcPts val="4357"/>
                        </a:lnSpc>
                        <a:defRPr/>
                      </a:pPr>
                      <a:r>
                        <a:rPr lang="en-US" sz="3112" b="true">
                          <a:solidFill>
                            <a:srgbClr val="FFFFFF"/>
                          </a:solidFill>
                          <a:latin typeface="Inter Bold"/>
                          <a:ea typeface="Inter Bold"/>
                          <a:cs typeface="Inter Bold"/>
                          <a:sym typeface="Inter Bold"/>
                        </a:rPr>
                        <a:t>JOURS/ HORAIRES</a:t>
                      </a: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6C6C86"/>
                    </a:solidFill>
                  </a:tcPr>
                </a:tc>
                <a:tc>
                  <a:txBody>
                    <a:bodyPr anchor="t" rtlCol="false"/>
                    <a:lstStyle/>
                    <a:p>
                      <a:pPr algn="ctr">
                        <a:lnSpc>
                          <a:spcPts val="4357"/>
                        </a:lnSpc>
                        <a:defRPr/>
                      </a:pPr>
                      <a:r>
                        <a:rPr lang="en-US" sz="3112" b="true">
                          <a:solidFill>
                            <a:srgbClr val="FFFFFF"/>
                          </a:solidFill>
                          <a:latin typeface="Inter Bold"/>
                          <a:ea typeface="Inter Bold"/>
                          <a:cs typeface="Inter Bold"/>
                          <a:sym typeface="Inter Bold"/>
                        </a:rPr>
                        <a:t>PUBLIC</a:t>
                      </a: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6C6C86"/>
                    </a:solidFill>
                  </a:tcPr>
                </a:tc>
                <a:tc>
                  <a:txBody>
                    <a:bodyPr anchor="t" rtlCol="false"/>
                    <a:lstStyle/>
                    <a:p>
                      <a:pPr algn="ctr">
                        <a:lnSpc>
                          <a:spcPts val="4357"/>
                        </a:lnSpc>
                        <a:defRPr/>
                      </a:pPr>
                      <a:r>
                        <a:rPr lang="en-US" sz="3112" b="true">
                          <a:solidFill>
                            <a:srgbClr val="FFFFFF"/>
                          </a:solidFill>
                          <a:latin typeface="Inter Bold"/>
                          <a:ea typeface="Inter Bold"/>
                          <a:cs typeface="Inter Bold"/>
                          <a:sym typeface="Inter Bold"/>
                        </a:rPr>
                        <a:t>GYMNASE</a:t>
                      </a: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6C6C86"/>
                    </a:solidFill>
                  </a:tcPr>
                </a:tc>
              </a:tr>
              <a:tr h="1027847">
                <a:tc>
                  <a:txBody>
                    <a:bodyPr anchor="t" rtlCol="false"/>
                    <a:lstStyle/>
                    <a:p>
                      <a:pPr algn="l">
                        <a:lnSpc>
                          <a:spcPts val="1679"/>
                        </a:lnSpc>
                        <a:defRPr/>
                      </a:pP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E3E3ED"/>
                    </a:solidFill>
                  </a:tcPr>
                </a:tc>
                <a:tc>
                  <a:txBody>
                    <a:bodyPr anchor="t" rtlCol="false"/>
                    <a:lstStyle/>
                    <a:p>
                      <a:pPr algn="l">
                        <a:lnSpc>
                          <a:spcPts val="1679"/>
                        </a:lnSpc>
                        <a:defRPr/>
                      </a:pP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E3E3ED"/>
                    </a:solidFill>
                  </a:tcPr>
                </a:tc>
                <a:tc>
                  <a:txBody>
                    <a:bodyPr anchor="t" rtlCol="false"/>
                    <a:lstStyle/>
                    <a:p>
                      <a:pPr algn="l">
                        <a:lnSpc>
                          <a:spcPts val="1679"/>
                        </a:lnSpc>
                        <a:defRPr/>
                      </a:pP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E3E3ED"/>
                    </a:solidFill>
                  </a:tcPr>
                </a:tc>
              </a:tr>
              <a:tr h="1015469">
                <a:tc>
                  <a:txBody>
                    <a:bodyPr anchor="t" rtlCol="false"/>
                    <a:lstStyle/>
                    <a:p>
                      <a:pPr algn="l">
                        <a:lnSpc>
                          <a:spcPts val="1679"/>
                        </a:lnSpc>
                        <a:defRPr/>
                      </a:pP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E3E3ED"/>
                    </a:solidFill>
                  </a:tcPr>
                </a:tc>
                <a:tc>
                  <a:txBody>
                    <a:bodyPr anchor="t" rtlCol="false"/>
                    <a:lstStyle/>
                    <a:p>
                      <a:pPr algn="l">
                        <a:lnSpc>
                          <a:spcPts val="1679"/>
                        </a:lnSpc>
                        <a:defRPr/>
                      </a:pP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E3E3ED"/>
                    </a:solidFill>
                  </a:tcPr>
                </a:tc>
                <a:tc>
                  <a:txBody>
                    <a:bodyPr anchor="t" rtlCol="false"/>
                    <a:lstStyle/>
                    <a:p>
                      <a:pPr algn="l">
                        <a:lnSpc>
                          <a:spcPts val="1679"/>
                        </a:lnSpc>
                        <a:defRPr/>
                      </a:pP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E3E3ED"/>
                    </a:solidFill>
                  </a:tcPr>
                </a:tc>
              </a:tr>
              <a:tr h="1015469">
                <a:tc>
                  <a:txBody>
                    <a:bodyPr anchor="t" rtlCol="false"/>
                    <a:lstStyle/>
                    <a:p>
                      <a:pPr algn="l">
                        <a:lnSpc>
                          <a:spcPts val="1679"/>
                        </a:lnSpc>
                        <a:defRPr/>
                      </a:pP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E3E3ED"/>
                    </a:solidFill>
                  </a:tcPr>
                </a:tc>
                <a:tc>
                  <a:txBody>
                    <a:bodyPr anchor="t" rtlCol="false"/>
                    <a:lstStyle/>
                    <a:p>
                      <a:pPr algn="l">
                        <a:lnSpc>
                          <a:spcPts val="1679"/>
                        </a:lnSpc>
                        <a:defRPr/>
                      </a:pP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E3E3ED"/>
                    </a:solidFill>
                  </a:tcPr>
                </a:tc>
                <a:tc>
                  <a:txBody>
                    <a:bodyPr anchor="t" rtlCol="false"/>
                    <a:lstStyle/>
                    <a:p>
                      <a:pPr algn="l">
                        <a:lnSpc>
                          <a:spcPts val="1679"/>
                        </a:lnSpc>
                        <a:defRPr/>
                      </a:pP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E3E3ED"/>
                    </a:solidFill>
                  </a:tcPr>
                </a:tc>
              </a:tr>
              <a:tr h="1015469">
                <a:tc>
                  <a:txBody>
                    <a:bodyPr anchor="t" rtlCol="false"/>
                    <a:lstStyle/>
                    <a:p>
                      <a:pPr algn="l">
                        <a:lnSpc>
                          <a:spcPts val="1679"/>
                        </a:lnSpc>
                        <a:defRPr/>
                      </a:pP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E3E3ED"/>
                    </a:solidFill>
                  </a:tcPr>
                </a:tc>
                <a:tc>
                  <a:txBody>
                    <a:bodyPr anchor="t" rtlCol="false"/>
                    <a:lstStyle/>
                    <a:p>
                      <a:pPr algn="l">
                        <a:lnSpc>
                          <a:spcPts val="1679"/>
                        </a:lnSpc>
                        <a:defRPr/>
                      </a:pP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E3E3ED"/>
                    </a:solidFill>
                  </a:tcPr>
                </a:tc>
                <a:tc>
                  <a:txBody>
                    <a:bodyPr anchor="t" rtlCol="false"/>
                    <a:lstStyle/>
                    <a:p>
                      <a:pPr algn="l">
                        <a:lnSpc>
                          <a:spcPts val="1679"/>
                        </a:lnSpc>
                        <a:defRPr/>
                      </a:pP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E3E3ED"/>
                    </a:solidFill>
                  </a:tcPr>
                </a:tc>
              </a:tr>
              <a:tr h="1015469">
                <a:tc>
                  <a:txBody>
                    <a:bodyPr anchor="t" rtlCol="false"/>
                    <a:lstStyle/>
                    <a:p>
                      <a:pPr algn="l">
                        <a:lnSpc>
                          <a:spcPts val="1679"/>
                        </a:lnSpc>
                        <a:defRPr/>
                      </a:pP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E3E3ED"/>
                    </a:solidFill>
                  </a:tcPr>
                </a:tc>
                <a:tc>
                  <a:txBody>
                    <a:bodyPr anchor="t" rtlCol="false"/>
                    <a:lstStyle/>
                    <a:p>
                      <a:pPr algn="l">
                        <a:lnSpc>
                          <a:spcPts val="1679"/>
                        </a:lnSpc>
                        <a:defRPr/>
                      </a:pP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E3E3ED"/>
                    </a:solidFill>
                  </a:tcPr>
                </a:tc>
                <a:tc>
                  <a:txBody>
                    <a:bodyPr anchor="t" rtlCol="false"/>
                    <a:lstStyle/>
                    <a:p>
                      <a:pPr algn="l">
                        <a:lnSpc>
                          <a:spcPts val="1679"/>
                        </a:lnSpc>
                        <a:defRPr/>
                      </a:pPr>
                      <a:endParaRPr lang="en-US" sz="1100"/>
                    </a:p>
                  </a:txBody>
                  <a:tcPr marL="47625" marR="47625" marT="47625" marB="47625" anchor="ctr">
                    <a:lnL cmpd="sng" algn="ctr" cap="flat" w="0">
                      <a:solidFill>
                        <a:srgbClr val="99ACFF"/>
                      </a:solidFill>
                      <a:prstDash val="solid"/>
                      <a:round/>
                      <a:headEnd type="none" w="med" len="med"/>
                      <a:tailEnd type="none" w="med" len="med"/>
                    </a:lnL>
                    <a:lnR cmpd="sng" algn="ctr" cap="flat" w="0">
                      <a:solidFill>
                        <a:srgbClr val="99ACFF"/>
                      </a:solidFill>
                      <a:prstDash val="solid"/>
                      <a:round/>
                      <a:headEnd type="none" w="med" len="med"/>
                      <a:tailEnd type="none" w="med" len="med"/>
                    </a:lnR>
                    <a:lnT cmpd="sng" algn="ctr" cap="flat" w="0">
                      <a:solidFill>
                        <a:srgbClr val="99ACFF"/>
                      </a:solidFill>
                      <a:prstDash val="solid"/>
                      <a:round/>
                      <a:headEnd type="none" w="med" len="med"/>
                      <a:tailEnd type="none" w="med" len="med"/>
                    </a:lnT>
                    <a:lnB cmpd="sng" algn="ctr" cap="flat" w="0">
                      <a:solidFill>
                        <a:srgbClr val="99ACFF"/>
                      </a:solidFill>
                      <a:prstDash val="solid"/>
                      <a:round/>
                      <a:headEnd type="none" w="med" len="med"/>
                      <a:tailEnd type="none" w="med" len="med"/>
                    </a:lnB>
                    <a:solidFill>
                      <a:srgbClr val="E3E3ED"/>
                    </a:solidFill>
                  </a:tcPr>
                </a:tc>
              </a:tr>
            </a:tbl>
          </a:graphicData>
        </a:graphic>
      </p:graphicFrame>
      <p:sp>
        <p:nvSpPr>
          <p:cNvPr name="TextBox 6" id="6"/>
          <p:cNvSpPr txBox="true"/>
          <p:nvPr/>
        </p:nvSpPr>
        <p:spPr>
          <a:xfrm rot="0">
            <a:off x="6134529" y="26704223"/>
            <a:ext cx="2930376" cy="293494"/>
          </a:xfrm>
          <a:prstGeom prst="rect">
            <a:avLst/>
          </a:prstGeom>
        </p:spPr>
        <p:txBody>
          <a:bodyPr anchor="t" rtlCol="false" tIns="0" lIns="0" bIns="0" rIns="0">
            <a:spAutoFit/>
          </a:bodyPr>
          <a:lstStyle/>
          <a:p>
            <a:pPr algn="ctr">
              <a:lnSpc>
                <a:spcPts val="2051"/>
              </a:lnSpc>
            </a:pPr>
            <a:r>
              <a:rPr lang="en-US" b="true" sz="1465" spc="33">
                <a:solidFill>
                  <a:srgbClr val="6D6D87"/>
                </a:solidFill>
                <a:latin typeface="Inter Bold"/>
                <a:ea typeface="Inter Bold"/>
                <a:cs typeface="Inter Bold"/>
                <a:sym typeface="Inter Bold"/>
              </a:rPr>
              <a:t>...</a:t>
            </a:r>
          </a:p>
        </p:txBody>
      </p:sp>
      <p:sp>
        <p:nvSpPr>
          <p:cNvPr name="TextBox 7" id="7"/>
          <p:cNvSpPr txBox="true"/>
          <p:nvPr/>
        </p:nvSpPr>
        <p:spPr>
          <a:xfrm rot="0">
            <a:off x="9557614" y="26726436"/>
            <a:ext cx="2327100" cy="293494"/>
          </a:xfrm>
          <a:prstGeom prst="rect">
            <a:avLst/>
          </a:prstGeom>
        </p:spPr>
        <p:txBody>
          <a:bodyPr anchor="t" rtlCol="false" tIns="0" lIns="0" bIns="0" rIns="0">
            <a:spAutoFit/>
          </a:bodyPr>
          <a:lstStyle/>
          <a:p>
            <a:pPr algn="ctr">
              <a:lnSpc>
                <a:spcPts val="2051"/>
              </a:lnSpc>
            </a:pPr>
            <a:r>
              <a:rPr lang="en-US" b="true" sz="1465" spc="33">
                <a:solidFill>
                  <a:srgbClr val="6D6D87"/>
                </a:solidFill>
                <a:latin typeface="Inter Bold"/>
                <a:ea typeface="Inter Bold"/>
                <a:cs typeface="Inter Bold"/>
                <a:sym typeface="Inter Bold"/>
              </a:rPr>
              <a:t>...</a:t>
            </a:r>
          </a:p>
        </p:txBody>
      </p:sp>
      <p:sp>
        <p:nvSpPr>
          <p:cNvPr name="TextBox 8" id="8"/>
          <p:cNvSpPr txBox="true"/>
          <p:nvPr/>
        </p:nvSpPr>
        <p:spPr>
          <a:xfrm rot="0">
            <a:off x="12369870" y="26704223"/>
            <a:ext cx="2738056" cy="293494"/>
          </a:xfrm>
          <a:prstGeom prst="rect">
            <a:avLst/>
          </a:prstGeom>
        </p:spPr>
        <p:txBody>
          <a:bodyPr anchor="t" rtlCol="false" tIns="0" lIns="0" bIns="0" rIns="0">
            <a:spAutoFit/>
          </a:bodyPr>
          <a:lstStyle/>
          <a:p>
            <a:pPr algn="ctr">
              <a:lnSpc>
                <a:spcPts val="2051"/>
              </a:lnSpc>
            </a:pPr>
            <a:r>
              <a:rPr lang="en-US" b="true" sz="1465" spc="33">
                <a:solidFill>
                  <a:srgbClr val="6D6D87"/>
                </a:solidFill>
                <a:latin typeface="Inter Bold"/>
                <a:ea typeface="Inter Bold"/>
                <a:cs typeface="Inter Bold"/>
                <a:sym typeface="Inter Bold"/>
              </a:rPr>
              <a:t>...</a:t>
            </a:r>
          </a:p>
        </p:txBody>
      </p:sp>
      <p:sp>
        <p:nvSpPr>
          <p:cNvPr name="TextBox 9" id="9"/>
          <p:cNvSpPr txBox="true"/>
          <p:nvPr/>
        </p:nvSpPr>
        <p:spPr>
          <a:xfrm rot="0">
            <a:off x="14921627" y="26704223"/>
            <a:ext cx="2730675" cy="293494"/>
          </a:xfrm>
          <a:prstGeom prst="rect">
            <a:avLst/>
          </a:prstGeom>
        </p:spPr>
        <p:txBody>
          <a:bodyPr anchor="t" rtlCol="false" tIns="0" lIns="0" bIns="0" rIns="0">
            <a:spAutoFit/>
          </a:bodyPr>
          <a:lstStyle/>
          <a:p>
            <a:pPr algn="r">
              <a:lnSpc>
                <a:spcPts val="2051"/>
              </a:lnSpc>
            </a:pPr>
            <a:r>
              <a:rPr lang="en-US" b="true" sz="1465" spc="33">
                <a:solidFill>
                  <a:srgbClr val="6D6D87"/>
                </a:solidFill>
                <a:latin typeface="Inter Bold"/>
                <a:ea typeface="Inter Bold"/>
                <a:cs typeface="Inter Bold"/>
                <a:sym typeface="Inter Bold"/>
              </a:rPr>
              <a:t>...</a:t>
            </a:r>
          </a:p>
        </p:txBody>
      </p:sp>
      <p:sp>
        <p:nvSpPr>
          <p:cNvPr name="TextBox 10" id="10"/>
          <p:cNvSpPr txBox="true"/>
          <p:nvPr/>
        </p:nvSpPr>
        <p:spPr>
          <a:xfrm rot="0">
            <a:off x="9557614" y="1646987"/>
            <a:ext cx="14485668" cy="1129570"/>
          </a:xfrm>
          <a:prstGeom prst="rect">
            <a:avLst/>
          </a:prstGeom>
        </p:spPr>
        <p:txBody>
          <a:bodyPr anchor="t" rtlCol="false" tIns="0" lIns="0" bIns="0" rIns="0">
            <a:spAutoFit/>
          </a:bodyPr>
          <a:lstStyle/>
          <a:p>
            <a:pPr algn="ctr">
              <a:lnSpc>
                <a:spcPts val="8446"/>
              </a:lnSpc>
            </a:pPr>
            <a:r>
              <a:rPr lang="en-US" b="true" sz="6033" spc="-407">
                <a:solidFill>
                  <a:srgbClr val="6D6D87"/>
                </a:solidFill>
                <a:latin typeface="Cardo Bold"/>
                <a:ea typeface="Cardo Bold"/>
                <a:cs typeface="Cardo Bold"/>
                <a:sym typeface="Cardo Bold"/>
              </a:rPr>
              <a:t>Créneaux/ Gymnases</a:t>
            </a:r>
          </a:p>
        </p:txBody>
      </p:sp>
      <p:sp>
        <p:nvSpPr>
          <p:cNvPr name="TextBox 11" id="11"/>
          <p:cNvSpPr txBox="true"/>
          <p:nvPr/>
        </p:nvSpPr>
        <p:spPr>
          <a:xfrm rot="0">
            <a:off x="3033665" y="28476731"/>
            <a:ext cx="15325668" cy="763715"/>
          </a:xfrm>
          <a:prstGeom prst="rect">
            <a:avLst/>
          </a:prstGeom>
        </p:spPr>
        <p:txBody>
          <a:bodyPr anchor="t" rtlCol="false" tIns="0" lIns="0" bIns="0" rIns="0">
            <a:spAutoFit/>
          </a:bodyPr>
          <a:lstStyle/>
          <a:p>
            <a:pPr algn="ctr">
              <a:lnSpc>
                <a:spcPts val="6242"/>
              </a:lnSpc>
            </a:pPr>
            <a:r>
              <a:rPr lang="en-US" b="true" sz="5574" spc="138">
                <a:solidFill>
                  <a:srgbClr val="FFFFFF"/>
                </a:solidFill>
                <a:latin typeface="Cardo Bold"/>
                <a:ea typeface="Cardo Bold"/>
                <a:cs typeface="Cardo Bold"/>
                <a:sym typeface="Cardo Bold"/>
              </a:rPr>
              <a:t>CLUB</a:t>
            </a:r>
          </a:p>
        </p:txBody>
      </p:sp>
      <p:grpSp>
        <p:nvGrpSpPr>
          <p:cNvPr name="Group 12" id="12"/>
          <p:cNvGrpSpPr/>
          <p:nvPr/>
        </p:nvGrpSpPr>
        <p:grpSpPr>
          <a:xfrm rot="0">
            <a:off x="15607265" y="6761674"/>
            <a:ext cx="4489085" cy="4489085"/>
            <a:chOff x="0" y="0"/>
            <a:chExt cx="5985446" cy="5985446"/>
          </a:xfrm>
        </p:grpSpPr>
        <p:sp>
          <p:nvSpPr>
            <p:cNvPr name="Freeform 13" id="13"/>
            <p:cNvSpPr/>
            <p:nvPr/>
          </p:nvSpPr>
          <p:spPr>
            <a:xfrm flipH="false" flipV="false" rot="0">
              <a:off x="0" y="0"/>
              <a:ext cx="5985383" cy="5985383"/>
            </a:xfrm>
            <a:custGeom>
              <a:avLst/>
              <a:gdLst/>
              <a:ahLst/>
              <a:cxnLst/>
              <a:rect r="r" b="b" t="t" l="l"/>
              <a:pathLst>
                <a:path h="5985383" w="5985383">
                  <a:moveTo>
                    <a:pt x="0" y="0"/>
                  </a:moveTo>
                  <a:lnTo>
                    <a:pt x="5985383" y="0"/>
                  </a:lnTo>
                  <a:lnTo>
                    <a:pt x="5985383" y="5985383"/>
                  </a:lnTo>
                  <a:lnTo>
                    <a:pt x="0" y="5985383"/>
                  </a:lnTo>
                  <a:lnTo>
                    <a:pt x="0" y="0"/>
                  </a:lnTo>
                  <a:close/>
                </a:path>
              </a:pathLst>
            </a:custGeom>
            <a:blipFill>
              <a:blip r:embed="rId4"/>
              <a:stretch>
                <a:fillRect l="0" t="0" r="-1" b="-1"/>
              </a:stretch>
            </a:blipFill>
          </p:spPr>
        </p:sp>
      </p:grpSp>
      <p:sp>
        <p:nvSpPr>
          <p:cNvPr name="TextBox 14" id="14"/>
          <p:cNvSpPr txBox="true"/>
          <p:nvPr/>
        </p:nvSpPr>
        <p:spPr>
          <a:xfrm rot="0">
            <a:off x="15203405" y="5448129"/>
            <a:ext cx="5296814" cy="1268263"/>
          </a:xfrm>
          <a:prstGeom prst="rect">
            <a:avLst/>
          </a:prstGeom>
        </p:spPr>
        <p:txBody>
          <a:bodyPr anchor="t" rtlCol="false" tIns="0" lIns="0" bIns="0" rIns="0">
            <a:spAutoFit/>
          </a:bodyPr>
          <a:lstStyle/>
          <a:p>
            <a:pPr algn="ctr">
              <a:lnSpc>
                <a:spcPts val="5079"/>
              </a:lnSpc>
            </a:pPr>
            <a:r>
              <a:rPr lang="en-US" sz="3627" i="true" spc="90">
                <a:solidFill>
                  <a:srgbClr val="454F93"/>
                </a:solidFill>
                <a:latin typeface="Inter Italics"/>
                <a:ea typeface="Inter Italics"/>
                <a:cs typeface="Inter Italics"/>
                <a:sym typeface="Inter Italics"/>
              </a:rPr>
              <a:t>Consultez le détail de tous les créneaux</a:t>
            </a:r>
          </a:p>
        </p:txBody>
      </p:sp>
      <p:sp>
        <p:nvSpPr>
          <p:cNvPr name="TextBox 15" id="15"/>
          <p:cNvSpPr txBox="true"/>
          <p:nvPr/>
        </p:nvSpPr>
        <p:spPr>
          <a:xfrm rot="0">
            <a:off x="1078382" y="11159128"/>
            <a:ext cx="8848754" cy="648338"/>
          </a:xfrm>
          <a:prstGeom prst="rect">
            <a:avLst/>
          </a:prstGeom>
        </p:spPr>
        <p:txBody>
          <a:bodyPr anchor="t" rtlCol="false" tIns="0" lIns="0" bIns="0" rIns="0">
            <a:spAutoFit/>
          </a:bodyPr>
          <a:lstStyle/>
          <a:p>
            <a:pPr algn="ctr">
              <a:lnSpc>
                <a:spcPts val="5079"/>
              </a:lnSpc>
            </a:pPr>
            <a:r>
              <a:rPr lang="en-US" sz="3627" i="true" spc="90">
                <a:solidFill>
                  <a:srgbClr val="454F93"/>
                </a:solidFill>
                <a:latin typeface="Inter Italics"/>
                <a:ea typeface="Inter Italics"/>
                <a:cs typeface="Inter Italics"/>
                <a:sym typeface="Inter Italics"/>
              </a:rPr>
              <a:t> * Créneaux hors vacances scolaires </a:t>
            </a:r>
          </a:p>
        </p:txBody>
      </p:sp>
      <p:sp>
        <p:nvSpPr>
          <p:cNvPr name="TextBox 16" id="16"/>
          <p:cNvSpPr txBox="true"/>
          <p:nvPr/>
        </p:nvSpPr>
        <p:spPr>
          <a:xfrm rot="0">
            <a:off x="-2600954" y="13678995"/>
            <a:ext cx="14485668" cy="1129570"/>
          </a:xfrm>
          <a:prstGeom prst="rect">
            <a:avLst/>
          </a:prstGeom>
        </p:spPr>
        <p:txBody>
          <a:bodyPr anchor="t" rtlCol="false" tIns="0" lIns="0" bIns="0" rIns="0">
            <a:spAutoFit/>
          </a:bodyPr>
          <a:lstStyle/>
          <a:p>
            <a:pPr algn="ctr">
              <a:lnSpc>
                <a:spcPts val="8446"/>
              </a:lnSpc>
            </a:pPr>
            <a:r>
              <a:rPr lang="en-US" b="true" sz="6033" spc="-407">
                <a:solidFill>
                  <a:srgbClr val="6D6D87"/>
                </a:solidFill>
                <a:latin typeface="Cardo Bold"/>
                <a:ea typeface="Cardo Bold"/>
                <a:cs typeface="Cardo Bold"/>
                <a:sym typeface="Cardo Bold"/>
              </a:rPr>
              <a:t>Contacts importants</a:t>
            </a:r>
          </a:p>
        </p:txBody>
      </p:sp>
      <p:sp>
        <p:nvSpPr>
          <p:cNvPr name="TextBox 17" id="17"/>
          <p:cNvSpPr txBox="true"/>
          <p:nvPr/>
        </p:nvSpPr>
        <p:spPr>
          <a:xfrm rot="0">
            <a:off x="1535173" y="15748692"/>
            <a:ext cx="8391963" cy="1676152"/>
          </a:xfrm>
          <a:prstGeom prst="rect">
            <a:avLst/>
          </a:prstGeom>
        </p:spPr>
        <p:txBody>
          <a:bodyPr anchor="t" rtlCol="false" tIns="0" lIns="0" bIns="0" rIns="0">
            <a:spAutoFit/>
          </a:bodyPr>
          <a:lstStyle/>
          <a:p>
            <a:pPr algn="l">
              <a:lnSpc>
                <a:spcPts val="4357"/>
              </a:lnSpc>
            </a:pPr>
            <a:r>
              <a:rPr lang="en-US" sz="3112" spc="76">
                <a:solidFill>
                  <a:srgbClr val="454F93"/>
                </a:solidFill>
                <a:latin typeface="Inter"/>
                <a:ea typeface="Inter"/>
                <a:cs typeface="Inter"/>
                <a:sym typeface="Inter"/>
              </a:rPr>
              <a:t>Référent accueil, responsable créneaux, volants, tournois, etc… AVEC PHOTO ET NUMERO</a:t>
            </a:r>
          </a:p>
        </p:txBody>
      </p:sp>
      <p:grpSp>
        <p:nvGrpSpPr>
          <p:cNvPr name="Group 18" id="18"/>
          <p:cNvGrpSpPr/>
          <p:nvPr/>
        </p:nvGrpSpPr>
        <p:grpSpPr>
          <a:xfrm rot="0">
            <a:off x="1535173" y="659292"/>
            <a:ext cx="4684738" cy="2824191"/>
            <a:chOff x="0" y="0"/>
            <a:chExt cx="6246317" cy="3765588"/>
          </a:xfrm>
        </p:grpSpPr>
        <p:sp>
          <p:nvSpPr>
            <p:cNvPr name="Freeform 19" id="19"/>
            <p:cNvSpPr/>
            <p:nvPr/>
          </p:nvSpPr>
          <p:spPr>
            <a:xfrm flipH="false" flipV="false" rot="0">
              <a:off x="0" y="0"/>
              <a:ext cx="6246368" cy="3765550"/>
            </a:xfrm>
            <a:custGeom>
              <a:avLst/>
              <a:gdLst/>
              <a:ahLst/>
              <a:cxnLst/>
              <a:rect r="r" b="b" t="t" l="l"/>
              <a:pathLst>
                <a:path h="3765550" w="6246368">
                  <a:moveTo>
                    <a:pt x="0" y="0"/>
                  </a:moveTo>
                  <a:lnTo>
                    <a:pt x="6246368" y="0"/>
                  </a:lnTo>
                  <a:lnTo>
                    <a:pt x="6246368" y="3765550"/>
                  </a:lnTo>
                  <a:lnTo>
                    <a:pt x="0" y="3765550"/>
                  </a:lnTo>
                  <a:lnTo>
                    <a:pt x="0" y="0"/>
                  </a:lnTo>
                  <a:close/>
                </a:path>
              </a:pathLst>
            </a:custGeom>
            <a:blipFill>
              <a:blip r:embed="rId5"/>
              <a:stretch>
                <a:fillRect l="0" t="-32011" r="0" b="-32012"/>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DAHOPdn2IRI</dc:identifier>
  <dcterms:modified xsi:type="dcterms:W3CDTF">2011-08-01T06:04:30Z</dcterms:modified>
  <cp:revision>1</cp:revision>
  <dc:title>Livret d’accueil du licencié 2627- Comité 38 (à partager)</dc:title>
</cp:coreProperties>
</file>