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7556500" cy="10693400"/>
  <p:notesSz cx="6858000" cy="9144000"/>
  <p:embeddedFontLst>
    <p:embeddedFont>
      <p:font typeface="Cardo Bold" charset="1" panose="02020804080000020003"/>
      <p:regular r:id="rId18"/>
    </p:embeddedFont>
    <p:embeddedFont>
      <p:font typeface="Noto Sans" charset="1" panose="020B0502040504020204"/>
      <p:regular r:id="rId19"/>
    </p:embeddedFont>
    <p:embeddedFont>
      <p:font typeface="Inter Bold" charset="1" panose="020B0802030000000004"/>
      <p:regular r:id="rId20"/>
    </p:embeddedFont>
    <p:embeddedFont>
      <p:font typeface="Inter" charset="1" panose="020B0502030000000004"/>
      <p:regular r:id="rId21"/>
    </p:embeddedFont>
    <p:embeddedFont>
      <p:font typeface="Inter Italics" charset="1" panose="020B0502030000000004"/>
      <p:regular r:id="rId22"/>
    </p:embeddedFont>
    <p:embeddedFont>
      <p:font typeface="Inter Bold Italics" charset="1" panose="020B0802030000000004"/>
      <p:regular r:id="rId23"/>
    </p:embeddedFont>
    <p:embeddedFont>
      <p:font typeface="Noto Sans Bold" charset="1" panose="020B0802040504020204"/>
      <p:regular r:id="rId24"/>
    </p:embeddedFont>
    <p:embeddedFont>
      <p:font typeface="Anton" charset="1" panose="00000500000000000000"/>
      <p:regular r:id="rId25"/>
    </p:embeddedFont>
    <p:embeddedFont>
      <p:font typeface="Noto Sans Italics" charset="1" panose="020B0502040504090204"/>
      <p:regular r:id="rId26"/>
    </p:embeddedFont>
    <p:embeddedFont>
      <p:font typeface="Vollkorn Italics" charset="1" panose="00000500000000000000"/>
      <p:regular r:id="rId27"/>
    </p:embeddedFont>
    <p:embeddedFont>
      <p:font typeface="Noto Sans Bold Italics" charset="1" panose="020B08020405040902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svg" Type="http://schemas.openxmlformats.org/officeDocument/2006/relationships/image"/><Relationship Id="rId11" Target="../media/image15.png" Type="http://schemas.openxmlformats.org/officeDocument/2006/relationships/image"/><Relationship Id="rId12" Target="../media/image16.svg" Type="http://schemas.openxmlformats.org/officeDocument/2006/relationships/image"/><Relationship Id="rId13" Target="../media/image17.png" Type="http://schemas.openxmlformats.org/officeDocument/2006/relationships/image"/><Relationship Id="rId2" Target="../media/image6.png" Type="http://schemas.openxmlformats.org/officeDocument/2006/relationships/image"/><Relationship Id="rId3" Target="../media/image7.sv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10.pn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svg" Type="http://schemas.openxmlformats.org/officeDocument/2006/relationships/image"/><Relationship Id="rId11" Target="../media/image26.png" Type="http://schemas.openxmlformats.org/officeDocument/2006/relationships/image"/><Relationship Id="rId12" Target="../media/image27.svg" Type="http://schemas.openxmlformats.org/officeDocument/2006/relationships/image"/><Relationship Id="rId13" Target="../media/image28.png" Type="http://schemas.openxmlformats.org/officeDocument/2006/relationships/image"/><Relationship Id="rId14" Target="../media/image29.png" Type="http://schemas.openxmlformats.org/officeDocument/2006/relationships/image"/><Relationship Id="rId15" Target="../media/image30.svg" Type="http://schemas.openxmlformats.org/officeDocument/2006/relationships/image"/><Relationship Id="rId16" Target="../media/image31.png" Type="http://schemas.openxmlformats.org/officeDocument/2006/relationships/image"/><Relationship Id="rId17" Target="../media/image32.png" Type="http://schemas.openxmlformats.org/officeDocument/2006/relationships/image"/><Relationship Id="rId18" Target="../media/image33.png" Type="http://schemas.openxmlformats.org/officeDocument/2006/relationships/image"/><Relationship Id="rId2" Target="../media/image8.pn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png" Type="http://schemas.openxmlformats.org/officeDocument/2006/relationships/image"/><Relationship Id="rId9" Target="../media/image2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39.png" Type="http://schemas.openxmlformats.org/officeDocument/2006/relationships/image"/><Relationship Id="rId12" Target="../media/image40.svg" Type="http://schemas.openxmlformats.org/officeDocument/2006/relationships/image"/><Relationship Id="rId13" Target="../media/image41.png" Type="http://schemas.openxmlformats.org/officeDocument/2006/relationships/image"/><Relationship Id="rId14" Target="../media/image42.png" Type="http://schemas.openxmlformats.org/officeDocument/2006/relationships/image"/><Relationship Id="rId15" Target="../media/image43.png" Type="http://schemas.openxmlformats.org/officeDocument/2006/relationships/image"/><Relationship Id="rId2" Target="../media/image1.pn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23.png" Type="http://schemas.openxmlformats.org/officeDocument/2006/relationships/image"/><Relationship Id="rId6" Target="../media/image24.png" Type="http://schemas.openxmlformats.org/officeDocument/2006/relationships/image"/><Relationship Id="rId7" Target="../media/image36.svg" Type="http://schemas.openxmlformats.org/officeDocument/2006/relationships/image"/><Relationship Id="rId8" Target="../media/image26.png" Type="http://schemas.openxmlformats.org/officeDocument/2006/relationships/image"/><Relationship Id="rId9" Target="../media/image3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2" Target="../media/image1.png" Type="http://schemas.openxmlformats.org/officeDocument/2006/relationships/image"/><Relationship Id="rId3" Target="../media/image44.png" Type="http://schemas.openxmlformats.org/officeDocument/2006/relationships/image"/><Relationship Id="rId4" Target="../media/image45.png" Type="http://schemas.openxmlformats.org/officeDocument/2006/relationships/image"/><Relationship Id="rId5" Target="../media/image46.png" Type="http://schemas.openxmlformats.org/officeDocument/2006/relationships/image"/><Relationship Id="rId6" Target="../media/image47.jpeg" Type="http://schemas.openxmlformats.org/officeDocument/2006/relationships/image"/><Relationship Id="rId7" Target="../media/image48.png" Type="http://schemas.openxmlformats.org/officeDocument/2006/relationships/image"/><Relationship Id="rId8" Target="../media/image49.png" Type="http://schemas.openxmlformats.org/officeDocument/2006/relationships/image"/><Relationship Id="rId9" Target="../media/image5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60.jpeg" Type="http://schemas.openxmlformats.org/officeDocument/2006/relationships/image"/><Relationship Id="rId12" Target="../media/image61.png" Type="http://schemas.openxmlformats.org/officeDocument/2006/relationships/image"/><Relationship Id="rId13" Target="../media/image62.png" Type="http://schemas.openxmlformats.org/officeDocument/2006/relationships/image"/><Relationship Id="rId2" Target="../media/image52.png" Type="http://schemas.openxmlformats.org/officeDocument/2006/relationships/image"/><Relationship Id="rId3" Target="../media/image53.svg" Type="http://schemas.openxmlformats.org/officeDocument/2006/relationships/image"/><Relationship Id="rId4" Target="../media/image54.png" Type="http://schemas.openxmlformats.org/officeDocument/2006/relationships/image"/><Relationship Id="rId5" Target="../media/image55.png" Type="http://schemas.openxmlformats.org/officeDocument/2006/relationships/image"/><Relationship Id="rId6" Target="../media/image56.svg" Type="http://schemas.openxmlformats.org/officeDocument/2006/relationships/image"/><Relationship Id="rId7" Target="../media/image57.png" Type="http://schemas.openxmlformats.org/officeDocument/2006/relationships/image"/><Relationship Id="rId8" Target="../media/image58.svg" Type="http://schemas.openxmlformats.org/officeDocument/2006/relationships/image"/><Relationship Id="rId9" Target="../media/image5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0.png" Type="http://schemas.openxmlformats.org/officeDocument/2006/relationships/image"/><Relationship Id="rId11" Target="../media/image71.svg" Type="http://schemas.openxmlformats.org/officeDocument/2006/relationships/image"/><Relationship Id="rId12" Target="../media/image72.png" Type="http://schemas.openxmlformats.org/officeDocument/2006/relationships/image"/><Relationship Id="rId13" Target="../media/image73.png" Type="http://schemas.openxmlformats.org/officeDocument/2006/relationships/image"/><Relationship Id="rId14" Target="../media/image4.png" Type="http://schemas.openxmlformats.org/officeDocument/2006/relationships/image"/><Relationship Id="rId15" Target="../media/image74.png" Type="http://schemas.openxmlformats.org/officeDocument/2006/relationships/image"/><Relationship Id="rId2" Target="../media/image63.png" Type="http://schemas.openxmlformats.org/officeDocument/2006/relationships/image"/><Relationship Id="rId3" Target="../media/image64.svg" Type="http://schemas.openxmlformats.org/officeDocument/2006/relationships/image"/><Relationship Id="rId4" Target="../media/image54.png" Type="http://schemas.openxmlformats.org/officeDocument/2006/relationships/image"/><Relationship Id="rId5" Target="../media/image65.png" Type="http://schemas.openxmlformats.org/officeDocument/2006/relationships/image"/><Relationship Id="rId6" Target="../media/image66.svg" Type="http://schemas.openxmlformats.org/officeDocument/2006/relationships/image"/><Relationship Id="rId7" Target="../media/image67.png" Type="http://schemas.openxmlformats.org/officeDocument/2006/relationships/image"/><Relationship Id="rId8" Target="../media/image68.svg" Type="http://schemas.openxmlformats.org/officeDocument/2006/relationships/image"/><Relationship Id="rId9" Target="../media/image6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7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7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92817" y="-584319"/>
            <a:ext cx="8618130" cy="8947369"/>
            <a:chOff x="0" y="0"/>
            <a:chExt cx="2933457" cy="3045524"/>
          </a:xfrm>
        </p:grpSpPr>
        <p:sp>
          <p:nvSpPr>
            <p:cNvPr name="Freeform 3" id="3"/>
            <p:cNvSpPr/>
            <p:nvPr/>
          </p:nvSpPr>
          <p:spPr>
            <a:xfrm flipH="false" flipV="false" rot="0">
              <a:off x="0" y="0"/>
              <a:ext cx="2933457" cy="3045524"/>
            </a:xfrm>
            <a:custGeom>
              <a:avLst/>
              <a:gdLst/>
              <a:ahLst/>
              <a:cxnLst/>
              <a:rect r="r" b="b" t="t" l="l"/>
              <a:pathLst>
                <a:path h="3045524" w="2933457">
                  <a:moveTo>
                    <a:pt x="0" y="0"/>
                  </a:moveTo>
                  <a:lnTo>
                    <a:pt x="2933457" y="0"/>
                  </a:lnTo>
                  <a:lnTo>
                    <a:pt x="2933457" y="3045524"/>
                  </a:lnTo>
                  <a:lnTo>
                    <a:pt x="0" y="3045524"/>
                  </a:lnTo>
                  <a:close/>
                </a:path>
              </a:pathLst>
            </a:custGeom>
            <a:solidFill>
              <a:srgbClr val="262674">
                <a:alpha val="12941"/>
              </a:srgbClr>
            </a:solidFill>
          </p:spPr>
        </p:sp>
        <p:sp>
          <p:nvSpPr>
            <p:cNvPr name="TextBox 4" id="4"/>
            <p:cNvSpPr txBox="true"/>
            <p:nvPr/>
          </p:nvSpPr>
          <p:spPr>
            <a:xfrm>
              <a:off x="0" y="-28575"/>
              <a:ext cx="2933457" cy="3074099"/>
            </a:xfrm>
            <a:prstGeom prst="rect">
              <a:avLst/>
            </a:prstGeom>
          </p:spPr>
          <p:txBody>
            <a:bodyPr anchor="ctr" rtlCol="false" tIns="50800" lIns="50800" bIns="50800" rIns="50800"/>
            <a:lstStyle/>
            <a:p>
              <a:pPr algn="ctr">
                <a:lnSpc>
                  <a:spcPts val="1960"/>
                </a:lnSpc>
                <a:spcBef>
                  <a:spcPct val="0"/>
                </a:spcBef>
              </a:pPr>
            </a:p>
          </p:txBody>
        </p:sp>
      </p:grpSp>
      <p:grpSp>
        <p:nvGrpSpPr>
          <p:cNvPr name="Group 5" id="5"/>
          <p:cNvGrpSpPr/>
          <p:nvPr/>
        </p:nvGrpSpPr>
        <p:grpSpPr>
          <a:xfrm rot="0">
            <a:off x="596127" y="5536368"/>
            <a:ext cx="6367746" cy="4832664"/>
            <a:chOff x="0" y="0"/>
            <a:chExt cx="35507596" cy="26947729"/>
          </a:xfrm>
        </p:grpSpPr>
        <p:sp>
          <p:nvSpPr>
            <p:cNvPr name="Freeform 6" id="6"/>
            <p:cNvSpPr/>
            <p:nvPr/>
          </p:nvSpPr>
          <p:spPr>
            <a:xfrm flipH="false" flipV="false" rot="0">
              <a:off x="0" y="0"/>
              <a:ext cx="35507597" cy="26947729"/>
            </a:xfrm>
            <a:custGeom>
              <a:avLst/>
              <a:gdLst/>
              <a:ahLst/>
              <a:cxnLst/>
              <a:rect r="r" b="b" t="t" l="l"/>
              <a:pathLst>
                <a:path h="26947729" w="35507597">
                  <a:moveTo>
                    <a:pt x="0" y="0"/>
                  </a:moveTo>
                  <a:lnTo>
                    <a:pt x="0" y="26947729"/>
                  </a:lnTo>
                  <a:lnTo>
                    <a:pt x="35507597" y="26947729"/>
                  </a:lnTo>
                  <a:lnTo>
                    <a:pt x="35507597" y="0"/>
                  </a:lnTo>
                  <a:lnTo>
                    <a:pt x="0" y="0"/>
                  </a:lnTo>
                  <a:close/>
                  <a:moveTo>
                    <a:pt x="35446636" y="26886768"/>
                  </a:moveTo>
                  <a:lnTo>
                    <a:pt x="59690" y="26886768"/>
                  </a:lnTo>
                  <a:lnTo>
                    <a:pt x="59690" y="59690"/>
                  </a:lnTo>
                  <a:lnTo>
                    <a:pt x="35446636" y="59690"/>
                  </a:lnTo>
                  <a:lnTo>
                    <a:pt x="35446636" y="26886768"/>
                  </a:lnTo>
                  <a:close/>
                </a:path>
              </a:pathLst>
            </a:custGeom>
            <a:solidFill>
              <a:srgbClr val="262674"/>
            </a:solidFill>
          </p:spPr>
        </p:sp>
      </p:grpSp>
      <p:grpSp>
        <p:nvGrpSpPr>
          <p:cNvPr name="Group 7" id="7"/>
          <p:cNvGrpSpPr/>
          <p:nvPr/>
        </p:nvGrpSpPr>
        <p:grpSpPr>
          <a:xfrm rot="0">
            <a:off x="1039688" y="6678059"/>
            <a:ext cx="5480624" cy="3369982"/>
            <a:chOff x="0" y="0"/>
            <a:chExt cx="7307498" cy="4493309"/>
          </a:xfrm>
        </p:grpSpPr>
        <p:sp>
          <p:nvSpPr>
            <p:cNvPr name="AutoShape 8" id="8"/>
            <p:cNvSpPr/>
            <p:nvPr/>
          </p:nvSpPr>
          <p:spPr>
            <a:xfrm>
              <a:off x="0" y="0"/>
              <a:ext cx="7307498" cy="4493309"/>
            </a:xfrm>
            <a:prstGeom prst="rect">
              <a:avLst/>
            </a:prstGeom>
            <a:solidFill>
              <a:srgbClr val="262674"/>
            </a:solidFill>
          </p:spPr>
        </p:sp>
      </p:grpSp>
      <p:sp>
        <p:nvSpPr>
          <p:cNvPr name="AutoShape 9" id="9"/>
          <p:cNvSpPr/>
          <p:nvPr/>
        </p:nvSpPr>
        <p:spPr>
          <a:xfrm>
            <a:off x="2498231" y="9012050"/>
            <a:ext cx="2547098" cy="0"/>
          </a:xfrm>
          <a:prstGeom prst="line">
            <a:avLst/>
          </a:prstGeom>
          <a:ln cap="rnd" w="9525">
            <a:solidFill>
              <a:srgbClr val="FFFFFF"/>
            </a:solidFill>
            <a:prstDash val="solid"/>
            <a:headEnd type="none" len="sm" w="sm"/>
            <a:tailEnd type="none" len="sm" w="sm"/>
          </a:ln>
        </p:spPr>
      </p:sp>
      <p:sp>
        <p:nvSpPr>
          <p:cNvPr name="Freeform 10" id="10"/>
          <p:cNvSpPr/>
          <p:nvPr/>
        </p:nvSpPr>
        <p:spPr>
          <a:xfrm flipH="false" flipV="false" rot="0">
            <a:off x="3279998" y="889549"/>
            <a:ext cx="1000003" cy="901642"/>
          </a:xfrm>
          <a:custGeom>
            <a:avLst/>
            <a:gdLst/>
            <a:ahLst/>
            <a:cxnLst/>
            <a:rect r="r" b="b" t="t" l="l"/>
            <a:pathLst>
              <a:path h="901642" w="1000003">
                <a:moveTo>
                  <a:pt x="0" y="0"/>
                </a:moveTo>
                <a:lnTo>
                  <a:pt x="1000004" y="0"/>
                </a:lnTo>
                <a:lnTo>
                  <a:pt x="1000004" y="901642"/>
                </a:lnTo>
                <a:lnTo>
                  <a:pt x="0" y="901642"/>
                </a:lnTo>
                <a:lnTo>
                  <a:pt x="0" y="0"/>
                </a:lnTo>
                <a:close/>
              </a:path>
            </a:pathLst>
          </a:custGeom>
          <a:blipFill>
            <a:blip r:embed="rId2"/>
            <a:stretch>
              <a:fillRect l="0" t="0" r="0" b="0"/>
            </a:stretch>
          </a:blipFill>
        </p:spPr>
      </p:sp>
      <p:sp>
        <p:nvSpPr>
          <p:cNvPr name="Freeform 11" id="11"/>
          <p:cNvSpPr/>
          <p:nvPr/>
        </p:nvSpPr>
        <p:spPr>
          <a:xfrm flipH="false" flipV="false" rot="0">
            <a:off x="1991310" y="946145"/>
            <a:ext cx="660656" cy="857995"/>
          </a:xfrm>
          <a:custGeom>
            <a:avLst/>
            <a:gdLst/>
            <a:ahLst/>
            <a:cxnLst/>
            <a:rect r="r" b="b" t="t" l="l"/>
            <a:pathLst>
              <a:path h="857995" w="660656">
                <a:moveTo>
                  <a:pt x="0" y="0"/>
                </a:moveTo>
                <a:lnTo>
                  <a:pt x="660656" y="0"/>
                </a:lnTo>
                <a:lnTo>
                  <a:pt x="660656" y="857995"/>
                </a:lnTo>
                <a:lnTo>
                  <a:pt x="0" y="857995"/>
                </a:lnTo>
                <a:lnTo>
                  <a:pt x="0" y="0"/>
                </a:lnTo>
                <a:close/>
              </a:path>
            </a:pathLst>
          </a:custGeom>
          <a:blipFill>
            <a:blip r:embed="rId3"/>
            <a:stretch>
              <a:fillRect l="0" t="0" r="0" b="0"/>
            </a:stretch>
          </a:blipFill>
        </p:spPr>
      </p:sp>
      <p:sp>
        <p:nvSpPr>
          <p:cNvPr name="Freeform 12" id="12"/>
          <p:cNvSpPr/>
          <p:nvPr/>
        </p:nvSpPr>
        <p:spPr>
          <a:xfrm flipH="false" flipV="false" rot="0">
            <a:off x="0" y="1924740"/>
            <a:ext cx="7560000" cy="3981748"/>
          </a:xfrm>
          <a:custGeom>
            <a:avLst/>
            <a:gdLst/>
            <a:ahLst/>
            <a:cxnLst/>
            <a:rect r="r" b="b" t="t" l="l"/>
            <a:pathLst>
              <a:path h="3981748" w="7560000">
                <a:moveTo>
                  <a:pt x="0" y="0"/>
                </a:moveTo>
                <a:lnTo>
                  <a:pt x="7560000" y="0"/>
                </a:lnTo>
                <a:lnTo>
                  <a:pt x="7560000" y="3981748"/>
                </a:lnTo>
                <a:lnTo>
                  <a:pt x="0" y="3981748"/>
                </a:lnTo>
                <a:lnTo>
                  <a:pt x="0" y="0"/>
                </a:lnTo>
                <a:close/>
              </a:path>
            </a:pathLst>
          </a:custGeom>
          <a:blipFill>
            <a:blip r:embed="rId4"/>
            <a:stretch>
              <a:fillRect l="-7094" t="-21853" r="-6374" b="-39995"/>
            </a:stretch>
          </a:blipFill>
        </p:spPr>
      </p:sp>
      <p:sp>
        <p:nvSpPr>
          <p:cNvPr name="TextBox 13" id="13"/>
          <p:cNvSpPr txBox="true"/>
          <p:nvPr/>
        </p:nvSpPr>
        <p:spPr>
          <a:xfrm rot="0">
            <a:off x="1220479" y="7294383"/>
            <a:ext cx="5119043" cy="1407050"/>
          </a:xfrm>
          <a:prstGeom prst="rect">
            <a:avLst/>
          </a:prstGeom>
        </p:spPr>
        <p:txBody>
          <a:bodyPr anchor="t" rtlCol="false" tIns="0" lIns="0" bIns="0" rIns="0">
            <a:spAutoFit/>
          </a:bodyPr>
          <a:lstStyle/>
          <a:p>
            <a:pPr algn="ctr">
              <a:lnSpc>
                <a:spcPts val="5586"/>
              </a:lnSpc>
            </a:pPr>
            <a:r>
              <a:rPr lang="en-US" b="true" sz="4987" spc="124">
                <a:solidFill>
                  <a:srgbClr val="FFFFFF"/>
                </a:solidFill>
                <a:latin typeface="Cardo Bold"/>
                <a:ea typeface="Cardo Bold"/>
                <a:cs typeface="Cardo Bold"/>
                <a:sym typeface="Cardo Bold"/>
              </a:rPr>
              <a:t>Livret d’accueil</a:t>
            </a:r>
          </a:p>
          <a:p>
            <a:pPr algn="ctr">
              <a:lnSpc>
                <a:spcPts val="5586"/>
              </a:lnSpc>
            </a:pPr>
            <a:r>
              <a:rPr lang="en-US" b="true" sz="4987" spc="124">
                <a:solidFill>
                  <a:srgbClr val="FFFFFF"/>
                </a:solidFill>
                <a:latin typeface="Cardo Bold"/>
                <a:ea typeface="Cardo Bold"/>
                <a:cs typeface="Cardo Bold"/>
                <a:sym typeface="Cardo Bold"/>
              </a:rPr>
              <a:t>du licencié</a:t>
            </a:r>
          </a:p>
        </p:txBody>
      </p:sp>
      <p:sp>
        <p:nvSpPr>
          <p:cNvPr name="TextBox 14" id="14"/>
          <p:cNvSpPr txBox="true"/>
          <p:nvPr/>
        </p:nvSpPr>
        <p:spPr>
          <a:xfrm rot="0">
            <a:off x="1220479" y="9200509"/>
            <a:ext cx="5119043" cy="442082"/>
          </a:xfrm>
          <a:prstGeom prst="rect">
            <a:avLst/>
          </a:prstGeom>
        </p:spPr>
        <p:txBody>
          <a:bodyPr anchor="t" rtlCol="false" tIns="0" lIns="0" bIns="0" rIns="0">
            <a:spAutoFit/>
          </a:bodyPr>
          <a:lstStyle/>
          <a:p>
            <a:pPr algn="ctr">
              <a:lnSpc>
                <a:spcPts val="3685"/>
              </a:lnSpc>
            </a:pPr>
            <a:r>
              <a:rPr lang="en-US" sz="2632" spc="65">
                <a:solidFill>
                  <a:srgbClr val="FFFFFF"/>
                </a:solidFill>
                <a:latin typeface="Noto Sans"/>
                <a:ea typeface="Noto Sans"/>
                <a:cs typeface="Noto Sans"/>
                <a:sym typeface="Noto Sans"/>
              </a:rPr>
              <a:t>saison 2025-2026</a:t>
            </a:r>
          </a:p>
        </p:txBody>
      </p:sp>
      <p:sp>
        <p:nvSpPr>
          <p:cNvPr name="Freeform 15" id="15"/>
          <p:cNvSpPr/>
          <p:nvPr/>
        </p:nvSpPr>
        <p:spPr>
          <a:xfrm flipH="false" flipV="false" rot="0">
            <a:off x="3046939" y="276464"/>
            <a:ext cx="1715674" cy="479536"/>
          </a:xfrm>
          <a:custGeom>
            <a:avLst/>
            <a:gdLst/>
            <a:ahLst/>
            <a:cxnLst/>
            <a:rect r="r" b="b" t="t" l="l"/>
            <a:pathLst>
              <a:path h="479536" w="1715674">
                <a:moveTo>
                  <a:pt x="0" y="0"/>
                </a:moveTo>
                <a:lnTo>
                  <a:pt x="1715674" y="0"/>
                </a:lnTo>
                <a:lnTo>
                  <a:pt x="1715674" y="479536"/>
                </a:lnTo>
                <a:lnTo>
                  <a:pt x="0" y="479536"/>
                </a:lnTo>
                <a:lnTo>
                  <a:pt x="0" y="0"/>
                </a:lnTo>
                <a:close/>
              </a:path>
            </a:pathLst>
          </a:custGeom>
          <a:blipFill>
            <a:blip r:embed="rId5"/>
            <a:stretch>
              <a:fillRect l="0" t="0" r="0" b="0"/>
            </a:stretch>
          </a:blipFill>
        </p:spPr>
      </p:sp>
      <p:sp>
        <p:nvSpPr>
          <p:cNvPr name="Freeform 16" id="16"/>
          <p:cNvSpPr/>
          <p:nvPr/>
        </p:nvSpPr>
        <p:spPr>
          <a:xfrm flipH="false" flipV="false" rot="0">
            <a:off x="4545468" y="1097981"/>
            <a:ext cx="1518429" cy="521960"/>
          </a:xfrm>
          <a:custGeom>
            <a:avLst/>
            <a:gdLst/>
            <a:ahLst/>
            <a:cxnLst/>
            <a:rect r="r" b="b" t="t" l="l"/>
            <a:pathLst>
              <a:path h="521960" w="1518429">
                <a:moveTo>
                  <a:pt x="0" y="0"/>
                </a:moveTo>
                <a:lnTo>
                  <a:pt x="1518428" y="0"/>
                </a:lnTo>
                <a:lnTo>
                  <a:pt x="1518428" y="521959"/>
                </a:lnTo>
                <a:lnTo>
                  <a:pt x="0" y="521959"/>
                </a:lnTo>
                <a:lnTo>
                  <a:pt x="0" y="0"/>
                </a:lnTo>
                <a:close/>
              </a:path>
            </a:pathLst>
          </a:custGeom>
          <a:blipFill>
            <a:blip r:embed="rId6"/>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2983" y="1114991"/>
            <a:ext cx="8612380" cy="9629554"/>
          </a:xfrm>
          <a:custGeom>
            <a:avLst/>
            <a:gdLst/>
            <a:ahLst/>
            <a:cxnLst/>
            <a:rect r="r" b="b" t="t" l="l"/>
            <a:pathLst>
              <a:path h="9629554" w="8612380">
                <a:moveTo>
                  <a:pt x="0" y="0"/>
                </a:moveTo>
                <a:lnTo>
                  <a:pt x="8612379" y="0"/>
                </a:lnTo>
                <a:lnTo>
                  <a:pt x="8612379" y="9629554"/>
                </a:lnTo>
                <a:lnTo>
                  <a:pt x="0" y="96295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43341" y="1973119"/>
            <a:ext cx="6696293" cy="1773798"/>
            <a:chOff x="0" y="0"/>
            <a:chExt cx="25282076" cy="6697032"/>
          </a:xfrm>
        </p:grpSpPr>
        <p:sp>
          <p:nvSpPr>
            <p:cNvPr name="Freeform 4" id="4"/>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262674"/>
            </a:solidFill>
          </p:spPr>
        </p:sp>
      </p:grpSp>
      <p:grpSp>
        <p:nvGrpSpPr>
          <p:cNvPr name="Group 5" id="5"/>
          <p:cNvGrpSpPr/>
          <p:nvPr/>
        </p:nvGrpSpPr>
        <p:grpSpPr>
          <a:xfrm rot="0">
            <a:off x="-606806" y="1159325"/>
            <a:ext cx="12743178" cy="9519"/>
            <a:chOff x="0" y="0"/>
            <a:chExt cx="48112292" cy="35938"/>
          </a:xfrm>
        </p:grpSpPr>
        <p:sp>
          <p:nvSpPr>
            <p:cNvPr name="Freeform 6" id="6"/>
            <p:cNvSpPr/>
            <p:nvPr/>
          </p:nvSpPr>
          <p:spPr>
            <a:xfrm flipH="false" flipV="false" rot="0">
              <a:off x="17907" y="0"/>
              <a:ext cx="48076357" cy="35941"/>
            </a:xfrm>
            <a:custGeom>
              <a:avLst/>
              <a:gdLst/>
              <a:ahLst/>
              <a:cxnLst/>
              <a:rect r="r" b="b" t="t" l="l"/>
              <a:pathLst>
                <a:path h="35941" w="48076357">
                  <a:moveTo>
                    <a:pt x="0" y="0"/>
                  </a:moveTo>
                  <a:lnTo>
                    <a:pt x="48076357" y="0"/>
                  </a:lnTo>
                  <a:lnTo>
                    <a:pt x="48076357" y="35941"/>
                  </a:lnTo>
                  <a:lnTo>
                    <a:pt x="0" y="35941"/>
                  </a:lnTo>
                  <a:close/>
                </a:path>
              </a:pathLst>
            </a:custGeom>
            <a:solidFill>
              <a:srgbClr val="6D6D87"/>
            </a:solidFill>
          </p:spPr>
        </p:sp>
      </p:grpSp>
      <p:grpSp>
        <p:nvGrpSpPr>
          <p:cNvPr name="Group 7" id="7"/>
          <p:cNvGrpSpPr/>
          <p:nvPr/>
        </p:nvGrpSpPr>
        <p:grpSpPr>
          <a:xfrm rot="0">
            <a:off x="885181" y="213649"/>
            <a:ext cx="5792812" cy="1375098"/>
            <a:chOff x="0" y="0"/>
            <a:chExt cx="21870954" cy="5191727"/>
          </a:xfrm>
        </p:grpSpPr>
        <p:sp>
          <p:nvSpPr>
            <p:cNvPr name="Freeform 8" id="8"/>
            <p:cNvSpPr/>
            <p:nvPr/>
          </p:nvSpPr>
          <p:spPr>
            <a:xfrm flipH="false" flipV="false" rot="0">
              <a:off x="0" y="0"/>
              <a:ext cx="21870924" cy="5191760"/>
            </a:xfrm>
            <a:custGeom>
              <a:avLst/>
              <a:gdLst/>
              <a:ahLst/>
              <a:cxnLst/>
              <a:rect r="r" b="b" t="t" l="l"/>
              <a:pathLst>
                <a:path h="5191760" w="21870924">
                  <a:moveTo>
                    <a:pt x="0" y="0"/>
                  </a:moveTo>
                  <a:lnTo>
                    <a:pt x="21870924" y="0"/>
                  </a:lnTo>
                  <a:lnTo>
                    <a:pt x="21870924" y="5191760"/>
                  </a:lnTo>
                  <a:lnTo>
                    <a:pt x="0" y="5191760"/>
                  </a:lnTo>
                  <a:close/>
                </a:path>
              </a:pathLst>
            </a:custGeom>
            <a:solidFill>
              <a:srgbClr val="262674"/>
            </a:solidFill>
          </p:spPr>
        </p:sp>
      </p:grpSp>
      <p:grpSp>
        <p:nvGrpSpPr>
          <p:cNvPr name="Group 9" id="9"/>
          <p:cNvGrpSpPr/>
          <p:nvPr/>
        </p:nvGrpSpPr>
        <p:grpSpPr>
          <a:xfrm rot="0">
            <a:off x="785091" y="2196269"/>
            <a:ext cx="1030448" cy="1338243"/>
            <a:chOff x="0" y="0"/>
            <a:chExt cx="3890490" cy="5052582"/>
          </a:xfrm>
        </p:grpSpPr>
        <p:sp>
          <p:nvSpPr>
            <p:cNvPr name="Freeform 10" id="10"/>
            <p:cNvSpPr/>
            <p:nvPr/>
          </p:nvSpPr>
          <p:spPr>
            <a:xfrm flipH="false" flipV="false" rot="0">
              <a:off x="0" y="0"/>
              <a:ext cx="3890518" cy="5052568"/>
            </a:xfrm>
            <a:custGeom>
              <a:avLst/>
              <a:gdLst/>
              <a:ahLst/>
              <a:cxnLst/>
              <a:rect r="r" b="b" t="t" l="l"/>
              <a:pathLst>
                <a:path h="5052568" w="3890518">
                  <a:moveTo>
                    <a:pt x="0" y="0"/>
                  </a:moveTo>
                  <a:lnTo>
                    <a:pt x="3890518" y="0"/>
                  </a:lnTo>
                  <a:lnTo>
                    <a:pt x="3890518" y="5052568"/>
                  </a:lnTo>
                  <a:lnTo>
                    <a:pt x="0" y="5052568"/>
                  </a:lnTo>
                  <a:lnTo>
                    <a:pt x="0" y="0"/>
                  </a:lnTo>
                  <a:close/>
                </a:path>
              </a:pathLst>
            </a:custGeom>
            <a:blipFill>
              <a:blip r:embed="rId4"/>
              <a:stretch>
                <a:fillRect l="0" t="-53" r="0" b="-53"/>
              </a:stretch>
            </a:blipFill>
          </p:spPr>
        </p:sp>
      </p:grpSp>
      <p:grpSp>
        <p:nvGrpSpPr>
          <p:cNvPr name="Group 11" id="11"/>
          <p:cNvGrpSpPr/>
          <p:nvPr/>
        </p:nvGrpSpPr>
        <p:grpSpPr>
          <a:xfrm rot="0">
            <a:off x="443341" y="4074175"/>
            <a:ext cx="6696293" cy="1773798"/>
            <a:chOff x="0" y="0"/>
            <a:chExt cx="25282076" cy="6697032"/>
          </a:xfrm>
        </p:grpSpPr>
        <p:sp>
          <p:nvSpPr>
            <p:cNvPr name="Freeform 12" id="12"/>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0F71B8"/>
            </a:solidFill>
          </p:spPr>
        </p:sp>
      </p:grpSp>
      <p:grpSp>
        <p:nvGrpSpPr>
          <p:cNvPr name="Group 13" id="13"/>
          <p:cNvGrpSpPr/>
          <p:nvPr/>
        </p:nvGrpSpPr>
        <p:grpSpPr>
          <a:xfrm rot="0">
            <a:off x="596191" y="4333301"/>
            <a:ext cx="1364566" cy="1230346"/>
            <a:chOff x="0" y="0"/>
            <a:chExt cx="5151964" cy="4645214"/>
          </a:xfrm>
        </p:grpSpPr>
        <p:sp>
          <p:nvSpPr>
            <p:cNvPr name="Freeform 14" id="14"/>
            <p:cNvSpPr/>
            <p:nvPr/>
          </p:nvSpPr>
          <p:spPr>
            <a:xfrm flipH="false" flipV="false" rot="0">
              <a:off x="0" y="0"/>
              <a:ext cx="5152009" cy="4645152"/>
            </a:xfrm>
            <a:custGeom>
              <a:avLst/>
              <a:gdLst/>
              <a:ahLst/>
              <a:cxnLst/>
              <a:rect r="r" b="b" t="t" l="l"/>
              <a:pathLst>
                <a:path h="4645152" w="5152009">
                  <a:moveTo>
                    <a:pt x="0" y="0"/>
                  </a:moveTo>
                  <a:lnTo>
                    <a:pt x="5152009" y="0"/>
                  </a:lnTo>
                  <a:lnTo>
                    <a:pt x="5152009" y="4645152"/>
                  </a:lnTo>
                  <a:lnTo>
                    <a:pt x="0" y="4645152"/>
                  </a:lnTo>
                  <a:lnTo>
                    <a:pt x="0" y="0"/>
                  </a:lnTo>
                  <a:close/>
                </a:path>
              </a:pathLst>
            </a:custGeom>
            <a:blipFill>
              <a:blip r:embed="rId5"/>
              <a:stretch>
                <a:fillRect l="0" t="0" r="0" b="-1"/>
              </a:stretch>
            </a:blipFill>
          </p:spPr>
        </p:sp>
      </p:grpSp>
      <p:grpSp>
        <p:nvGrpSpPr>
          <p:cNvPr name="Group 15" id="15"/>
          <p:cNvGrpSpPr/>
          <p:nvPr/>
        </p:nvGrpSpPr>
        <p:grpSpPr>
          <a:xfrm rot="0">
            <a:off x="443341" y="6279937"/>
            <a:ext cx="6696293" cy="1773798"/>
            <a:chOff x="0" y="0"/>
            <a:chExt cx="25282076" cy="6697032"/>
          </a:xfrm>
        </p:grpSpPr>
        <p:sp>
          <p:nvSpPr>
            <p:cNvPr name="Freeform 16" id="16"/>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313193"/>
            </a:solidFill>
          </p:spPr>
        </p:sp>
      </p:grpSp>
      <p:grpSp>
        <p:nvGrpSpPr>
          <p:cNvPr name="Group 17" id="17"/>
          <p:cNvGrpSpPr/>
          <p:nvPr/>
        </p:nvGrpSpPr>
        <p:grpSpPr>
          <a:xfrm rot="0">
            <a:off x="443341" y="6856924"/>
            <a:ext cx="1517416" cy="521612"/>
            <a:chOff x="0" y="0"/>
            <a:chExt cx="5729054" cy="1969362"/>
          </a:xfrm>
        </p:grpSpPr>
        <p:sp>
          <p:nvSpPr>
            <p:cNvPr name="Freeform 18" id="18"/>
            <p:cNvSpPr/>
            <p:nvPr/>
          </p:nvSpPr>
          <p:spPr>
            <a:xfrm flipH="false" flipV="false" rot="0">
              <a:off x="0" y="0"/>
              <a:ext cx="5729097" cy="1969389"/>
            </a:xfrm>
            <a:custGeom>
              <a:avLst/>
              <a:gdLst/>
              <a:ahLst/>
              <a:cxnLst/>
              <a:rect r="r" b="b" t="t" l="l"/>
              <a:pathLst>
                <a:path h="1969389" w="5729097">
                  <a:moveTo>
                    <a:pt x="0" y="0"/>
                  </a:moveTo>
                  <a:lnTo>
                    <a:pt x="5729097" y="0"/>
                  </a:lnTo>
                  <a:lnTo>
                    <a:pt x="5729097" y="1969389"/>
                  </a:lnTo>
                  <a:lnTo>
                    <a:pt x="0" y="1969389"/>
                  </a:lnTo>
                  <a:lnTo>
                    <a:pt x="0" y="0"/>
                  </a:lnTo>
                  <a:close/>
                </a:path>
              </a:pathLst>
            </a:custGeom>
            <a:blipFill>
              <a:blip r:embed="rId6"/>
              <a:stretch>
                <a:fillRect l="0" t="0" r="0" b="1"/>
              </a:stretch>
            </a:blipFill>
          </p:spPr>
        </p:sp>
      </p:grpSp>
      <p:grpSp>
        <p:nvGrpSpPr>
          <p:cNvPr name="Group 19" id="19"/>
          <p:cNvGrpSpPr/>
          <p:nvPr/>
        </p:nvGrpSpPr>
        <p:grpSpPr>
          <a:xfrm rot="0">
            <a:off x="443341" y="8485698"/>
            <a:ext cx="6696293" cy="1773798"/>
            <a:chOff x="0" y="0"/>
            <a:chExt cx="25282076" cy="6697032"/>
          </a:xfrm>
        </p:grpSpPr>
        <p:sp>
          <p:nvSpPr>
            <p:cNvPr name="Freeform 20" id="20"/>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0F71B8"/>
            </a:solidFill>
          </p:spPr>
        </p:sp>
      </p:grpSp>
      <p:sp>
        <p:nvSpPr>
          <p:cNvPr name="TextBox 21" id="21"/>
          <p:cNvSpPr txBox="true"/>
          <p:nvPr/>
        </p:nvSpPr>
        <p:spPr>
          <a:xfrm rot="0">
            <a:off x="1075450" y="502034"/>
            <a:ext cx="5412274" cy="829710"/>
          </a:xfrm>
          <a:prstGeom prst="rect">
            <a:avLst/>
          </a:prstGeom>
        </p:spPr>
        <p:txBody>
          <a:bodyPr anchor="t" rtlCol="false" tIns="0" lIns="0" bIns="0" rIns="0">
            <a:spAutoFit/>
          </a:bodyPr>
          <a:lstStyle/>
          <a:p>
            <a:pPr algn="ctr">
              <a:lnSpc>
                <a:spcPts val="3323"/>
              </a:lnSpc>
            </a:pPr>
            <a:r>
              <a:rPr lang="en-US" b="true" sz="2968" spc="73">
                <a:solidFill>
                  <a:srgbClr val="FFFFFF"/>
                </a:solidFill>
                <a:latin typeface="Cardo Bold"/>
                <a:ea typeface="Cardo Bold"/>
                <a:cs typeface="Cardo Bold"/>
                <a:sym typeface="Cardo Bold"/>
              </a:rPr>
              <a:t>BIENVENUE DANS L’ÉCOSYSTÈME FÉDÉRAL !</a:t>
            </a:r>
          </a:p>
        </p:txBody>
      </p:sp>
      <p:sp>
        <p:nvSpPr>
          <p:cNvPr name="Freeform 22" id="22"/>
          <p:cNvSpPr/>
          <p:nvPr/>
        </p:nvSpPr>
        <p:spPr>
          <a:xfrm flipH="false" flipV="false" rot="0">
            <a:off x="2898541" y="1661364"/>
            <a:ext cx="1849331" cy="511555"/>
          </a:xfrm>
          <a:custGeom>
            <a:avLst/>
            <a:gdLst/>
            <a:ahLst/>
            <a:cxnLst/>
            <a:rect r="r" b="b" t="t" l="l"/>
            <a:pathLst>
              <a:path h="511555" w="1849331">
                <a:moveTo>
                  <a:pt x="0" y="0"/>
                </a:moveTo>
                <a:lnTo>
                  <a:pt x="1849331" y="0"/>
                </a:lnTo>
                <a:lnTo>
                  <a:pt x="1849331" y="511555"/>
                </a:lnTo>
                <a:lnTo>
                  <a:pt x="0" y="51155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3" id="23"/>
          <p:cNvSpPr txBox="true"/>
          <p:nvPr/>
        </p:nvSpPr>
        <p:spPr>
          <a:xfrm rot="0">
            <a:off x="1265393" y="1702466"/>
            <a:ext cx="5115627" cy="494819"/>
          </a:xfrm>
          <a:prstGeom prst="rect">
            <a:avLst/>
          </a:prstGeom>
        </p:spPr>
        <p:txBody>
          <a:bodyPr anchor="t" rtlCol="false" tIns="0" lIns="0" bIns="0" rIns="0">
            <a:spAutoFit/>
          </a:bodyPr>
          <a:lstStyle/>
          <a:p>
            <a:pPr algn="ctr">
              <a:lnSpc>
                <a:spcPts val="3682"/>
              </a:lnSpc>
            </a:pPr>
            <a:r>
              <a:rPr lang="en-US" b="true" sz="2630" spc="64">
                <a:solidFill>
                  <a:srgbClr val="262674"/>
                </a:solidFill>
                <a:latin typeface="Inter Bold"/>
                <a:ea typeface="Inter Bold"/>
                <a:cs typeface="Inter Bold"/>
                <a:sym typeface="Inter Bold"/>
              </a:rPr>
              <a:t>FFBaD</a:t>
            </a:r>
          </a:p>
        </p:txBody>
      </p:sp>
      <p:sp>
        <p:nvSpPr>
          <p:cNvPr name="TextBox 24" id="24"/>
          <p:cNvSpPr txBox="true"/>
          <p:nvPr/>
        </p:nvSpPr>
        <p:spPr>
          <a:xfrm rot="0">
            <a:off x="1960757" y="2148656"/>
            <a:ext cx="3445606" cy="1441017"/>
          </a:xfrm>
          <a:prstGeom prst="rect">
            <a:avLst/>
          </a:prstGeom>
        </p:spPr>
        <p:txBody>
          <a:bodyPr anchor="t" rtlCol="false" tIns="0" lIns="0" bIns="0" rIns="0">
            <a:spAutoFit/>
          </a:bodyPr>
          <a:lstStyle/>
          <a:p>
            <a:pPr algn="l" marL="608127" indent="-202709" lvl="2">
              <a:lnSpc>
                <a:spcPts val="1894"/>
              </a:lnSpc>
              <a:buFont typeface="Arial"/>
              <a:buChar char="⚬"/>
            </a:pPr>
            <a:r>
              <a:rPr lang="en-US" sz="1353" spc="32">
                <a:solidFill>
                  <a:srgbClr val="262674"/>
                </a:solidFill>
                <a:latin typeface="Inter"/>
                <a:ea typeface="Inter"/>
                <a:cs typeface="Inter"/>
                <a:sym typeface="Inter"/>
              </a:rPr>
              <a:t>Performance sportive et haut-niveau</a:t>
            </a:r>
          </a:p>
          <a:p>
            <a:pPr algn="l" marL="608127" indent="-202709" lvl="2">
              <a:lnSpc>
                <a:spcPts val="1894"/>
              </a:lnSpc>
              <a:buFont typeface="Arial"/>
              <a:buChar char="⚬"/>
            </a:pPr>
            <a:r>
              <a:rPr lang="en-US" sz="1353" spc="32">
                <a:solidFill>
                  <a:srgbClr val="262674"/>
                </a:solidFill>
                <a:latin typeface="Inter"/>
                <a:ea typeface="Inter"/>
                <a:cs typeface="Inter"/>
                <a:sym typeface="Inter"/>
              </a:rPr>
              <a:t>Structuration des clubs avec l'emploi et les équipements</a:t>
            </a:r>
          </a:p>
          <a:p>
            <a:pPr algn="l" marL="608127" indent="-202709" lvl="2">
              <a:lnSpc>
                <a:spcPts val="1894"/>
              </a:lnSpc>
              <a:buFont typeface="Arial"/>
              <a:buChar char="⚬"/>
            </a:pPr>
            <a:r>
              <a:rPr lang="en-US" sz="1353" spc="32">
                <a:solidFill>
                  <a:srgbClr val="262674"/>
                </a:solidFill>
                <a:latin typeface="Inter"/>
                <a:ea typeface="Inter"/>
                <a:cs typeface="Inter"/>
                <a:sym typeface="Inter"/>
              </a:rPr>
              <a:t>Développement du badminton féminin </a:t>
            </a:r>
          </a:p>
          <a:p>
            <a:pPr algn="l" marL="608127" indent="-202709" lvl="2">
              <a:lnSpc>
                <a:spcPts val="1894"/>
              </a:lnSpc>
              <a:buFont typeface="Arial"/>
              <a:buChar char="⚬"/>
            </a:pPr>
            <a:r>
              <a:rPr lang="en-US" sz="1353" spc="32">
                <a:solidFill>
                  <a:srgbClr val="262674"/>
                </a:solidFill>
                <a:latin typeface="Inter"/>
                <a:ea typeface="Inter"/>
                <a:cs typeface="Inter"/>
                <a:sym typeface="Inter"/>
              </a:rPr>
              <a:t>Valorisation des bénévoles</a:t>
            </a:r>
          </a:p>
        </p:txBody>
      </p:sp>
      <p:sp>
        <p:nvSpPr>
          <p:cNvPr name="TextBox 25" id="25"/>
          <p:cNvSpPr txBox="true"/>
          <p:nvPr/>
        </p:nvSpPr>
        <p:spPr>
          <a:xfrm rot="0">
            <a:off x="5406363" y="2115788"/>
            <a:ext cx="1625344" cy="709729"/>
          </a:xfrm>
          <a:prstGeom prst="rect">
            <a:avLst/>
          </a:prstGeom>
        </p:spPr>
        <p:txBody>
          <a:bodyPr anchor="t" rtlCol="false" tIns="0" lIns="0" bIns="0" rIns="0">
            <a:spAutoFit/>
          </a:bodyPr>
          <a:lstStyle/>
          <a:p>
            <a:pPr algn="r">
              <a:lnSpc>
                <a:spcPts val="1803"/>
              </a:lnSpc>
            </a:pPr>
            <a:r>
              <a:rPr lang="en-US" sz="1288" i="true" spc="31">
                <a:solidFill>
                  <a:srgbClr val="262674"/>
                </a:solidFill>
                <a:latin typeface="Inter Italics"/>
                <a:ea typeface="Inter Italics"/>
                <a:cs typeface="Inter Italics"/>
                <a:sym typeface="Inter Italics"/>
              </a:rPr>
              <a:t>Montant reversé par licence = 31.57€</a:t>
            </a:r>
          </a:p>
        </p:txBody>
      </p:sp>
      <p:sp>
        <p:nvSpPr>
          <p:cNvPr name="TextBox 26" id="26"/>
          <p:cNvSpPr txBox="true"/>
          <p:nvPr/>
        </p:nvSpPr>
        <p:spPr>
          <a:xfrm rot="0">
            <a:off x="4639944" y="3434691"/>
            <a:ext cx="2391763" cy="252834"/>
          </a:xfrm>
          <a:prstGeom prst="rect">
            <a:avLst/>
          </a:prstGeom>
        </p:spPr>
        <p:txBody>
          <a:bodyPr anchor="t" rtlCol="false" tIns="0" lIns="0" bIns="0" rIns="0">
            <a:spAutoFit/>
          </a:bodyPr>
          <a:lstStyle/>
          <a:p>
            <a:pPr algn="r">
              <a:lnSpc>
                <a:spcPts val="1803"/>
              </a:lnSpc>
            </a:pPr>
            <a:r>
              <a:rPr lang="en-US" b="true" sz="1288" i="true" spc="31">
                <a:solidFill>
                  <a:srgbClr val="262674"/>
                </a:solidFill>
                <a:latin typeface="Inter Bold Italics"/>
                <a:ea typeface="Inter Bold Italics"/>
                <a:cs typeface="Inter Bold Italics"/>
                <a:sym typeface="Inter Bold Italics"/>
              </a:rPr>
              <a:t>Page 2</a:t>
            </a:r>
          </a:p>
        </p:txBody>
      </p:sp>
      <p:sp>
        <p:nvSpPr>
          <p:cNvPr name="TextBox 27" id="27"/>
          <p:cNvSpPr txBox="true"/>
          <p:nvPr/>
        </p:nvSpPr>
        <p:spPr>
          <a:xfrm rot="0">
            <a:off x="1960757" y="4285688"/>
            <a:ext cx="3445606" cy="1441017"/>
          </a:xfrm>
          <a:prstGeom prst="rect">
            <a:avLst/>
          </a:prstGeom>
        </p:spPr>
        <p:txBody>
          <a:bodyPr anchor="t" rtlCol="false" tIns="0" lIns="0" bIns="0" rIns="0">
            <a:spAutoFit/>
          </a:bodyPr>
          <a:lstStyle/>
          <a:p>
            <a:pPr algn="l" marL="608127" indent="-202709" lvl="2">
              <a:lnSpc>
                <a:spcPts val="1894"/>
              </a:lnSpc>
              <a:buFont typeface="Arial"/>
              <a:buChar char="⚬"/>
            </a:pPr>
            <a:r>
              <a:rPr lang="en-US" sz="1353" spc="32">
                <a:solidFill>
                  <a:srgbClr val="0F71B8"/>
                </a:solidFill>
                <a:latin typeface="Inter"/>
                <a:ea typeface="Inter"/>
                <a:cs typeface="Inter"/>
                <a:sym typeface="Inter"/>
              </a:rPr>
              <a:t>Compétitions Régionales</a:t>
            </a:r>
          </a:p>
          <a:p>
            <a:pPr algn="l" marL="608127" indent="-202709" lvl="2">
              <a:lnSpc>
                <a:spcPts val="1894"/>
              </a:lnSpc>
              <a:buFont typeface="Arial"/>
              <a:buChar char="⚬"/>
            </a:pPr>
            <a:r>
              <a:rPr lang="en-US" sz="1353" spc="32">
                <a:solidFill>
                  <a:srgbClr val="0F71B8"/>
                </a:solidFill>
                <a:latin typeface="Inter"/>
                <a:ea typeface="Inter"/>
                <a:cs typeface="Inter"/>
                <a:sym typeface="Inter"/>
              </a:rPr>
              <a:t>Formations diverses</a:t>
            </a:r>
          </a:p>
          <a:p>
            <a:pPr algn="l" marL="608127" indent="-202709" lvl="2">
              <a:lnSpc>
                <a:spcPts val="1894"/>
              </a:lnSpc>
              <a:buFont typeface="Arial"/>
              <a:buChar char="⚬"/>
            </a:pPr>
            <a:r>
              <a:rPr lang="en-US" sz="1353" spc="32">
                <a:solidFill>
                  <a:srgbClr val="0F71B8"/>
                </a:solidFill>
                <a:latin typeface="Inter"/>
                <a:ea typeface="Inter"/>
                <a:cs typeface="Inter"/>
                <a:sym typeface="Inter"/>
              </a:rPr>
              <a:t>Accompagnement clubs/comités</a:t>
            </a:r>
          </a:p>
          <a:p>
            <a:pPr algn="l" marL="608127" indent="-202709" lvl="2">
              <a:lnSpc>
                <a:spcPts val="1894"/>
              </a:lnSpc>
              <a:buFont typeface="Arial"/>
              <a:buChar char="⚬"/>
            </a:pPr>
            <a:r>
              <a:rPr lang="en-US" sz="1353" spc="32">
                <a:solidFill>
                  <a:srgbClr val="0F71B8"/>
                </a:solidFill>
                <a:latin typeface="Inter"/>
                <a:ea typeface="Inter"/>
                <a:cs typeface="Inter"/>
                <a:sym typeface="Inter"/>
              </a:rPr>
              <a:t>Labels structurants</a:t>
            </a:r>
          </a:p>
          <a:p>
            <a:pPr algn="l" marL="608127" indent="-202709" lvl="2">
              <a:lnSpc>
                <a:spcPts val="1894"/>
              </a:lnSpc>
              <a:buFont typeface="Arial"/>
              <a:buChar char="⚬"/>
            </a:pPr>
            <a:r>
              <a:rPr lang="en-US" sz="1353" spc="32">
                <a:solidFill>
                  <a:srgbClr val="0F71B8"/>
                </a:solidFill>
                <a:latin typeface="Inter"/>
                <a:ea typeface="Inter"/>
                <a:cs typeface="Inter"/>
                <a:sym typeface="Inter"/>
              </a:rPr>
              <a:t>Filière d’accès au haut-niveau</a:t>
            </a:r>
          </a:p>
          <a:p>
            <a:pPr algn="l" marL="608127" indent="-202709" lvl="2">
              <a:lnSpc>
                <a:spcPts val="1894"/>
              </a:lnSpc>
              <a:buFont typeface="Arial"/>
              <a:buChar char="⚬"/>
            </a:pPr>
            <a:r>
              <a:rPr lang="en-US" sz="1353" spc="32">
                <a:solidFill>
                  <a:srgbClr val="0F71B8"/>
                </a:solidFill>
                <a:latin typeface="Inter"/>
                <a:ea typeface="Inter"/>
                <a:cs typeface="Inter"/>
                <a:sym typeface="Inter"/>
              </a:rPr>
              <a:t>Suivi des équipements</a:t>
            </a:r>
          </a:p>
        </p:txBody>
      </p:sp>
      <p:sp>
        <p:nvSpPr>
          <p:cNvPr name="TextBox 28" id="28"/>
          <p:cNvSpPr txBox="true"/>
          <p:nvPr/>
        </p:nvSpPr>
        <p:spPr>
          <a:xfrm rot="0">
            <a:off x="5066677" y="4320274"/>
            <a:ext cx="1965029" cy="709729"/>
          </a:xfrm>
          <a:prstGeom prst="rect">
            <a:avLst/>
          </a:prstGeom>
        </p:spPr>
        <p:txBody>
          <a:bodyPr anchor="t" rtlCol="false" tIns="0" lIns="0" bIns="0" rIns="0">
            <a:spAutoFit/>
          </a:bodyPr>
          <a:lstStyle/>
          <a:p>
            <a:pPr algn="r">
              <a:lnSpc>
                <a:spcPts val="1803"/>
              </a:lnSpc>
            </a:pPr>
            <a:r>
              <a:rPr lang="en-US" sz="1288" i="true" spc="31">
                <a:solidFill>
                  <a:srgbClr val="0F71B8"/>
                </a:solidFill>
                <a:latin typeface="Inter Italics"/>
                <a:ea typeface="Inter Italics"/>
                <a:cs typeface="Inter Italics"/>
                <a:sym typeface="Inter Italics"/>
              </a:rPr>
              <a:t>Montant reversé par licence = 19.75€</a:t>
            </a:r>
          </a:p>
          <a:p>
            <a:pPr algn="r">
              <a:lnSpc>
                <a:spcPts val="1803"/>
              </a:lnSpc>
            </a:pPr>
          </a:p>
        </p:txBody>
      </p:sp>
      <p:sp>
        <p:nvSpPr>
          <p:cNvPr name="TextBox 29" id="29"/>
          <p:cNvSpPr txBox="true"/>
          <p:nvPr/>
        </p:nvSpPr>
        <p:spPr>
          <a:xfrm rot="0">
            <a:off x="4639944" y="5535747"/>
            <a:ext cx="2391763" cy="252834"/>
          </a:xfrm>
          <a:prstGeom prst="rect">
            <a:avLst/>
          </a:prstGeom>
        </p:spPr>
        <p:txBody>
          <a:bodyPr anchor="t" rtlCol="false" tIns="0" lIns="0" bIns="0" rIns="0">
            <a:spAutoFit/>
          </a:bodyPr>
          <a:lstStyle/>
          <a:p>
            <a:pPr algn="r">
              <a:lnSpc>
                <a:spcPts val="1803"/>
              </a:lnSpc>
            </a:pPr>
            <a:r>
              <a:rPr lang="en-US" b="true" sz="1288" i="true" spc="31">
                <a:solidFill>
                  <a:srgbClr val="0F71B8"/>
                </a:solidFill>
                <a:latin typeface="Inter Bold Italics"/>
                <a:ea typeface="Inter Bold Italics"/>
                <a:cs typeface="Inter Bold Italics"/>
                <a:sym typeface="Inter Bold Italics"/>
              </a:rPr>
              <a:t>Page 3-4</a:t>
            </a:r>
          </a:p>
        </p:txBody>
      </p:sp>
      <p:sp>
        <p:nvSpPr>
          <p:cNvPr name="TextBox 30" id="30"/>
          <p:cNvSpPr txBox="true"/>
          <p:nvPr/>
        </p:nvSpPr>
        <p:spPr>
          <a:xfrm rot="0">
            <a:off x="1960757" y="6610433"/>
            <a:ext cx="3445606" cy="1203051"/>
          </a:xfrm>
          <a:prstGeom prst="rect">
            <a:avLst/>
          </a:prstGeom>
        </p:spPr>
        <p:txBody>
          <a:bodyPr anchor="t" rtlCol="false" tIns="0" lIns="0" bIns="0" rIns="0">
            <a:spAutoFit/>
          </a:bodyPr>
          <a:lstStyle/>
          <a:p>
            <a:pPr algn="l" marL="608127" indent="-202709" lvl="2">
              <a:lnSpc>
                <a:spcPts val="1894"/>
              </a:lnSpc>
              <a:buFont typeface="Arial"/>
              <a:buChar char="⚬"/>
            </a:pPr>
            <a:r>
              <a:rPr lang="en-US" sz="1353" spc="32">
                <a:solidFill>
                  <a:srgbClr val="313193"/>
                </a:solidFill>
                <a:latin typeface="Inter"/>
                <a:ea typeface="Inter"/>
                <a:cs typeface="Inter"/>
                <a:sym typeface="Inter"/>
              </a:rPr>
              <a:t>Suivi, visite et création de clubs</a:t>
            </a:r>
          </a:p>
          <a:p>
            <a:pPr algn="l" marL="608127" indent="-202709" lvl="2">
              <a:lnSpc>
                <a:spcPts val="1894"/>
              </a:lnSpc>
              <a:buFont typeface="Arial"/>
              <a:buChar char="⚬"/>
            </a:pPr>
            <a:r>
              <a:rPr lang="en-US" sz="1353" spc="32">
                <a:solidFill>
                  <a:srgbClr val="313193"/>
                </a:solidFill>
                <a:latin typeface="Inter"/>
                <a:ea typeface="Inter"/>
                <a:cs typeface="Inter"/>
                <a:sym typeface="Inter"/>
              </a:rPr>
              <a:t>Détection des jeunes talents</a:t>
            </a:r>
          </a:p>
          <a:p>
            <a:pPr algn="l" marL="608127" indent="-202709" lvl="2">
              <a:lnSpc>
                <a:spcPts val="1894"/>
              </a:lnSpc>
              <a:buFont typeface="Arial"/>
              <a:buChar char="⚬"/>
            </a:pPr>
            <a:r>
              <a:rPr lang="en-US" sz="1353" spc="32">
                <a:solidFill>
                  <a:srgbClr val="313193"/>
                </a:solidFill>
                <a:latin typeface="Inter"/>
                <a:ea typeface="Inter"/>
                <a:cs typeface="Inter"/>
                <a:sym typeface="Inter"/>
              </a:rPr>
              <a:t>Formation de proximité</a:t>
            </a:r>
          </a:p>
          <a:p>
            <a:pPr algn="l" marL="608127" indent="-202709" lvl="2">
              <a:lnSpc>
                <a:spcPts val="1894"/>
              </a:lnSpc>
              <a:buFont typeface="Arial"/>
              <a:buChar char="⚬"/>
            </a:pPr>
            <a:r>
              <a:rPr lang="en-US" sz="1353" spc="32">
                <a:solidFill>
                  <a:srgbClr val="313193"/>
                </a:solidFill>
                <a:latin typeface="Inter"/>
                <a:ea typeface="Inter"/>
                <a:cs typeface="Inter"/>
                <a:sym typeface="Inter"/>
              </a:rPr>
              <a:t>Compétitions départementales</a:t>
            </a:r>
          </a:p>
          <a:p>
            <a:pPr algn="l" marL="608127" indent="-202709" lvl="2">
              <a:lnSpc>
                <a:spcPts val="1894"/>
              </a:lnSpc>
              <a:buFont typeface="Arial"/>
              <a:buChar char="⚬"/>
            </a:pPr>
            <a:r>
              <a:rPr lang="en-US" sz="1353" spc="32">
                <a:solidFill>
                  <a:srgbClr val="313193"/>
                </a:solidFill>
                <a:latin typeface="Inter"/>
                <a:ea typeface="Inter"/>
                <a:cs typeface="Inter"/>
                <a:sym typeface="Inter"/>
              </a:rPr>
              <a:t>Mutualisation entre clubs</a:t>
            </a:r>
          </a:p>
        </p:txBody>
      </p:sp>
      <p:sp>
        <p:nvSpPr>
          <p:cNvPr name="TextBox 31" id="31"/>
          <p:cNvSpPr txBox="true"/>
          <p:nvPr/>
        </p:nvSpPr>
        <p:spPr>
          <a:xfrm rot="0">
            <a:off x="5066677" y="6600914"/>
            <a:ext cx="1965029" cy="709729"/>
          </a:xfrm>
          <a:prstGeom prst="rect">
            <a:avLst/>
          </a:prstGeom>
        </p:spPr>
        <p:txBody>
          <a:bodyPr anchor="t" rtlCol="false" tIns="0" lIns="0" bIns="0" rIns="0">
            <a:spAutoFit/>
          </a:bodyPr>
          <a:lstStyle/>
          <a:p>
            <a:pPr algn="r">
              <a:lnSpc>
                <a:spcPts val="1803"/>
              </a:lnSpc>
            </a:pPr>
            <a:r>
              <a:rPr lang="en-US" sz="1288" i="true" spc="31">
                <a:solidFill>
                  <a:srgbClr val="313193"/>
                </a:solidFill>
                <a:latin typeface="Inter Italics"/>
                <a:ea typeface="Inter Italics"/>
                <a:cs typeface="Inter Italics"/>
                <a:sym typeface="Inter Italics"/>
              </a:rPr>
              <a:t>Montant reversé par licence = X€</a:t>
            </a:r>
          </a:p>
          <a:p>
            <a:pPr algn="r">
              <a:lnSpc>
                <a:spcPts val="1803"/>
              </a:lnSpc>
            </a:pPr>
          </a:p>
        </p:txBody>
      </p:sp>
      <p:sp>
        <p:nvSpPr>
          <p:cNvPr name="TextBox 32" id="32"/>
          <p:cNvSpPr txBox="true"/>
          <p:nvPr/>
        </p:nvSpPr>
        <p:spPr>
          <a:xfrm rot="0">
            <a:off x="4639944" y="7741509"/>
            <a:ext cx="2391763" cy="252834"/>
          </a:xfrm>
          <a:prstGeom prst="rect">
            <a:avLst/>
          </a:prstGeom>
        </p:spPr>
        <p:txBody>
          <a:bodyPr anchor="t" rtlCol="false" tIns="0" lIns="0" bIns="0" rIns="0">
            <a:spAutoFit/>
          </a:bodyPr>
          <a:lstStyle/>
          <a:p>
            <a:pPr algn="r">
              <a:lnSpc>
                <a:spcPts val="1803"/>
              </a:lnSpc>
            </a:pPr>
            <a:r>
              <a:rPr lang="en-US" b="true" sz="1288" i="true" spc="31">
                <a:solidFill>
                  <a:srgbClr val="313193"/>
                </a:solidFill>
                <a:latin typeface="Inter Bold Italics"/>
                <a:ea typeface="Inter Bold Italics"/>
                <a:cs typeface="Inter Bold Italics"/>
                <a:sym typeface="Inter Bold Italics"/>
              </a:rPr>
              <a:t>Page 5-6</a:t>
            </a:r>
          </a:p>
        </p:txBody>
      </p:sp>
      <p:sp>
        <p:nvSpPr>
          <p:cNvPr name="TextBox 33" id="33"/>
          <p:cNvSpPr txBox="true"/>
          <p:nvPr/>
        </p:nvSpPr>
        <p:spPr>
          <a:xfrm rot="0">
            <a:off x="5066677" y="8694998"/>
            <a:ext cx="1965029" cy="709729"/>
          </a:xfrm>
          <a:prstGeom prst="rect">
            <a:avLst/>
          </a:prstGeom>
        </p:spPr>
        <p:txBody>
          <a:bodyPr anchor="t" rtlCol="false" tIns="0" lIns="0" bIns="0" rIns="0">
            <a:spAutoFit/>
          </a:bodyPr>
          <a:lstStyle/>
          <a:p>
            <a:pPr algn="r">
              <a:lnSpc>
                <a:spcPts val="1803"/>
              </a:lnSpc>
            </a:pPr>
            <a:r>
              <a:rPr lang="en-US" sz="1288" i="true" spc="31">
                <a:solidFill>
                  <a:srgbClr val="6D6D87"/>
                </a:solidFill>
                <a:latin typeface="Inter Italics"/>
                <a:ea typeface="Inter Italics"/>
                <a:cs typeface="Inter Italics"/>
                <a:sym typeface="Inter Italics"/>
              </a:rPr>
              <a:t>Montant reversé par licence = X€</a:t>
            </a:r>
          </a:p>
          <a:p>
            <a:pPr algn="r">
              <a:lnSpc>
                <a:spcPts val="1803"/>
              </a:lnSpc>
            </a:pPr>
          </a:p>
        </p:txBody>
      </p:sp>
      <p:sp>
        <p:nvSpPr>
          <p:cNvPr name="TextBox 34" id="34"/>
          <p:cNvSpPr txBox="true"/>
          <p:nvPr/>
        </p:nvSpPr>
        <p:spPr>
          <a:xfrm rot="0">
            <a:off x="4639944" y="9947271"/>
            <a:ext cx="2391763" cy="252834"/>
          </a:xfrm>
          <a:prstGeom prst="rect">
            <a:avLst/>
          </a:prstGeom>
        </p:spPr>
        <p:txBody>
          <a:bodyPr anchor="t" rtlCol="false" tIns="0" lIns="0" bIns="0" rIns="0">
            <a:spAutoFit/>
          </a:bodyPr>
          <a:lstStyle/>
          <a:p>
            <a:pPr algn="r">
              <a:lnSpc>
                <a:spcPts val="1803"/>
              </a:lnSpc>
            </a:pPr>
            <a:r>
              <a:rPr lang="en-US" b="true" sz="1288" i="true" spc="31">
                <a:solidFill>
                  <a:srgbClr val="6D6D87"/>
                </a:solidFill>
                <a:latin typeface="Inter Bold Italics"/>
                <a:ea typeface="Inter Bold Italics"/>
                <a:cs typeface="Inter Bold Italics"/>
                <a:sym typeface="Inter Bold Italics"/>
              </a:rPr>
              <a:t>Page 7-10</a:t>
            </a:r>
          </a:p>
        </p:txBody>
      </p:sp>
      <p:sp>
        <p:nvSpPr>
          <p:cNvPr name="Freeform 35" id="35"/>
          <p:cNvSpPr/>
          <p:nvPr/>
        </p:nvSpPr>
        <p:spPr>
          <a:xfrm flipH="false" flipV="false" rot="0">
            <a:off x="1367917" y="8154908"/>
            <a:ext cx="4847143" cy="511555"/>
          </a:xfrm>
          <a:custGeom>
            <a:avLst/>
            <a:gdLst/>
            <a:ahLst/>
            <a:cxnLst/>
            <a:rect r="r" b="b" t="t" l="l"/>
            <a:pathLst>
              <a:path h="511555" w="4847143">
                <a:moveTo>
                  <a:pt x="0" y="0"/>
                </a:moveTo>
                <a:lnTo>
                  <a:pt x="4847142" y="0"/>
                </a:lnTo>
                <a:lnTo>
                  <a:pt x="4847142" y="511554"/>
                </a:lnTo>
                <a:lnTo>
                  <a:pt x="0" y="51155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36" id="36"/>
          <p:cNvSpPr/>
          <p:nvPr/>
        </p:nvSpPr>
        <p:spPr>
          <a:xfrm flipH="false" flipV="false" rot="0">
            <a:off x="1834229" y="3778557"/>
            <a:ext cx="4001596" cy="511555"/>
          </a:xfrm>
          <a:custGeom>
            <a:avLst/>
            <a:gdLst/>
            <a:ahLst/>
            <a:cxnLst/>
            <a:rect r="r" b="b" t="t" l="l"/>
            <a:pathLst>
              <a:path h="511555" w="4001596">
                <a:moveTo>
                  <a:pt x="0" y="0"/>
                </a:moveTo>
                <a:lnTo>
                  <a:pt x="4001597" y="0"/>
                </a:lnTo>
                <a:lnTo>
                  <a:pt x="4001597" y="511554"/>
                </a:lnTo>
                <a:lnTo>
                  <a:pt x="0" y="5115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7" id="37"/>
          <p:cNvSpPr txBox="true"/>
          <p:nvPr/>
        </p:nvSpPr>
        <p:spPr>
          <a:xfrm rot="0">
            <a:off x="1265393" y="3745090"/>
            <a:ext cx="5115627" cy="494819"/>
          </a:xfrm>
          <a:prstGeom prst="rect">
            <a:avLst/>
          </a:prstGeom>
        </p:spPr>
        <p:txBody>
          <a:bodyPr anchor="t" rtlCol="false" tIns="0" lIns="0" bIns="0" rIns="0">
            <a:spAutoFit/>
          </a:bodyPr>
          <a:lstStyle/>
          <a:p>
            <a:pPr algn="ctr">
              <a:lnSpc>
                <a:spcPts val="3682"/>
              </a:lnSpc>
            </a:pPr>
            <a:r>
              <a:rPr lang="en-US" b="true" sz="2630" spc="64">
                <a:solidFill>
                  <a:srgbClr val="0F71B8"/>
                </a:solidFill>
                <a:latin typeface="Inter Bold"/>
                <a:ea typeface="Inter Bold"/>
                <a:cs typeface="Inter Bold"/>
                <a:sym typeface="Inter Bold"/>
              </a:rPr>
              <a:t>Ligue AURA Badminton</a:t>
            </a:r>
          </a:p>
        </p:txBody>
      </p:sp>
      <p:sp>
        <p:nvSpPr>
          <p:cNvPr name="Freeform 38" id="38"/>
          <p:cNvSpPr/>
          <p:nvPr/>
        </p:nvSpPr>
        <p:spPr>
          <a:xfrm flipH="false" flipV="false" rot="0">
            <a:off x="1202050" y="5968183"/>
            <a:ext cx="4847143" cy="511555"/>
          </a:xfrm>
          <a:custGeom>
            <a:avLst/>
            <a:gdLst/>
            <a:ahLst/>
            <a:cxnLst/>
            <a:rect r="r" b="b" t="t" l="l"/>
            <a:pathLst>
              <a:path h="511555" w="4847143">
                <a:moveTo>
                  <a:pt x="0" y="0"/>
                </a:moveTo>
                <a:lnTo>
                  <a:pt x="4847142" y="0"/>
                </a:lnTo>
                <a:lnTo>
                  <a:pt x="4847142" y="511554"/>
                </a:lnTo>
                <a:lnTo>
                  <a:pt x="0" y="51155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39" id="39"/>
          <p:cNvSpPr txBox="true"/>
          <p:nvPr/>
        </p:nvSpPr>
        <p:spPr>
          <a:xfrm rot="0">
            <a:off x="1265393" y="5984918"/>
            <a:ext cx="5115627" cy="494819"/>
          </a:xfrm>
          <a:prstGeom prst="rect">
            <a:avLst/>
          </a:prstGeom>
        </p:spPr>
        <p:txBody>
          <a:bodyPr anchor="t" rtlCol="false" tIns="0" lIns="0" bIns="0" rIns="0">
            <a:spAutoFit/>
          </a:bodyPr>
          <a:lstStyle/>
          <a:p>
            <a:pPr algn="ctr">
              <a:lnSpc>
                <a:spcPts val="3682"/>
              </a:lnSpc>
            </a:pPr>
            <a:r>
              <a:rPr lang="en-US" b="true" sz="2630" spc="64">
                <a:solidFill>
                  <a:srgbClr val="313193"/>
                </a:solidFill>
                <a:latin typeface="Inter Bold"/>
                <a:ea typeface="Inter Bold"/>
                <a:cs typeface="Inter Bold"/>
                <a:sym typeface="Inter Bold"/>
              </a:rPr>
              <a:t>Comité de l’Isère Badminton</a:t>
            </a:r>
          </a:p>
        </p:txBody>
      </p:sp>
      <p:sp>
        <p:nvSpPr>
          <p:cNvPr name="TextBox 40" id="40"/>
          <p:cNvSpPr txBox="true"/>
          <p:nvPr/>
        </p:nvSpPr>
        <p:spPr>
          <a:xfrm rot="0">
            <a:off x="1262126" y="8243806"/>
            <a:ext cx="5119043" cy="447493"/>
          </a:xfrm>
          <a:prstGeom prst="rect">
            <a:avLst/>
          </a:prstGeom>
        </p:spPr>
        <p:txBody>
          <a:bodyPr anchor="t" rtlCol="false" tIns="0" lIns="0" bIns="0" rIns="0">
            <a:spAutoFit/>
          </a:bodyPr>
          <a:lstStyle/>
          <a:p>
            <a:pPr algn="ctr">
              <a:lnSpc>
                <a:spcPts val="3685"/>
              </a:lnSpc>
            </a:pPr>
            <a:r>
              <a:rPr lang="en-US" b="true" sz="2632" spc="65">
                <a:solidFill>
                  <a:srgbClr val="6D6D87"/>
                </a:solidFill>
                <a:latin typeface="Noto Sans Bold"/>
                <a:ea typeface="Noto Sans Bold"/>
                <a:cs typeface="Noto Sans Bold"/>
                <a:sym typeface="Noto Sans Bold"/>
              </a:rPr>
              <a:t>Badminton Club de Meylan</a:t>
            </a:r>
          </a:p>
        </p:txBody>
      </p:sp>
      <p:sp>
        <p:nvSpPr>
          <p:cNvPr name="Freeform 41" id="41"/>
          <p:cNvSpPr/>
          <p:nvPr/>
        </p:nvSpPr>
        <p:spPr>
          <a:xfrm flipH="false" flipV="false" rot="0">
            <a:off x="131711" y="8344862"/>
            <a:ext cx="2260830" cy="2260830"/>
          </a:xfrm>
          <a:custGeom>
            <a:avLst/>
            <a:gdLst/>
            <a:ahLst/>
            <a:cxnLst/>
            <a:rect r="r" b="b" t="t" l="l"/>
            <a:pathLst>
              <a:path h="2260830" w="2260830">
                <a:moveTo>
                  <a:pt x="0" y="0"/>
                </a:moveTo>
                <a:lnTo>
                  <a:pt x="2260830" y="0"/>
                </a:lnTo>
                <a:lnTo>
                  <a:pt x="2260830" y="2260830"/>
                </a:lnTo>
                <a:lnTo>
                  <a:pt x="0" y="2260830"/>
                </a:lnTo>
                <a:lnTo>
                  <a:pt x="0" y="0"/>
                </a:lnTo>
                <a:close/>
              </a:path>
            </a:pathLst>
          </a:custGeom>
          <a:blipFill>
            <a:blip r:embed="rId13"/>
            <a:stretch>
              <a:fillRect l="0" t="0" r="0" b="0"/>
            </a:stretch>
          </a:blipFill>
        </p:spPr>
      </p:sp>
      <p:sp>
        <p:nvSpPr>
          <p:cNvPr name="TextBox 42" id="42"/>
          <p:cNvSpPr txBox="true"/>
          <p:nvPr/>
        </p:nvSpPr>
        <p:spPr>
          <a:xfrm rot="0">
            <a:off x="1957954" y="8729398"/>
            <a:ext cx="3447907" cy="1422910"/>
          </a:xfrm>
          <a:prstGeom prst="rect">
            <a:avLst/>
          </a:prstGeom>
        </p:spPr>
        <p:txBody>
          <a:bodyPr anchor="t" rtlCol="false" tIns="0" lIns="0" bIns="0" rIns="0">
            <a:spAutoFit/>
          </a:bodyPr>
          <a:lstStyle/>
          <a:p>
            <a:pPr algn="l" marL="292526" indent="-146263" lvl="1">
              <a:lnSpc>
                <a:spcPts val="1896"/>
              </a:lnSpc>
              <a:buFont typeface="Arial"/>
              <a:buChar char="•"/>
            </a:pPr>
            <a:r>
              <a:rPr lang="en-US" sz="1354" spc="33">
                <a:solidFill>
                  <a:srgbClr val="6D6D87"/>
                </a:solidFill>
                <a:latin typeface="Noto Sans"/>
                <a:ea typeface="Noto Sans"/>
                <a:cs typeface="Noto Sans"/>
                <a:sym typeface="Noto Sans"/>
              </a:rPr>
              <a:t>Projet de club</a:t>
            </a:r>
          </a:p>
          <a:p>
            <a:pPr algn="l" marL="292526" indent="-146263" lvl="1">
              <a:lnSpc>
                <a:spcPts val="1896"/>
              </a:lnSpc>
              <a:buFont typeface="Arial"/>
              <a:buChar char="•"/>
            </a:pPr>
            <a:r>
              <a:rPr lang="en-US" sz="1354" spc="33">
                <a:solidFill>
                  <a:srgbClr val="6D6D87"/>
                </a:solidFill>
                <a:latin typeface="Noto Sans"/>
                <a:ea typeface="Noto Sans"/>
                <a:cs typeface="Noto Sans"/>
                <a:sym typeface="Noto Sans"/>
              </a:rPr>
              <a:t>Compétition</a:t>
            </a:r>
          </a:p>
          <a:p>
            <a:pPr algn="l" marL="292526" indent="-146263" lvl="1">
              <a:lnSpc>
                <a:spcPts val="1896"/>
              </a:lnSpc>
              <a:buFont typeface="Arial"/>
              <a:buChar char="•"/>
            </a:pPr>
            <a:r>
              <a:rPr lang="en-US" sz="1354" spc="33">
                <a:solidFill>
                  <a:srgbClr val="6D6D87"/>
                </a:solidFill>
                <a:latin typeface="Noto Sans"/>
                <a:ea typeface="Noto Sans"/>
                <a:cs typeface="Noto Sans"/>
                <a:sym typeface="Noto Sans"/>
              </a:rPr>
              <a:t>Loisir et Jeu Libre</a:t>
            </a:r>
          </a:p>
          <a:p>
            <a:pPr algn="l" marL="292526" indent="-146263" lvl="1">
              <a:lnSpc>
                <a:spcPts val="1896"/>
              </a:lnSpc>
              <a:buFont typeface="Arial"/>
              <a:buChar char="•"/>
            </a:pPr>
            <a:r>
              <a:rPr lang="en-US" sz="1354" spc="33">
                <a:solidFill>
                  <a:srgbClr val="6D6D87"/>
                </a:solidFill>
                <a:latin typeface="Noto Sans"/>
                <a:ea typeface="Noto Sans"/>
                <a:cs typeface="Noto Sans"/>
                <a:sym typeface="Noto Sans"/>
              </a:rPr>
              <a:t>Tournoi du Club</a:t>
            </a:r>
          </a:p>
          <a:p>
            <a:pPr algn="l" marL="292526" indent="-146263" lvl="1">
              <a:lnSpc>
                <a:spcPts val="1896"/>
              </a:lnSpc>
              <a:buFont typeface="Arial"/>
              <a:buChar char="•"/>
            </a:pPr>
            <a:r>
              <a:rPr lang="en-US" sz="1354" spc="33">
                <a:solidFill>
                  <a:srgbClr val="6D6D87"/>
                </a:solidFill>
                <a:latin typeface="Noto Sans"/>
                <a:ea typeface="Noto Sans"/>
                <a:cs typeface="Noto Sans"/>
                <a:sym typeface="Noto Sans"/>
              </a:rPr>
              <a:t>Projets innovants</a:t>
            </a:r>
          </a:p>
          <a:p>
            <a:pPr algn="l" marL="292526" indent="-146263" lvl="1">
              <a:lnSpc>
                <a:spcPts val="1896"/>
              </a:lnSpc>
              <a:buFont typeface="Arial"/>
              <a:buChar char="•"/>
            </a:pPr>
            <a:r>
              <a:rPr lang="en-US" sz="1354" spc="33">
                <a:solidFill>
                  <a:srgbClr val="6D6D87"/>
                </a:solidFill>
                <a:latin typeface="Noto Sans"/>
                <a:ea typeface="Noto Sans"/>
                <a:cs typeface="Noto Sans"/>
                <a:sym typeface="Noto Sans"/>
              </a:rPr>
              <a:t>Convivialité</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40972" y="8679080"/>
            <a:ext cx="6666209" cy="1412496"/>
            <a:chOff x="0" y="0"/>
            <a:chExt cx="25168493" cy="5332925"/>
          </a:xfrm>
        </p:grpSpPr>
        <p:sp>
          <p:nvSpPr>
            <p:cNvPr name="Freeform 3" id="3"/>
            <p:cNvSpPr/>
            <p:nvPr/>
          </p:nvSpPr>
          <p:spPr>
            <a:xfrm flipH="false" flipV="false" rot="0">
              <a:off x="0" y="0"/>
              <a:ext cx="25168479" cy="5332984"/>
            </a:xfrm>
            <a:custGeom>
              <a:avLst/>
              <a:gdLst/>
              <a:ahLst/>
              <a:cxnLst/>
              <a:rect r="r" b="b" t="t" l="l"/>
              <a:pathLst>
                <a:path h="5332984" w="25168479">
                  <a:moveTo>
                    <a:pt x="0" y="0"/>
                  </a:moveTo>
                  <a:lnTo>
                    <a:pt x="0" y="5332984"/>
                  </a:lnTo>
                  <a:lnTo>
                    <a:pt x="25168479" y="5332984"/>
                  </a:lnTo>
                  <a:lnTo>
                    <a:pt x="25168479" y="0"/>
                  </a:lnTo>
                  <a:lnTo>
                    <a:pt x="0" y="0"/>
                  </a:lnTo>
                  <a:close/>
                  <a:moveTo>
                    <a:pt x="25127204" y="5291709"/>
                  </a:moveTo>
                  <a:lnTo>
                    <a:pt x="40386" y="5291709"/>
                  </a:lnTo>
                  <a:lnTo>
                    <a:pt x="40386" y="40386"/>
                  </a:lnTo>
                  <a:lnTo>
                    <a:pt x="25127204" y="40386"/>
                  </a:lnTo>
                  <a:lnTo>
                    <a:pt x="25127204" y="5291709"/>
                  </a:lnTo>
                  <a:close/>
                </a:path>
              </a:pathLst>
            </a:custGeom>
            <a:solidFill>
              <a:srgbClr val="262674"/>
            </a:solidFill>
          </p:spPr>
        </p:sp>
      </p:grpSp>
      <p:grpSp>
        <p:nvGrpSpPr>
          <p:cNvPr name="Group 4" id="4"/>
          <p:cNvGrpSpPr/>
          <p:nvPr/>
        </p:nvGrpSpPr>
        <p:grpSpPr>
          <a:xfrm rot="0">
            <a:off x="312306" y="284489"/>
            <a:ext cx="6944690" cy="10219423"/>
            <a:chOff x="0" y="0"/>
            <a:chExt cx="26219907" cy="38583768"/>
          </a:xfrm>
        </p:grpSpPr>
        <p:sp>
          <p:nvSpPr>
            <p:cNvPr name="Freeform 5" id="5"/>
            <p:cNvSpPr/>
            <p:nvPr/>
          </p:nvSpPr>
          <p:spPr>
            <a:xfrm flipH="false" flipV="false" rot="0">
              <a:off x="0" y="0"/>
              <a:ext cx="26219913" cy="38583744"/>
            </a:xfrm>
            <a:custGeom>
              <a:avLst/>
              <a:gdLst/>
              <a:ahLst/>
              <a:cxnLst/>
              <a:rect r="r" b="b" t="t" l="l"/>
              <a:pathLst>
                <a:path h="38583744" w="26219913">
                  <a:moveTo>
                    <a:pt x="0" y="0"/>
                  </a:moveTo>
                  <a:lnTo>
                    <a:pt x="26219913" y="0"/>
                  </a:lnTo>
                  <a:lnTo>
                    <a:pt x="26219913" y="38583744"/>
                  </a:lnTo>
                  <a:lnTo>
                    <a:pt x="0" y="38583744"/>
                  </a:lnTo>
                  <a:lnTo>
                    <a:pt x="0" y="0"/>
                  </a:lnTo>
                  <a:close/>
                </a:path>
              </a:pathLst>
            </a:custGeom>
            <a:blipFill>
              <a:blip r:embed="rId2">
                <a:alphaModFix amt="2000"/>
              </a:blip>
              <a:stretch>
                <a:fillRect l="-6593" t="0" r="-6593" b="0"/>
              </a:stretch>
            </a:blipFill>
          </p:spPr>
        </p:sp>
      </p:grpSp>
      <p:sp>
        <p:nvSpPr>
          <p:cNvPr name="Freeform 6" id="6"/>
          <p:cNvSpPr/>
          <p:nvPr/>
        </p:nvSpPr>
        <p:spPr>
          <a:xfrm flipH="false" flipV="false" rot="0">
            <a:off x="-394297" y="-398406"/>
            <a:ext cx="8351767" cy="11481680"/>
          </a:xfrm>
          <a:custGeom>
            <a:avLst/>
            <a:gdLst/>
            <a:ahLst/>
            <a:cxnLst/>
            <a:rect r="r" b="b" t="t" l="l"/>
            <a:pathLst>
              <a:path h="11481680" w="8351767">
                <a:moveTo>
                  <a:pt x="0" y="0"/>
                </a:moveTo>
                <a:lnTo>
                  <a:pt x="8351768" y="0"/>
                </a:lnTo>
                <a:lnTo>
                  <a:pt x="8351768" y="11481680"/>
                </a:lnTo>
                <a:lnTo>
                  <a:pt x="0" y="1148168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324073" y="9671676"/>
            <a:ext cx="4915028" cy="1013189"/>
            <a:chOff x="0" y="0"/>
            <a:chExt cx="18556852" cy="3825330"/>
          </a:xfrm>
        </p:grpSpPr>
        <p:sp>
          <p:nvSpPr>
            <p:cNvPr name="Freeform 8" id="8"/>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E2011B"/>
            </a:solidFill>
          </p:spPr>
        </p:sp>
      </p:grpSp>
      <p:sp>
        <p:nvSpPr>
          <p:cNvPr name="Freeform 9" id="9"/>
          <p:cNvSpPr/>
          <p:nvPr/>
        </p:nvSpPr>
        <p:spPr>
          <a:xfrm flipH="true" flipV="false" rot="0">
            <a:off x="265655" y="1048678"/>
            <a:ext cx="344172" cy="228405"/>
          </a:xfrm>
          <a:custGeom>
            <a:avLst/>
            <a:gdLst/>
            <a:ahLst/>
            <a:cxnLst/>
            <a:rect r="r" b="b" t="t" l="l"/>
            <a:pathLst>
              <a:path h="228405" w="344172">
                <a:moveTo>
                  <a:pt x="344172" y="0"/>
                </a:moveTo>
                <a:lnTo>
                  <a:pt x="0" y="0"/>
                </a:lnTo>
                <a:lnTo>
                  <a:pt x="0" y="228405"/>
                </a:lnTo>
                <a:lnTo>
                  <a:pt x="344172" y="228405"/>
                </a:lnTo>
                <a:lnTo>
                  <a:pt x="344172" y="0"/>
                </a:lnTo>
                <a:close/>
              </a:path>
            </a:pathLst>
          </a:custGeom>
          <a:blipFill>
            <a:blip r:embed="rId5">
              <a:extLst>
                <a:ext uri="{96DAC541-7B7A-43D3-8B79-37D633B846F1}">
                  <asvg:svgBlip xmlns:asvg="http://schemas.microsoft.com/office/drawing/2016/SVG/main" r:embed="rId6"/>
                </a:ext>
              </a:extLst>
            </a:blip>
            <a:stretch>
              <a:fillRect l="-260" t="0" r="-260" b="0"/>
            </a:stretch>
          </a:blipFill>
        </p:spPr>
      </p:sp>
      <p:sp>
        <p:nvSpPr>
          <p:cNvPr name="TextBox 10" id="10"/>
          <p:cNvSpPr txBox="true"/>
          <p:nvPr/>
        </p:nvSpPr>
        <p:spPr>
          <a:xfrm rot="0">
            <a:off x="514355" y="1211627"/>
            <a:ext cx="6540592" cy="1742566"/>
          </a:xfrm>
          <a:prstGeom prst="rect">
            <a:avLst/>
          </a:prstGeom>
        </p:spPr>
        <p:txBody>
          <a:bodyPr anchor="t" rtlCol="false" tIns="0" lIns="0" bIns="0" rIns="0">
            <a:spAutoFit/>
          </a:bodyPr>
          <a:lstStyle/>
          <a:p>
            <a:pPr algn="just">
              <a:lnSpc>
                <a:spcPts val="1538"/>
              </a:lnSpc>
            </a:pPr>
            <a:r>
              <a:rPr lang="en-US" sz="1099" spc="26">
                <a:solidFill>
                  <a:srgbClr val="262674"/>
                </a:solidFill>
                <a:latin typeface="Inter"/>
                <a:ea typeface="Inter"/>
                <a:cs typeface="Inter"/>
                <a:sym typeface="Inter"/>
              </a:rPr>
              <a:t>Bienvenue dans votre club !</a:t>
            </a:r>
          </a:p>
          <a:p>
            <a:pPr algn="just">
              <a:lnSpc>
                <a:spcPts val="1538"/>
              </a:lnSpc>
            </a:pPr>
            <a:r>
              <a:rPr lang="en-US" sz="1099" spc="26">
                <a:solidFill>
                  <a:srgbClr val="262674"/>
                </a:solidFill>
                <a:latin typeface="Inter"/>
                <a:ea typeface="Inter"/>
                <a:cs typeface="Inter"/>
                <a:sym typeface="Inter"/>
              </a:rPr>
              <a:t>Comme les 2 000 autres clubs affiliés à la Fédération Française de Badminton (FFBaD), votre club propose une offre de pratique riche et adaptée à tous : débutants, passionnés ou compétiteurs.</a:t>
            </a:r>
          </a:p>
          <a:p>
            <a:pPr algn="just">
              <a:lnSpc>
                <a:spcPts val="1538"/>
              </a:lnSpc>
            </a:pPr>
            <a:r>
              <a:rPr lang="en-US" sz="1099" spc="26">
                <a:solidFill>
                  <a:srgbClr val="262674"/>
                </a:solidFill>
                <a:latin typeface="Inter"/>
                <a:ea typeface="Inter"/>
                <a:cs typeface="Inter"/>
                <a:sym typeface="Inter"/>
              </a:rPr>
              <a:t>Vous y trouverez un environnement convivial et motivant pour pratiquer le badminton que vous aimez, à votre rythme, dans un cadre propice à l’épanouissement personnel et collectif.</a:t>
            </a:r>
          </a:p>
          <a:p>
            <a:pPr algn="just">
              <a:lnSpc>
                <a:spcPts val="1538"/>
              </a:lnSpc>
            </a:pPr>
            <a:r>
              <a:rPr lang="en-US" sz="1099" spc="26">
                <a:solidFill>
                  <a:srgbClr val="262674"/>
                </a:solidFill>
                <a:latin typeface="Inter"/>
                <a:ea typeface="Inter"/>
                <a:cs typeface="Inter"/>
                <a:sym typeface="Inter"/>
              </a:rPr>
              <a:t>La Fédération Française de Badminton, forte de plus de 240 000 licenciés à travers tous les territoires, tire sa richesse de l’engagement et de la diversité de ses membres.</a:t>
            </a:r>
          </a:p>
          <a:p>
            <a:pPr algn="just">
              <a:lnSpc>
                <a:spcPts val="1538"/>
              </a:lnSpc>
            </a:pPr>
            <a:r>
              <a:rPr lang="en-US" sz="1099" spc="26">
                <a:solidFill>
                  <a:srgbClr val="262674"/>
                </a:solidFill>
                <a:latin typeface="Inter"/>
                <a:ea typeface="Inter"/>
                <a:cs typeface="Inter"/>
                <a:sym typeface="Inter"/>
              </a:rPr>
              <a:t>Prenez le plein d'émotions dans votre club !</a:t>
            </a:r>
          </a:p>
        </p:txBody>
      </p:sp>
      <p:sp>
        <p:nvSpPr>
          <p:cNvPr name="Freeform 11" id="11"/>
          <p:cNvSpPr/>
          <p:nvPr/>
        </p:nvSpPr>
        <p:spPr>
          <a:xfrm flipH="false" flipV="false" rot="0">
            <a:off x="6803569" y="2634201"/>
            <a:ext cx="359760" cy="238750"/>
          </a:xfrm>
          <a:custGeom>
            <a:avLst/>
            <a:gdLst/>
            <a:ahLst/>
            <a:cxnLst/>
            <a:rect r="r" b="b" t="t" l="l"/>
            <a:pathLst>
              <a:path h="238750" w="359760">
                <a:moveTo>
                  <a:pt x="0" y="0"/>
                </a:moveTo>
                <a:lnTo>
                  <a:pt x="359760" y="0"/>
                </a:lnTo>
                <a:lnTo>
                  <a:pt x="359760" y="238750"/>
                </a:lnTo>
                <a:lnTo>
                  <a:pt x="0" y="238750"/>
                </a:lnTo>
                <a:lnTo>
                  <a:pt x="0" y="0"/>
                </a:lnTo>
                <a:close/>
              </a:path>
            </a:pathLst>
          </a:custGeom>
          <a:blipFill>
            <a:blip r:embed="rId5">
              <a:extLst>
                <a:ext uri="{96DAC541-7B7A-43D3-8B79-37D633B846F1}">
                  <asvg:svgBlip xmlns:asvg="http://schemas.microsoft.com/office/drawing/2016/SVG/main" r:embed="rId6"/>
                </a:ext>
              </a:extLst>
            </a:blip>
            <a:stretch>
              <a:fillRect l="0" t="-697" r="0" b="-697"/>
            </a:stretch>
          </a:blipFill>
        </p:spPr>
      </p:sp>
      <p:grpSp>
        <p:nvGrpSpPr>
          <p:cNvPr name="Group 12" id="12"/>
          <p:cNvGrpSpPr/>
          <p:nvPr/>
        </p:nvGrpSpPr>
        <p:grpSpPr>
          <a:xfrm rot="0">
            <a:off x="440972" y="3380703"/>
            <a:ext cx="3248376" cy="2350527"/>
            <a:chOff x="0" y="0"/>
            <a:chExt cx="12264351" cy="8874491"/>
          </a:xfrm>
        </p:grpSpPr>
        <p:sp>
          <p:nvSpPr>
            <p:cNvPr name="Freeform 13" id="13"/>
            <p:cNvSpPr/>
            <p:nvPr/>
          </p:nvSpPr>
          <p:spPr>
            <a:xfrm flipH="false" flipV="false" rot="0">
              <a:off x="0" y="0"/>
              <a:ext cx="12264390" cy="8874506"/>
            </a:xfrm>
            <a:custGeom>
              <a:avLst/>
              <a:gdLst/>
              <a:ahLst/>
              <a:cxnLst/>
              <a:rect r="r" b="b" t="t" l="l"/>
              <a:pathLst>
                <a:path h="8874506" w="12264390">
                  <a:moveTo>
                    <a:pt x="0" y="0"/>
                  </a:moveTo>
                  <a:lnTo>
                    <a:pt x="0" y="8874506"/>
                  </a:lnTo>
                  <a:lnTo>
                    <a:pt x="12264390" y="8874506"/>
                  </a:lnTo>
                  <a:lnTo>
                    <a:pt x="12264390" y="0"/>
                  </a:lnTo>
                  <a:lnTo>
                    <a:pt x="0" y="0"/>
                  </a:lnTo>
                  <a:close/>
                  <a:moveTo>
                    <a:pt x="12223115" y="8833231"/>
                  </a:moveTo>
                  <a:lnTo>
                    <a:pt x="40386" y="8833231"/>
                  </a:lnTo>
                  <a:lnTo>
                    <a:pt x="40386" y="40386"/>
                  </a:lnTo>
                  <a:lnTo>
                    <a:pt x="12223115" y="40386"/>
                  </a:lnTo>
                  <a:lnTo>
                    <a:pt x="12223115" y="8833231"/>
                  </a:lnTo>
                  <a:close/>
                </a:path>
              </a:pathLst>
            </a:custGeom>
            <a:solidFill>
              <a:srgbClr val="262674"/>
            </a:solidFill>
          </p:spPr>
        </p:sp>
      </p:grpSp>
      <p:grpSp>
        <p:nvGrpSpPr>
          <p:cNvPr name="Group 14" id="14"/>
          <p:cNvGrpSpPr/>
          <p:nvPr/>
        </p:nvGrpSpPr>
        <p:grpSpPr>
          <a:xfrm rot="0">
            <a:off x="3867400" y="3386958"/>
            <a:ext cx="3248376" cy="3340149"/>
            <a:chOff x="0" y="0"/>
            <a:chExt cx="12264351" cy="12610842"/>
          </a:xfrm>
        </p:grpSpPr>
        <p:sp>
          <p:nvSpPr>
            <p:cNvPr name="Freeform 15" id="15"/>
            <p:cNvSpPr/>
            <p:nvPr/>
          </p:nvSpPr>
          <p:spPr>
            <a:xfrm flipH="false" flipV="false" rot="0">
              <a:off x="0" y="0"/>
              <a:ext cx="12264390" cy="12610846"/>
            </a:xfrm>
            <a:custGeom>
              <a:avLst/>
              <a:gdLst/>
              <a:ahLst/>
              <a:cxnLst/>
              <a:rect r="r" b="b" t="t" l="l"/>
              <a:pathLst>
                <a:path h="12610846" w="12264390">
                  <a:moveTo>
                    <a:pt x="0" y="0"/>
                  </a:moveTo>
                  <a:lnTo>
                    <a:pt x="0" y="12610846"/>
                  </a:lnTo>
                  <a:lnTo>
                    <a:pt x="12264390" y="12610846"/>
                  </a:lnTo>
                  <a:lnTo>
                    <a:pt x="12264390" y="0"/>
                  </a:lnTo>
                  <a:lnTo>
                    <a:pt x="0" y="0"/>
                  </a:lnTo>
                  <a:close/>
                  <a:moveTo>
                    <a:pt x="12223115" y="12569571"/>
                  </a:moveTo>
                  <a:lnTo>
                    <a:pt x="40386" y="12569571"/>
                  </a:lnTo>
                  <a:lnTo>
                    <a:pt x="40386" y="40386"/>
                  </a:lnTo>
                  <a:lnTo>
                    <a:pt x="12223115" y="40386"/>
                  </a:lnTo>
                  <a:lnTo>
                    <a:pt x="12223115" y="12569571"/>
                  </a:lnTo>
                  <a:close/>
                </a:path>
              </a:pathLst>
            </a:custGeom>
            <a:solidFill>
              <a:srgbClr val="262674"/>
            </a:solidFill>
          </p:spPr>
        </p:sp>
      </p:grpSp>
      <p:grpSp>
        <p:nvGrpSpPr>
          <p:cNvPr name="Group 16" id="16"/>
          <p:cNvGrpSpPr/>
          <p:nvPr/>
        </p:nvGrpSpPr>
        <p:grpSpPr>
          <a:xfrm rot="0">
            <a:off x="643701" y="425360"/>
            <a:ext cx="1882619" cy="588318"/>
            <a:chOff x="0" y="0"/>
            <a:chExt cx="7107890" cy="2221215"/>
          </a:xfrm>
        </p:grpSpPr>
        <p:sp>
          <p:nvSpPr>
            <p:cNvPr name="Freeform 17" id="17"/>
            <p:cNvSpPr/>
            <p:nvPr/>
          </p:nvSpPr>
          <p:spPr>
            <a:xfrm flipH="false" flipV="false" rot="0">
              <a:off x="0" y="0"/>
              <a:ext cx="7107936" cy="2221230"/>
            </a:xfrm>
            <a:custGeom>
              <a:avLst/>
              <a:gdLst/>
              <a:ahLst/>
              <a:cxnLst/>
              <a:rect r="r" b="b" t="t" l="l"/>
              <a:pathLst>
                <a:path h="2221230" w="7107936">
                  <a:moveTo>
                    <a:pt x="0" y="0"/>
                  </a:moveTo>
                  <a:lnTo>
                    <a:pt x="7107936" y="0"/>
                  </a:lnTo>
                  <a:lnTo>
                    <a:pt x="7107936" y="2221230"/>
                  </a:lnTo>
                  <a:lnTo>
                    <a:pt x="0" y="2221230"/>
                  </a:lnTo>
                  <a:lnTo>
                    <a:pt x="0" y="0"/>
                  </a:lnTo>
                  <a:close/>
                </a:path>
              </a:pathLst>
            </a:custGeom>
            <a:blipFill>
              <a:blip r:embed="rId7"/>
              <a:stretch>
                <a:fillRect l="0" t="-222" r="0" b="-221"/>
              </a:stretch>
            </a:blipFill>
          </p:spPr>
        </p:sp>
      </p:grpSp>
      <p:grpSp>
        <p:nvGrpSpPr>
          <p:cNvPr name="Group 18" id="18"/>
          <p:cNvGrpSpPr/>
          <p:nvPr/>
        </p:nvGrpSpPr>
        <p:grpSpPr>
          <a:xfrm rot="0">
            <a:off x="894070" y="3068416"/>
            <a:ext cx="2277705" cy="574256"/>
            <a:chOff x="0" y="0"/>
            <a:chExt cx="8599551" cy="2168121"/>
          </a:xfrm>
        </p:grpSpPr>
        <p:sp>
          <p:nvSpPr>
            <p:cNvPr name="Freeform 19" id="19"/>
            <p:cNvSpPr/>
            <p:nvPr/>
          </p:nvSpPr>
          <p:spPr>
            <a:xfrm flipH="false" flipV="false" rot="0">
              <a:off x="0" y="0"/>
              <a:ext cx="8599551" cy="2168144"/>
            </a:xfrm>
            <a:custGeom>
              <a:avLst/>
              <a:gdLst/>
              <a:ahLst/>
              <a:cxnLst/>
              <a:rect r="r" b="b" t="t" l="l"/>
              <a:pathLst>
                <a:path h="2168144" w="8599551">
                  <a:moveTo>
                    <a:pt x="0" y="0"/>
                  </a:moveTo>
                  <a:lnTo>
                    <a:pt x="8599551" y="0"/>
                  </a:lnTo>
                  <a:lnTo>
                    <a:pt x="8599551" y="2168144"/>
                  </a:lnTo>
                  <a:lnTo>
                    <a:pt x="0" y="2168144"/>
                  </a:lnTo>
                  <a:lnTo>
                    <a:pt x="0" y="0"/>
                  </a:lnTo>
                  <a:close/>
                </a:path>
              </a:pathLst>
            </a:custGeom>
            <a:blipFill>
              <a:blip r:embed="rId8"/>
              <a:stretch>
                <a:fillRect l="-40297" t="0" r="-40297" b="1"/>
              </a:stretch>
            </a:blipFill>
          </p:spPr>
        </p:sp>
      </p:grpSp>
      <p:grpSp>
        <p:nvGrpSpPr>
          <p:cNvPr name="Group 20" id="20"/>
          <p:cNvGrpSpPr/>
          <p:nvPr/>
        </p:nvGrpSpPr>
        <p:grpSpPr>
          <a:xfrm rot="0">
            <a:off x="4495453" y="2818319"/>
            <a:ext cx="1992272" cy="922145"/>
            <a:chOff x="0" y="0"/>
            <a:chExt cx="7521888" cy="3481590"/>
          </a:xfrm>
        </p:grpSpPr>
        <p:sp>
          <p:nvSpPr>
            <p:cNvPr name="Freeform 21" id="21"/>
            <p:cNvSpPr/>
            <p:nvPr/>
          </p:nvSpPr>
          <p:spPr>
            <a:xfrm flipH="false" flipV="false" rot="0">
              <a:off x="0" y="0"/>
              <a:ext cx="7521829" cy="3481578"/>
            </a:xfrm>
            <a:custGeom>
              <a:avLst/>
              <a:gdLst/>
              <a:ahLst/>
              <a:cxnLst/>
              <a:rect r="r" b="b" t="t" l="l"/>
              <a:pathLst>
                <a:path h="3481578" w="7521829">
                  <a:moveTo>
                    <a:pt x="0" y="0"/>
                  </a:moveTo>
                  <a:lnTo>
                    <a:pt x="7521829" y="0"/>
                  </a:lnTo>
                  <a:lnTo>
                    <a:pt x="7521829" y="3481578"/>
                  </a:lnTo>
                  <a:lnTo>
                    <a:pt x="0" y="3481578"/>
                  </a:lnTo>
                  <a:lnTo>
                    <a:pt x="0" y="0"/>
                  </a:lnTo>
                  <a:close/>
                </a:path>
              </a:pathLst>
            </a:custGeom>
            <a:blipFill>
              <a:blip r:embed="rId8"/>
              <a:stretch>
                <a:fillRect l="-115775" t="0" r="-115776" b="0"/>
              </a:stretch>
            </a:blipFill>
          </p:spPr>
        </p:sp>
      </p:grpSp>
      <p:grpSp>
        <p:nvGrpSpPr>
          <p:cNvPr name="Group 22" id="22"/>
          <p:cNvGrpSpPr/>
          <p:nvPr/>
        </p:nvGrpSpPr>
        <p:grpSpPr>
          <a:xfrm rot="0">
            <a:off x="446475" y="7749244"/>
            <a:ext cx="6678820" cy="19037"/>
            <a:chOff x="0" y="0"/>
            <a:chExt cx="25216104" cy="71876"/>
          </a:xfrm>
        </p:grpSpPr>
        <p:sp>
          <p:nvSpPr>
            <p:cNvPr name="Freeform 23" id="23"/>
            <p:cNvSpPr/>
            <p:nvPr/>
          </p:nvSpPr>
          <p:spPr>
            <a:xfrm flipH="false" flipV="false" rot="0">
              <a:off x="35941" y="0"/>
              <a:ext cx="25144221" cy="71882"/>
            </a:xfrm>
            <a:custGeom>
              <a:avLst/>
              <a:gdLst/>
              <a:ahLst/>
              <a:cxnLst/>
              <a:rect r="r" b="b" t="t" l="l"/>
              <a:pathLst>
                <a:path h="71882" w="25144221">
                  <a:moveTo>
                    <a:pt x="0" y="0"/>
                  </a:moveTo>
                  <a:lnTo>
                    <a:pt x="25144221" y="0"/>
                  </a:lnTo>
                  <a:lnTo>
                    <a:pt x="25144221" y="71882"/>
                  </a:lnTo>
                  <a:lnTo>
                    <a:pt x="0" y="71882"/>
                  </a:lnTo>
                  <a:close/>
                </a:path>
              </a:pathLst>
            </a:custGeom>
            <a:solidFill>
              <a:srgbClr val="262674"/>
            </a:solidFill>
          </p:spPr>
        </p:sp>
      </p:grpSp>
      <p:grpSp>
        <p:nvGrpSpPr>
          <p:cNvPr name="Group 24" id="24"/>
          <p:cNvGrpSpPr/>
          <p:nvPr/>
        </p:nvGrpSpPr>
        <p:grpSpPr>
          <a:xfrm rot="0">
            <a:off x="949025" y="7307465"/>
            <a:ext cx="19037" cy="579168"/>
            <a:chOff x="0" y="0"/>
            <a:chExt cx="71876" cy="2186669"/>
          </a:xfrm>
        </p:grpSpPr>
        <p:sp>
          <p:nvSpPr>
            <p:cNvPr name="Freeform 25" id="25"/>
            <p:cNvSpPr/>
            <p:nvPr/>
          </p:nvSpPr>
          <p:spPr>
            <a:xfrm flipH="false" flipV="false" rot="0">
              <a:off x="0" y="35941"/>
              <a:ext cx="71882" cy="2114804"/>
            </a:xfrm>
            <a:custGeom>
              <a:avLst/>
              <a:gdLst/>
              <a:ahLst/>
              <a:cxnLst/>
              <a:rect r="r" b="b" t="t" l="l"/>
              <a:pathLst>
                <a:path h="2114804" w="71882">
                  <a:moveTo>
                    <a:pt x="0" y="2114804"/>
                  </a:moveTo>
                  <a:lnTo>
                    <a:pt x="0" y="0"/>
                  </a:lnTo>
                  <a:lnTo>
                    <a:pt x="71882" y="0"/>
                  </a:lnTo>
                  <a:lnTo>
                    <a:pt x="71882" y="2114804"/>
                  </a:lnTo>
                  <a:close/>
                </a:path>
              </a:pathLst>
            </a:custGeom>
            <a:solidFill>
              <a:srgbClr val="262674"/>
            </a:solidFill>
          </p:spPr>
        </p:sp>
      </p:grpSp>
      <p:grpSp>
        <p:nvGrpSpPr>
          <p:cNvPr name="Group 26" id="26"/>
          <p:cNvGrpSpPr/>
          <p:nvPr/>
        </p:nvGrpSpPr>
        <p:grpSpPr>
          <a:xfrm rot="0">
            <a:off x="2161004" y="7587531"/>
            <a:ext cx="19037" cy="579168"/>
            <a:chOff x="0" y="0"/>
            <a:chExt cx="71876" cy="2186669"/>
          </a:xfrm>
        </p:grpSpPr>
        <p:sp>
          <p:nvSpPr>
            <p:cNvPr name="Freeform 27" id="27"/>
            <p:cNvSpPr/>
            <p:nvPr/>
          </p:nvSpPr>
          <p:spPr>
            <a:xfrm flipH="false" flipV="false" rot="0">
              <a:off x="0" y="35941"/>
              <a:ext cx="71882" cy="2114804"/>
            </a:xfrm>
            <a:custGeom>
              <a:avLst/>
              <a:gdLst/>
              <a:ahLst/>
              <a:cxnLst/>
              <a:rect r="r" b="b" t="t" l="l"/>
              <a:pathLst>
                <a:path h="2114804" w="71882">
                  <a:moveTo>
                    <a:pt x="0" y="2114804"/>
                  </a:moveTo>
                  <a:lnTo>
                    <a:pt x="0" y="0"/>
                  </a:lnTo>
                  <a:lnTo>
                    <a:pt x="71882" y="0"/>
                  </a:lnTo>
                  <a:lnTo>
                    <a:pt x="71882" y="2114804"/>
                  </a:lnTo>
                  <a:close/>
                </a:path>
              </a:pathLst>
            </a:custGeom>
            <a:solidFill>
              <a:srgbClr val="262674"/>
            </a:solidFill>
          </p:spPr>
        </p:sp>
      </p:grpSp>
      <p:grpSp>
        <p:nvGrpSpPr>
          <p:cNvPr name="Group 28" id="28"/>
          <p:cNvGrpSpPr/>
          <p:nvPr/>
        </p:nvGrpSpPr>
        <p:grpSpPr>
          <a:xfrm rot="0">
            <a:off x="3369872" y="7311386"/>
            <a:ext cx="19037" cy="579168"/>
            <a:chOff x="0" y="0"/>
            <a:chExt cx="71876" cy="2186669"/>
          </a:xfrm>
        </p:grpSpPr>
        <p:sp>
          <p:nvSpPr>
            <p:cNvPr name="Freeform 29" id="29"/>
            <p:cNvSpPr/>
            <p:nvPr/>
          </p:nvSpPr>
          <p:spPr>
            <a:xfrm flipH="false" flipV="false" rot="0">
              <a:off x="0" y="35941"/>
              <a:ext cx="71882" cy="2114804"/>
            </a:xfrm>
            <a:custGeom>
              <a:avLst/>
              <a:gdLst/>
              <a:ahLst/>
              <a:cxnLst/>
              <a:rect r="r" b="b" t="t" l="l"/>
              <a:pathLst>
                <a:path h="2114804" w="71882">
                  <a:moveTo>
                    <a:pt x="0" y="2114804"/>
                  </a:moveTo>
                  <a:lnTo>
                    <a:pt x="0" y="0"/>
                  </a:lnTo>
                  <a:lnTo>
                    <a:pt x="71882" y="0"/>
                  </a:lnTo>
                  <a:lnTo>
                    <a:pt x="71882" y="2114804"/>
                  </a:lnTo>
                  <a:close/>
                </a:path>
              </a:pathLst>
            </a:custGeom>
            <a:solidFill>
              <a:srgbClr val="262674"/>
            </a:solidFill>
          </p:spPr>
        </p:sp>
      </p:grpSp>
      <p:grpSp>
        <p:nvGrpSpPr>
          <p:cNvPr name="Group 30" id="30"/>
          <p:cNvGrpSpPr/>
          <p:nvPr/>
        </p:nvGrpSpPr>
        <p:grpSpPr>
          <a:xfrm rot="0">
            <a:off x="4578740" y="7568390"/>
            <a:ext cx="19037" cy="579168"/>
            <a:chOff x="0" y="0"/>
            <a:chExt cx="71876" cy="2186669"/>
          </a:xfrm>
        </p:grpSpPr>
        <p:sp>
          <p:nvSpPr>
            <p:cNvPr name="Freeform 31" id="31"/>
            <p:cNvSpPr/>
            <p:nvPr/>
          </p:nvSpPr>
          <p:spPr>
            <a:xfrm flipH="false" flipV="false" rot="0">
              <a:off x="0" y="35941"/>
              <a:ext cx="71882" cy="2114804"/>
            </a:xfrm>
            <a:custGeom>
              <a:avLst/>
              <a:gdLst/>
              <a:ahLst/>
              <a:cxnLst/>
              <a:rect r="r" b="b" t="t" l="l"/>
              <a:pathLst>
                <a:path h="2114804" w="71882">
                  <a:moveTo>
                    <a:pt x="0" y="2114804"/>
                  </a:moveTo>
                  <a:lnTo>
                    <a:pt x="0" y="0"/>
                  </a:lnTo>
                  <a:lnTo>
                    <a:pt x="71882" y="0"/>
                  </a:lnTo>
                  <a:lnTo>
                    <a:pt x="71882" y="2114804"/>
                  </a:lnTo>
                  <a:close/>
                </a:path>
              </a:pathLst>
            </a:custGeom>
            <a:solidFill>
              <a:srgbClr val="262674"/>
            </a:solidFill>
          </p:spPr>
        </p:sp>
      </p:grpSp>
      <p:grpSp>
        <p:nvGrpSpPr>
          <p:cNvPr name="Group 32" id="32"/>
          <p:cNvGrpSpPr/>
          <p:nvPr/>
        </p:nvGrpSpPr>
        <p:grpSpPr>
          <a:xfrm rot="0">
            <a:off x="5787608" y="7273312"/>
            <a:ext cx="19037" cy="579168"/>
            <a:chOff x="0" y="0"/>
            <a:chExt cx="71876" cy="2186669"/>
          </a:xfrm>
        </p:grpSpPr>
        <p:sp>
          <p:nvSpPr>
            <p:cNvPr name="Freeform 33" id="33"/>
            <p:cNvSpPr/>
            <p:nvPr/>
          </p:nvSpPr>
          <p:spPr>
            <a:xfrm flipH="false" flipV="false" rot="0">
              <a:off x="0" y="35941"/>
              <a:ext cx="71882" cy="2114804"/>
            </a:xfrm>
            <a:custGeom>
              <a:avLst/>
              <a:gdLst/>
              <a:ahLst/>
              <a:cxnLst/>
              <a:rect r="r" b="b" t="t" l="l"/>
              <a:pathLst>
                <a:path h="2114804" w="71882">
                  <a:moveTo>
                    <a:pt x="0" y="2114804"/>
                  </a:moveTo>
                  <a:lnTo>
                    <a:pt x="0" y="0"/>
                  </a:lnTo>
                  <a:lnTo>
                    <a:pt x="71882" y="0"/>
                  </a:lnTo>
                  <a:lnTo>
                    <a:pt x="71882" y="2114804"/>
                  </a:lnTo>
                  <a:close/>
                </a:path>
              </a:pathLst>
            </a:custGeom>
            <a:solidFill>
              <a:srgbClr val="262674"/>
            </a:solidFill>
          </p:spPr>
        </p:sp>
      </p:grpSp>
      <p:grpSp>
        <p:nvGrpSpPr>
          <p:cNvPr name="Group 34" id="34"/>
          <p:cNvGrpSpPr/>
          <p:nvPr/>
        </p:nvGrpSpPr>
        <p:grpSpPr>
          <a:xfrm rot="0">
            <a:off x="6996476" y="7591452"/>
            <a:ext cx="19037" cy="579168"/>
            <a:chOff x="0" y="0"/>
            <a:chExt cx="71876" cy="2186669"/>
          </a:xfrm>
        </p:grpSpPr>
        <p:sp>
          <p:nvSpPr>
            <p:cNvPr name="Freeform 35" id="35"/>
            <p:cNvSpPr/>
            <p:nvPr/>
          </p:nvSpPr>
          <p:spPr>
            <a:xfrm flipH="false" flipV="false" rot="0">
              <a:off x="0" y="35941"/>
              <a:ext cx="71882" cy="2114804"/>
            </a:xfrm>
            <a:custGeom>
              <a:avLst/>
              <a:gdLst/>
              <a:ahLst/>
              <a:cxnLst/>
              <a:rect r="r" b="b" t="t" l="l"/>
              <a:pathLst>
                <a:path h="2114804" w="71882">
                  <a:moveTo>
                    <a:pt x="0" y="2114804"/>
                  </a:moveTo>
                  <a:lnTo>
                    <a:pt x="0" y="0"/>
                  </a:lnTo>
                  <a:lnTo>
                    <a:pt x="71882" y="0"/>
                  </a:lnTo>
                  <a:lnTo>
                    <a:pt x="71882" y="2114804"/>
                  </a:lnTo>
                  <a:close/>
                </a:path>
              </a:pathLst>
            </a:custGeom>
            <a:solidFill>
              <a:srgbClr val="262674"/>
            </a:solidFill>
          </p:spPr>
        </p:sp>
      </p:grpSp>
      <p:sp>
        <p:nvSpPr>
          <p:cNvPr name="Freeform 36" id="36"/>
          <p:cNvSpPr/>
          <p:nvPr/>
        </p:nvSpPr>
        <p:spPr>
          <a:xfrm flipH="false" flipV="false" rot="0">
            <a:off x="1316252" y="8904811"/>
            <a:ext cx="475834" cy="475834"/>
          </a:xfrm>
          <a:custGeom>
            <a:avLst/>
            <a:gdLst/>
            <a:ahLst/>
            <a:cxnLst/>
            <a:rect r="r" b="b" t="t" l="l"/>
            <a:pathLst>
              <a:path h="475834" w="475834">
                <a:moveTo>
                  <a:pt x="0" y="0"/>
                </a:moveTo>
                <a:lnTo>
                  <a:pt x="475835" y="0"/>
                </a:lnTo>
                <a:lnTo>
                  <a:pt x="475835" y="475835"/>
                </a:lnTo>
                <a:lnTo>
                  <a:pt x="0" y="47583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37" id="37"/>
          <p:cNvSpPr/>
          <p:nvPr/>
        </p:nvSpPr>
        <p:spPr>
          <a:xfrm flipH="false" flipV="false" rot="0">
            <a:off x="2426111" y="8904811"/>
            <a:ext cx="475834" cy="475834"/>
          </a:xfrm>
          <a:custGeom>
            <a:avLst/>
            <a:gdLst/>
            <a:ahLst/>
            <a:cxnLst/>
            <a:rect r="r" b="b" t="t" l="l"/>
            <a:pathLst>
              <a:path h="475834" w="475834">
                <a:moveTo>
                  <a:pt x="0" y="0"/>
                </a:moveTo>
                <a:lnTo>
                  <a:pt x="475835" y="0"/>
                </a:lnTo>
                <a:lnTo>
                  <a:pt x="475835" y="475835"/>
                </a:lnTo>
                <a:lnTo>
                  <a:pt x="0" y="47583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38" id="38"/>
          <p:cNvGrpSpPr/>
          <p:nvPr/>
        </p:nvGrpSpPr>
        <p:grpSpPr>
          <a:xfrm rot="0">
            <a:off x="3535969" y="8904811"/>
            <a:ext cx="491236" cy="491236"/>
            <a:chOff x="0" y="0"/>
            <a:chExt cx="1854678" cy="1854678"/>
          </a:xfrm>
        </p:grpSpPr>
        <p:sp>
          <p:nvSpPr>
            <p:cNvPr name="Freeform 39" id="39"/>
            <p:cNvSpPr/>
            <p:nvPr/>
          </p:nvSpPr>
          <p:spPr>
            <a:xfrm flipH="false" flipV="false" rot="0">
              <a:off x="0" y="0"/>
              <a:ext cx="1854708" cy="1854708"/>
            </a:xfrm>
            <a:custGeom>
              <a:avLst/>
              <a:gdLst/>
              <a:ahLst/>
              <a:cxnLst/>
              <a:rect r="r" b="b" t="t" l="l"/>
              <a:pathLst>
                <a:path h="1854708" w="1854708">
                  <a:moveTo>
                    <a:pt x="0" y="0"/>
                  </a:moveTo>
                  <a:lnTo>
                    <a:pt x="1854708" y="0"/>
                  </a:lnTo>
                  <a:lnTo>
                    <a:pt x="1854708" y="1854708"/>
                  </a:lnTo>
                  <a:lnTo>
                    <a:pt x="0" y="1854708"/>
                  </a:lnTo>
                  <a:lnTo>
                    <a:pt x="0" y="0"/>
                  </a:lnTo>
                  <a:close/>
                </a:path>
              </a:pathLst>
            </a:custGeom>
            <a:blipFill>
              <a:blip r:embed="rId13"/>
              <a:stretch>
                <a:fillRect l="0" t="0" r="1" b="1"/>
              </a:stretch>
            </a:blipFill>
          </p:spPr>
        </p:sp>
      </p:grpSp>
      <p:sp>
        <p:nvSpPr>
          <p:cNvPr name="Freeform 40" id="40"/>
          <p:cNvSpPr/>
          <p:nvPr/>
        </p:nvSpPr>
        <p:spPr>
          <a:xfrm flipH="false" flipV="false" rot="0">
            <a:off x="4664954" y="8956191"/>
            <a:ext cx="504154" cy="373075"/>
          </a:xfrm>
          <a:custGeom>
            <a:avLst/>
            <a:gdLst/>
            <a:ahLst/>
            <a:cxnLst/>
            <a:rect r="r" b="b" t="t" l="l"/>
            <a:pathLst>
              <a:path h="373075" w="504154">
                <a:moveTo>
                  <a:pt x="0" y="0"/>
                </a:moveTo>
                <a:lnTo>
                  <a:pt x="504155" y="0"/>
                </a:lnTo>
                <a:lnTo>
                  <a:pt x="504155" y="373075"/>
                </a:lnTo>
                <a:lnTo>
                  <a:pt x="0" y="3730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41" id="41"/>
          <p:cNvGrpSpPr/>
          <p:nvPr/>
        </p:nvGrpSpPr>
        <p:grpSpPr>
          <a:xfrm rot="0">
            <a:off x="5755870" y="8889410"/>
            <a:ext cx="491236" cy="491236"/>
            <a:chOff x="0" y="0"/>
            <a:chExt cx="1854678" cy="1854678"/>
          </a:xfrm>
        </p:grpSpPr>
        <p:sp>
          <p:nvSpPr>
            <p:cNvPr name="Freeform 42" id="42"/>
            <p:cNvSpPr/>
            <p:nvPr/>
          </p:nvSpPr>
          <p:spPr>
            <a:xfrm flipH="false" flipV="false" rot="0">
              <a:off x="0" y="0"/>
              <a:ext cx="1854708" cy="1854708"/>
            </a:xfrm>
            <a:custGeom>
              <a:avLst/>
              <a:gdLst/>
              <a:ahLst/>
              <a:cxnLst/>
              <a:rect r="r" b="b" t="t" l="l"/>
              <a:pathLst>
                <a:path h="1854708" w="1854708">
                  <a:moveTo>
                    <a:pt x="0" y="0"/>
                  </a:moveTo>
                  <a:lnTo>
                    <a:pt x="1854708" y="0"/>
                  </a:lnTo>
                  <a:lnTo>
                    <a:pt x="1854708" y="1854708"/>
                  </a:lnTo>
                  <a:lnTo>
                    <a:pt x="0" y="1854708"/>
                  </a:lnTo>
                  <a:lnTo>
                    <a:pt x="0" y="0"/>
                  </a:lnTo>
                  <a:close/>
                </a:path>
              </a:pathLst>
            </a:custGeom>
            <a:blipFill>
              <a:blip r:embed="rId16"/>
              <a:stretch>
                <a:fillRect l="0" t="0" r="1" b="1"/>
              </a:stretch>
            </a:blipFill>
          </p:spPr>
        </p:sp>
      </p:grpSp>
      <p:sp>
        <p:nvSpPr>
          <p:cNvPr name="TextBox 43" id="43"/>
          <p:cNvSpPr txBox="true"/>
          <p:nvPr/>
        </p:nvSpPr>
        <p:spPr>
          <a:xfrm rot="0">
            <a:off x="1075450" y="9890719"/>
            <a:ext cx="5412274" cy="613193"/>
          </a:xfrm>
          <a:prstGeom prst="rect">
            <a:avLst/>
          </a:prstGeom>
        </p:spPr>
        <p:txBody>
          <a:bodyPr anchor="t" rtlCol="false" tIns="0" lIns="0" bIns="0" rIns="0">
            <a:spAutoFit/>
          </a:bodyPr>
          <a:lstStyle/>
          <a:p>
            <a:pPr algn="ctr">
              <a:lnSpc>
                <a:spcPts val="2540"/>
              </a:lnSpc>
            </a:pPr>
            <a:r>
              <a:rPr lang="en-US" b="true" sz="2268" spc="55">
                <a:solidFill>
                  <a:srgbClr val="FFFFFF"/>
                </a:solidFill>
                <a:latin typeface="Cardo Bold"/>
                <a:ea typeface="Cardo Bold"/>
                <a:cs typeface="Cardo Bold"/>
                <a:sym typeface="Cardo Bold"/>
              </a:rPr>
              <a:t>FÉDÉRATION FRANÇAISE </a:t>
            </a:r>
          </a:p>
          <a:p>
            <a:pPr algn="ctr">
              <a:lnSpc>
                <a:spcPts val="2540"/>
              </a:lnSpc>
            </a:pPr>
            <a:r>
              <a:rPr lang="en-US" b="true" sz="2268" spc="55">
                <a:solidFill>
                  <a:srgbClr val="FFFFFF"/>
                </a:solidFill>
                <a:latin typeface="Cardo Bold"/>
                <a:ea typeface="Cardo Bold"/>
                <a:cs typeface="Cardo Bold"/>
                <a:sym typeface="Cardo Bold"/>
              </a:rPr>
              <a:t>DE BADMINTON</a:t>
            </a:r>
          </a:p>
        </p:txBody>
      </p:sp>
      <p:sp>
        <p:nvSpPr>
          <p:cNvPr name="TextBox 44" id="44"/>
          <p:cNvSpPr txBox="true"/>
          <p:nvPr/>
        </p:nvSpPr>
        <p:spPr>
          <a:xfrm rot="0">
            <a:off x="3681288" y="643345"/>
            <a:ext cx="5115627" cy="393281"/>
          </a:xfrm>
          <a:prstGeom prst="rect">
            <a:avLst/>
          </a:prstGeom>
        </p:spPr>
        <p:txBody>
          <a:bodyPr anchor="t" rtlCol="false" tIns="0" lIns="0" bIns="0" rIns="0">
            <a:spAutoFit/>
          </a:bodyPr>
          <a:lstStyle/>
          <a:p>
            <a:pPr algn="ctr">
              <a:lnSpc>
                <a:spcPts val="2983"/>
              </a:lnSpc>
            </a:pPr>
            <a:r>
              <a:rPr lang="en-US" b="true" sz="2130" spc="-143">
                <a:solidFill>
                  <a:srgbClr val="E2011B"/>
                </a:solidFill>
                <a:latin typeface="Cardo Bold"/>
                <a:ea typeface="Cardo Bold"/>
                <a:cs typeface="Cardo Bold"/>
                <a:sym typeface="Cardo Bold"/>
              </a:rPr>
              <a:t>Mot  d’accueil</a:t>
            </a:r>
          </a:p>
        </p:txBody>
      </p:sp>
      <p:sp>
        <p:nvSpPr>
          <p:cNvPr name="TextBox 45" id="45"/>
          <p:cNvSpPr txBox="true"/>
          <p:nvPr/>
        </p:nvSpPr>
        <p:spPr>
          <a:xfrm rot="0">
            <a:off x="958544" y="3103211"/>
            <a:ext cx="2213232" cy="426279"/>
          </a:xfrm>
          <a:prstGeom prst="rect">
            <a:avLst/>
          </a:prstGeom>
        </p:spPr>
        <p:txBody>
          <a:bodyPr anchor="t" rtlCol="false" tIns="0" lIns="0" bIns="0" rIns="0">
            <a:spAutoFit/>
          </a:bodyPr>
          <a:lstStyle/>
          <a:p>
            <a:pPr algn="ctr">
              <a:lnSpc>
                <a:spcPts val="3262"/>
              </a:lnSpc>
            </a:pPr>
            <a:r>
              <a:rPr lang="en-US" b="true" sz="2330" spc="-157">
                <a:solidFill>
                  <a:srgbClr val="E2011B"/>
                </a:solidFill>
                <a:latin typeface="Cardo Bold"/>
                <a:ea typeface="Cardo Bold"/>
                <a:cs typeface="Cardo Bold"/>
                <a:sym typeface="Cardo Bold"/>
              </a:rPr>
              <a:t>Notre ambition</a:t>
            </a:r>
          </a:p>
        </p:txBody>
      </p:sp>
      <p:sp>
        <p:nvSpPr>
          <p:cNvPr name="TextBox 46" id="46"/>
          <p:cNvSpPr txBox="true"/>
          <p:nvPr/>
        </p:nvSpPr>
        <p:spPr>
          <a:xfrm rot="0">
            <a:off x="4376376" y="3129476"/>
            <a:ext cx="2213232" cy="426279"/>
          </a:xfrm>
          <a:prstGeom prst="rect">
            <a:avLst/>
          </a:prstGeom>
        </p:spPr>
        <p:txBody>
          <a:bodyPr anchor="t" rtlCol="false" tIns="0" lIns="0" bIns="0" rIns="0">
            <a:spAutoFit/>
          </a:bodyPr>
          <a:lstStyle/>
          <a:p>
            <a:pPr algn="ctr">
              <a:lnSpc>
                <a:spcPts val="3262"/>
              </a:lnSpc>
            </a:pPr>
            <a:r>
              <a:rPr lang="en-US" b="true" sz="2330" spc="-157">
                <a:solidFill>
                  <a:srgbClr val="E2011B"/>
                </a:solidFill>
                <a:latin typeface="Cardo Bold"/>
                <a:ea typeface="Cardo Bold"/>
                <a:cs typeface="Cardo Bold"/>
                <a:sym typeface="Cardo Bold"/>
              </a:rPr>
              <a:t>Chiffres clés</a:t>
            </a:r>
          </a:p>
        </p:txBody>
      </p:sp>
      <p:sp>
        <p:nvSpPr>
          <p:cNvPr name="TextBox 47" id="47"/>
          <p:cNvSpPr txBox="true"/>
          <p:nvPr/>
        </p:nvSpPr>
        <p:spPr>
          <a:xfrm rot="0">
            <a:off x="551963" y="3529488"/>
            <a:ext cx="2984007" cy="2114046"/>
          </a:xfrm>
          <a:prstGeom prst="rect">
            <a:avLst/>
          </a:prstGeom>
        </p:spPr>
        <p:txBody>
          <a:bodyPr anchor="t" rtlCol="false" tIns="0" lIns="0" bIns="0" rIns="0">
            <a:spAutoFit/>
          </a:bodyPr>
          <a:lstStyle/>
          <a:p>
            <a:pPr algn="l" marL="526814" indent="-175605" lvl="2">
              <a:lnSpc>
                <a:spcPts val="1325"/>
              </a:lnSpc>
              <a:buFont typeface="Arial"/>
              <a:buChar char="⚬"/>
            </a:pPr>
            <a:r>
              <a:rPr lang="en-US" sz="1172" spc="28">
                <a:solidFill>
                  <a:srgbClr val="262674"/>
                </a:solidFill>
                <a:latin typeface="Inter"/>
                <a:ea typeface="Inter"/>
                <a:cs typeface="Inter"/>
                <a:sym typeface="Inter"/>
              </a:rPr>
              <a:t>SPORTIVE</a:t>
            </a:r>
          </a:p>
          <a:p>
            <a:pPr algn="l" marL="526814" indent="-175605" lvl="2">
              <a:lnSpc>
                <a:spcPts val="1325"/>
              </a:lnSpc>
            </a:pPr>
          </a:p>
          <a:p>
            <a:pPr algn="l" marL="526814" indent="-175605" lvl="2">
              <a:lnSpc>
                <a:spcPts val="1325"/>
              </a:lnSpc>
              <a:buFont typeface="Arial"/>
              <a:buChar char="⚬"/>
            </a:pPr>
            <a:r>
              <a:rPr lang="en-US" sz="1172" spc="28">
                <a:solidFill>
                  <a:srgbClr val="262674"/>
                </a:solidFill>
                <a:latin typeface="Inter"/>
                <a:ea typeface="Inter"/>
                <a:cs typeface="Inter"/>
                <a:sym typeface="Inter"/>
              </a:rPr>
              <a:t>PROMOTIONNELLE</a:t>
            </a:r>
          </a:p>
          <a:p>
            <a:pPr algn="l" marL="526814" indent="-175605" lvl="2">
              <a:lnSpc>
                <a:spcPts val="1325"/>
              </a:lnSpc>
            </a:pPr>
          </a:p>
          <a:p>
            <a:pPr algn="l" marL="526814" indent="-175605" lvl="2">
              <a:lnSpc>
                <a:spcPts val="1325"/>
              </a:lnSpc>
              <a:buFont typeface="Arial"/>
              <a:buChar char="⚬"/>
            </a:pPr>
            <a:r>
              <a:rPr lang="en-US" sz="1172" spc="28">
                <a:solidFill>
                  <a:srgbClr val="262674"/>
                </a:solidFill>
                <a:latin typeface="Inter"/>
                <a:ea typeface="Inter"/>
                <a:cs typeface="Inter"/>
                <a:sym typeface="Inter"/>
              </a:rPr>
              <a:t>ECONOMIQUE</a:t>
            </a:r>
          </a:p>
          <a:p>
            <a:pPr algn="l" marL="526814" indent="-175605" lvl="2">
              <a:lnSpc>
                <a:spcPts val="1325"/>
              </a:lnSpc>
            </a:pPr>
          </a:p>
          <a:p>
            <a:pPr algn="l" marL="526814" indent="-175605" lvl="2">
              <a:lnSpc>
                <a:spcPts val="1325"/>
              </a:lnSpc>
              <a:buFont typeface="Arial"/>
              <a:buChar char="⚬"/>
            </a:pPr>
            <a:r>
              <a:rPr lang="en-US" sz="1172" spc="28">
                <a:solidFill>
                  <a:srgbClr val="262674"/>
                </a:solidFill>
                <a:latin typeface="Inter"/>
                <a:ea typeface="Inter"/>
                <a:cs typeface="Inter"/>
                <a:sym typeface="Inter"/>
              </a:rPr>
              <a:t>SOCIETALE</a:t>
            </a:r>
          </a:p>
          <a:p>
            <a:pPr algn="l" marL="526814" indent="-175605" lvl="2">
              <a:lnSpc>
                <a:spcPts val="1325"/>
              </a:lnSpc>
            </a:pPr>
          </a:p>
          <a:p>
            <a:pPr algn="l" marL="526814" indent="-175605" lvl="2">
              <a:lnSpc>
                <a:spcPts val="1325"/>
              </a:lnSpc>
              <a:buFont typeface="Arial"/>
              <a:buChar char="⚬"/>
            </a:pPr>
            <a:r>
              <a:rPr lang="en-US" sz="1172" spc="28">
                <a:solidFill>
                  <a:srgbClr val="262674"/>
                </a:solidFill>
                <a:latin typeface="Inter"/>
                <a:ea typeface="Inter"/>
                <a:cs typeface="Inter"/>
                <a:sym typeface="Inter"/>
              </a:rPr>
              <a:t>REGLEMENTAIRE</a:t>
            </a:r>
          </a:p>
          <a:p>
            <a:pPr algn="l" marL="526814" indent="-175605" lvl="2">
              <a:lnSpc>
                <a:spcPts val="1325"/>
              </a:lnSpc>
            </a:pPr>
          </a:p>
          <a:p>
            <a:pPr algn="l" marL="526814" indent="-175605" lvl="2">
              <a:lnSpc>
                <a:spcPts val="1325"/>
              </a:lnSpc>
              <a:buFont typeface="Arial"/>
              <a:buChar char="⚬"/>
            </a:pPr>
            <a:r>
              <a:rPr lang="en-US" sz="1172" spc="28">
                <a:solidFill>
                  <a:srgbClr val="262674"/>
                </a:solidFill>
                <a:latin typeface="Inter"/>
                <a:ea typeface="Inter"/>
                <a:cs typeface="Inter"/>
                <a:sym typeface="Inter"/>
              </a:rPr>
              <a:t>ORGANISATIONNELLE</a:t>
            </a:r>
          </a:p>
          <a:p>
            <a:pPr algn="l" marL="526814" indent="-175605" lvl="2">
              <a:lnSpc>
                <a:spcPts val="1325"/>
              </a:lnSpc>
            </a:pPr>
          </a:p>
          <a:p>
            <a:pPr algn="l" marL="526814" indent="-175605" lvl="2">
              <a:lnSpc>
                <a:spcPts val="1325"/>
              </a:lnSpc>
              <a:buFont typeface="Arial"/>
              <a:buChar char="⚬"/>
            </a:pPr>
            <a:r>
              <a:rPr lang="en-US" sz="1172" spc="28">
                <a:solidFill>
                  <a:srgbClr val="262674"/>
                </a:solidFill>
                <a:latin typeface="Inter"/>
                <a:ea typeface="Inter"/>
                <a:cs typeface="Inter"/>
                <a:sym typeface="Inter"/>
              </a:rPr>
              <a:t>DISCIPLINES ASSOCIEES</a:t>
            </a:r>
          </a:p>
        </p:txBody>
      </p:sp>
      <p:sp>
        <p:nvSpPr>
          <p:cNvPr name="TextBox 48" id="48"/>
          <p:cNvSpPr txBox="true"/>
          <p:nvPr/>
        </p:nvSpPr>
        <p:spPr>
          <a:xfrm rot="0">
            <a:off x="4550499" y="3701712"/>
            <a:ext cx="527383" cy="309058"/>
          </a:xfrm>
          <a:prstGeom prst="rect">
            <a:avLst/>
          </a:prstGeom>
        </p:spPr>
        <p:txBody>
          <a:bodyPr anchor="t" rtlCol="false" tIns="0" lIns="0" bIns="0" rIns="0">
            <a:spAutoFit/>
          </a:bodyPr>
          <a:lstStyle/>
          <a:p>
            <a:pPr algn="r">
              <a:lnSpc>
                <a:spcPts val="2377"/>
              </a:lnSpc>
            </a:pPr>
            <a:r>
              <a:rPr lang="en-US" sz="1697" spc="41">
                <a:solidFill>
                  <a:srgbClr val="262674"/>
                </a:solidFill>
                <a:latin typeface="Anton"/>
                <a:ea typeface="Anton"/>
                <a:cs typeface="Anton"/>
                <a:sym typeface="Anton"/>
              </a:rPr>
              <a:t>2 000</a:t>
            </a:r>
          </a:p>
        </p:txBody>
      </p:sp>
      <p:sp>
        <p:nvSpPr>
          <p:cNvPr name="TextBox 49" id="49"/>
          <p:cNvSpPr txBox="true"/>
          <p:nvPr/>
        </p:nvSpPr>
        <p:spPr>
          <a:xfrm rot="0">
            <a:off x="4248224" y="4315977"/>
            <a:ext cx="844190" cy="309058"/>
          </a:xfrm>
          <a:prstGeom prst="rect">
            <a:avLst/>
          </a:prstGeom>
        </p:spPr>
        <p:txBody>
          <a:bodyPr anchor="t" rtlCol="false" tIns="0" lIns="0" bIns="0" rIns="0">
            <a:spAutoFit/>
          </a:bodyPr>
          <a:lstStyle/>
          <a:p>
            <a:pPr algn="r">
              <a:lnSpc>
                <a:spcPts val="2377"/>
              </a:lnSpc>
            </a:pPr>
            <a:r>
              <a:rPr lang="en-US" sz="1697" spc="41">
                <a:solidFill>
                  <a:srgbClr val="262674"/>
                </a:solidFill>
                <a:latin typeface="Anton"/>
                <a:ea typeface="Anton"/>
                <a:cs typeface="Anton"/>
                <a:sym typeface="Anton"/>
              </a:rPr>
              <a:t>242 000</a:t>
            </a:r>
          </a:p>
        </p:txBody>
      </p:sp>
      <p:sp>
        <p:nvSpPr>
          <p:cNvPr name="TextBox 50" id="50"/>
          <p:cNvSpPr txBox="true"/>
          <p:nvPr/>
        </p:nvSpPr>
        <p:spPr>
          <a:xfrm rot="0">
            <a:off x="4814191" y="4846674"/>
            <a:ext cx="263691" cy="309058"/>
          </a:xfrm>
          <a:prstGeom prst="rect">
            <a:avLst/>
          </a:prstGeom>
        </p:spPr>
        <p:txBody>
          <a:bodyPr anchor="t" rtlCol="false" tIns="0" lIns="0" bIns="0" rIns="0">
            <a:spAutoFit/>
          </a:bodyPr>
          <a:lstStyle/>
          <a:p>
            <a:pPr algn="r">
              <a:lnSpc>
                <a:spcPts val="2377"/>
              </a:lnSpc>
            </a:pPr>
            <a:r>
              <a:rPr lang="en-US" sz="1697" spc="41">
                <a:solidFill>
                  <a:srgbClr val="262674"/>
                </a:solidFill>
                <a:latin typeface="Anton"/>
                <a:ea typeface="Anton"/>
                <a:cs typeface="Anton"/>
                <a:sym typeface="Anton"/>
              </a:rPr>
              <a:t>70</a:t>
            </a:r>
          </a:p>
        </p:txBody>
      </p:sp>
      <p:sp>
        <p:nvSpPr>
          <p:cNvPr name="TextBox 51" id="51"/>
          <p:cNvSpPr txBox="true"/>
          <p:nvPr/>
        </p:nvSpPr>
        <p:spPr>
          <a:xfrm rot="0">
            <a:off x="6312163" y="3701712"/>
            <a:ext cx="527383" cy="309058"/>
          </a:xfrm>
          <a:prstGeom prst="rect">
            <a:avLst/>
          </a:prstGeom>
        </p:spPr>
        <p:txBody>
          <a:bodyPr anchor="t" rtlCol="false" tIns="0" lIns="0" bIns="0" rIns="0">
            <a:spAutoFit/>
          </a:bodyPr>
          <a:lstStyle/>
          <a:p>
            <a:pPr algn="r">
              <a:lnSpc>
                <a:spcPts val="2377"/>
              </a:lnSpc>
            </a:pPr>
            <a:r>
              <a:rPr lang="en-US" sz="1697" spc="41">
                <a:solidFill>
                  <a:srgbClr val="262674"/>
                </a:solidFill>
                <a:latin typeface="Anton"/>
                <a:ea typeface="Anton"/>
                <a:cs typeface="Anton"/>
                <a:sym typeface="Anton"/>
              </a:rPr>
              <a:t>3 600</a:t>
            </a:r>
          </a:p>
        </p:txBody>
      </p:sp>
      <p:sp>
        <p:nvSpPr>
          <p:cNvPr name="TextBox 52" id="52"/>
          <p:cNvSpPr txBox="true"/>
          <p:nvPr/>
        </p:nvSpPr>
        <p:spPr>
          <a:xfrm rot="0">
            <a:off x="6247106" y="4301700"/>
            <a:ext cx="677627" cy="309058"/>
          </a:xfrm>
          <a:prstGeom prst="rect">
            <a:avLst/>
          </a:prstGeom>
        </p:spPr>
        <p:txBody>
          <a:bodyPr anchor="t" rtlCol="false" tIns="0" lIns="0" bIns="0" rIns="0">
            <a:spAutoFit/>
          </a:bodyPr>
          <a:lstStyle/>
          <a:p>
            <a:pPr algn="l">
              <a:lnSpc>
                <a:spcPts val="2377"/>
              </a:lnSpc>
            </a:pPr>
            <a:r>
              <a:rPr lang="en-US" sz="1697" spc="41">
                <a:solidFill>
                  <a:srgbClr val="262674"/>
                </a:solidFill>
                <a:latin typeface="Anton"/>
                <a:ea typeface="Anton"/>
                <a:cs typeface="Anton"/>
                <a:sym typeface="Anton"/>
              </a:rPr>
              <a:t>+ 1 000</a:t>
            </a:r>
          </a:p>
        </p:txBody>
      </p:sp>
      <p:sp>
        <p:nvSpPr>
          <p:cNvPr name="TextBox 53" id="53"/>
          <p:cNvSpPr txBox="true"/>
          <p:nvPr/>
        </p:nvSpPr>
        <p:spPr>
          <a:xfrm rot="0">
            <a:off x="4148613" y="5317068"/>
            <a:ext cx="346839" cy="695016"/>
          </a:xfrm>
          <a:prstGeom prst="rect">
            <a:avLst/>
          </a:prstGeom>
        </p:spPr>
        <p:txBody>
          <a:bodyPr anchor="t" rtlCol="false" tIns="0" lIns="0" bIns="0" rIns="0">
            <a:spAutoFit/>
          </a:bodyPr>
          <a:lstStyle/>
          <a:p>
            <a:pPr algn="l">
              <a:lnSpc>
                <a:spcPts val="5239"/>
              </a:lnSpc>
            </a:pPr>
            <a:r>
              <a:rPr lang="en-US" sz="3742" spc="92">
                <a:solidFill>
                  <a:srgbClr val="262674"/>
                </a:solidFill>
                <a:latin typeface="Anton"/>
                <a:ea typeface="Anton"/>
                <a:cs typeface="Anton"/>
                <a:sym typeface="Anton"/>
              </a:rPr>
              <a:t>1</a:t>
            </a:r>
          </a:p>
        </p:txBody>
      </p:sp>
      <p:sp>
        <p:nvSpPr>
          <p:cNvPr name="TextBox 54" id="54"/>
          <p:cNvSpPr txBox="true"/>
          <p:nvPr/>
        </p:nvSpPr>
        <p:spPr>
          <a:xfrm rot="0">
            <a:off x="4016176" y="3966624"/>
            <a:ext cx="1243365" cy="219582"/>
          </a:xfrm>
          <a:prstGeom prst="rect">
            <a:avLst/>
          </a:prstGeom>
        </p:spPr>
        <p:txBody>
          <a:bodyPr anchor="t" rtlCol="false" tIns="0" lIns="0" bIns="0" rIns="0">
            <a:spAutoFit/>
          </a:bodyPr>
          <a:lstStyle/>
          <a:p>
            <a:pPr algn="r">
              <a:lnSpc>
                <a:spcPts val="1538"/>
              </a:lnSpc>
            </a:pPr>
            <a:r>
              <a:rPr lang="en-US" sz="1099" spc="26">
                <a:solidFill>
                  <a:srgbClr val="262674"/>
                </a:solidFill>
                <a:latin typeface="Inter"/>
                <a:ea typeface="Inter"/>
                <a:cs typeface="Inter"/>
                <a:sym typeface="Inter"/>
              </a:rPr>
              <a:t>CLUBS AFFILIÉS</a:t>
            </a:r>
          </a:p>
        </p:txBody>
      </p:sp>
      <p:sp>
        <p:nvSpPr>
          <p:cNvPr name="TextBox 55" id="55"/>
          <p:cNvSpPr txBox="true"/>
          <p:nvPr/>
        </p:nvSpPr>
        <p:spPr>
          <a:xfrm rot="0">
            <a:off x="4016176" y="4626064"/>
            <a:ext cx="1243365" cy="219582"/>
          </a:xfrm>
          <a:prstGeom prst="rect">
            <a:avLst/>
          </a:prstGeom>
        </p:spPr>
        <p:txBody>
          <a:bodyPr anchor="t" rtlCol="false" tIns="0" lIns="0" bIns="0" rIns="0">
            <a:spAutoFit/>
          </a:bodyPr>
          <a:lstStyle/>
          <a:p>
            <a:pPr algn="r">
              <a:lnSpc>
                <a:spcPts val="1538"/>
              </a:lnSpc>
            </a:pPr>
            <a:r>
              <a:rPr lang="en-US" sz="1099" spc="26">
                <a:solidFill>
                  <a:srgbClr val="262674"/>
                </a:solidFill>
                <a:latin typeface="Inter"/>
                <a:ea typeface="Inter"/>
                <a:cs typeface="Inter"/>
                <a:sym typeface="Inter"/>
              </a:rPr>
              <a:t>LICENCIÉS</a:t>
            </a:r>
          </a:p>
        </p:txBody>
      </p:sp>
      <p:sp>
        <p:nvSpPr>
          <p:cNvPr name="TextBox 56" id="56"/>
          <p:cNvSpPr txBox="true"/>
          <p:nvPr/>
        </p:nvSpPr>
        <p:spPr>
          <a:xfrm rot="0">
            <a:off x="5625423" y="4029814"/>
            <a:ext cx="1243365" cy="274004"/>
          </a:xfrm>
          <a:prstGeom prst="rect">
            <a:avLst/>
          </a:prstGeom>
        </p:spPr>
        <p:txBody>
          <a:bodyPr anchor="t" rtlCol="false" tIns="0" lIns="0" bIns="0" rIns="0">
            <a:spAutoFit/>
          </a:bodyPr>
          <a:lstStyle/>
          <a:p>
            <a:pPr algn="r">
              <a:lnSpc>
                <a:spcPts val="1110"/>
              </a:lnSpc>
            </a:pPr>
            <a:r>
              <a:rPr lang="en-US" sz="1099" spc="26">
                <a:solidFill>
                  <a:srgbClr val="262674"/>
                </a:solidFill>
                <a:latin typeface="Inter"/>
                <a:ea typeface="Inter"/>
                <a:cs typeface="Inter"/>
                <a:sym typeface="Inter"/>
              </a:rPr>
              <a:t>TOURNOIS ANNUELS</a:t>
            </a:r>
          </a:p>
        </p:txBody>
      </p:sp>
      <p:sp>
        <p:nvSpPr>
          <p:cNvPr name="TextBox 57" id="57"/>
          <p:cNvSpPr txBox="true"/>
          <p:nvPr/>
        </p:nvSpPr>
        <p:spPr>
          <a:xfrm rot="0">
            <a:off x="3937605" y="5127157"/>
            <a:ext cx="1334593" cy="219582"/>
          </a:xfrm>
          <a:prstGeom prst="rect">
            <a:avLst/>
          </a:prstGeom>
        </p:spPr>
        <p:txBody>
          <a:bodyPr anchor="t" rtlCol="false" tIns="0" lIns="0" bIns="0" rIns="0">
            <a:spAutoFit/>
          </a:bodyPr>
          <a:lstStyle/>
          <a:p>
            <a:pPr algn="r">
              <a:lnSpc>
                <a:spcPts val="1538"/>
              </a:lnSpc>
            </a:pPr>
            <a:r>
              <a:rPr lang="en-US" sz="1099" spc="26">
                <a:solidFill>
                  <a:srgbClr val="262674"/>
                </a:solidFill>
                <a:latin typeface="Inter"/>
                <a:ea typeface="Inter"/>
                <a:cs typeface="Inter"/>
                <a:sym typeface="Inter"/>
              </a:rPr>
              <a:t>PROFESSIONNELS</a:t>
            </a:r>
          </a:p>
        </p:txBody>
      </p:sp>
      <p:sp>
        <p:nvSpPr>
          <p:cNvPr name="TextBox 58" id="58"/>
          <p:cNvSpPr txBox="true"/>
          <p:nvPr/>
        </p:nvSpPr>
        <p:spPr>
          <a:xfrm rot="0">
            <a:off x="5625423" y="4629801"/>
            <a:ext cx="1243365" cy="274004"/>
          </a:xfrm>
          <a:prstGeom prst="rect">
            <a:avLst/>
          </a:prstGeom>
        </p:spPr>
        <p:txBody>
          <a:bodyPr anchor="t" rtlCol="false" tIns="0" lIns="0" bIns="0" rIns="0">
            <a:spAutoFit/>
          </a:bodyPr>
          <a:lstStyle/>
          <a:p>
            <a:pPr algn="r">
              <a:lnSpc>
                <a:spcPts val="1110"/>
              </a:lnSpc>
            </a:pPr>
            <a:r>
              <a:rPr lang="en-US" sz="1099" spc="26">
                <a:solidFill>
                  <a:srgbClr val="262674"/>
                </a:solidFill>
                <a:latin typeface="Inter"/>
                <a:ea typeface="Inter"/>
                <a:cs typeface="Inter"/>
                <a:sym typeface="Inter"/>
              </a:rPr>
              <a:t>ÉCOLES DE BAD LABELLISÉES</a:t>
            </a:r>
          </a:p>
        </p:txBody>
      </p:sp>
      <p:sp>
        <p:nvSpPr>
          <p:cNvPr name="TextBox 59" id="59"/>
          <p:cNvSpPr txBox="true"/>
          <p:nvPr/>
        </p:nvSpPr>
        <p:spPr>
          <a:xfrm rot="0">
            <a:off x="4424248" y="5537118"/>
            <a:ext cx="2272768" cy="407265"/>
          </a:xfrm>
          <a:prstGeom prst="rect">
            <a:avLst/>
          </a:prstGeom>
        </p:spPr>
        <p:txBody>
          <a:bodyPr anchor="t" rtlCol="false" tIns="0" lIns="0" bIns="0" rIns="0">
            <a:spAutoFit/>
          </a:bodyPr>
          <a:lstStyle/>
          <a:p>
            <a:pPr algn="l">
              <a:lnSpc>
                <a:spcPts val="1110"/>
              </a:lnSpc>
            </a:pPr>
            <a:r>
              <a:rPr lang="en-US" sz="1099" spc="26">
                <a:solidFill>
                  <a:srgbClr val="262674"/>
                </a:solidFill>
                <a:latin typeface="Inter"/>
                <a:ea typeface="Inter"/>
                <a:cs typeface="Inter"/>
                <a:sym typeface="Inter"/>
              </a:rPr>
              <a:t>SPORT SCOLAIRE</a:t>
            </a:r>
          </a:p>
          <a:p>
            <a:pPr algn="l">
              <a:lnSpc>
                <a:spcPts val="1110"/>
              </a:lnSpc>
            </a:pPr>
            <a:r>
              <a:rPr lang="en-US" sz="1099" spc="26">
                <a:solidFill>
                  <a:srgbClr val="262674"/>
                </a:solidFill>
                <a:latin typeface="Inter"/>
                <a:ea typeface="Inter"/>
                <a:cs typeface="Inter"/>
                <a:sym typeface="Inter"/>
              </a:rPr>
              <a:t>SPORT MIXTE</a:t>
            </a:r>
          </a:p>
          <a:p>
            <a:pPr algn="l">
              <a:lnSpc>
                <a:spcPts val="1110"/>
              </a:lnSpc>
            </a:pPr>
            <a:r>
              <a:rPr lang="en-US" sz="1099" spc="26">
                <a:solidFill>
                  <a:srgbClr val="262674"/>
                </a:solidFill>
                <a:latin typeface="Inter"/>
                <a:ea typeface="Inter"/>
                <a:cs typeface="Inter"/>
                <a:sym typeface="Inter"/>
              </a:rPr>
              <a:t>SPORT OLYMPIQUE</a:t>
            </a:r>
          </a:p>
        </p:txBody>
      </p:sp>
      <p:sp>
        <p:nvSpPr>
          <p:cNvPr name="TextBox 60" id="60"/>
          <p:cNvSpPr txBox="true"/>
          <p:nvPr/>
        </p:nvSpPr>
        <p:spPr>
          <a:xfrm rot="0">
            <a:off x="3973608" y="6202464"/>
            <a:ext cx="3097597" cy="407265"/>
          </a:xfrm>
          <a:prstGeom prst="rect">
            <a:avLst/>
          </a:prstGeom>
        </p:spPr>
        <p:txBody>
          <a:bodyPr anchor="t" rtlCol="false" tIns="0" lIns="0" bIns="0" rIns="0">
            <a:spAutoFit/>
          </a:bodyPr>
          <a:lstStyle/>
          <a:p>
            <a:pPr algn="l">
              <a:lnSpc>
                <a:spcPts val="1110"/>
              </a:lnSpc>
            </a:pPr>
            <a:r>
              <a:rPr lang="en-US" sz="1099" spc="26">
                <a:solidFill>
                  <a:srgbClr val="262674"/>
                </a:solidFill>
                <a:latin typeface="Inter"/>
                <a:ea typeface="Inter"/>
                <a:cs typeface="Inter"/>
                <a:sym typeface="Inter"/>
              </a:rPr>
              <a:t>DES </a:t>
            </a:r>
            <a:r>
              <a:rPr lang="en-US" b="true" sz="1099" spc="26">
                <a:solidFill>
                  <a:srgbClr val="262674"/>
                </a:solidFill>
                <a:latin typeface="Inter Bold"/>
                <a:ea typeface="Inter Bold"/>
                <a:cs typeface="Inter Bold"/>
                <a:sym typeface="Inter Bold"/>
              </a:rPr>
              <a:t>DIZAINES </a:t>
            </a:r>
            <a:r>
              <a:rPr lang="en-US" sz="1099" spc="26">
                <a:solidFill>
                  <a:srgbClr val="262674"/>
                </a:solidFill>
                <a:latin typeface="Inter"/>
                <a:ea typeface="Inter"/>
                <a:cs typeface="Inter"/>
                <a:sym typeface="Inter"/>
              </a:rPr>
              <a:t>DE FORMATS DE PARTIQUES</a:t>
            </a:r>
          </a:p>
          <a:p>
            <a:pPr algn="l">
              <a:lnSpc>
                <a:spcPts val="1110"/>
              </a:lnSpc>
            </a:pPr>
          </a:p>
          <a:p>
            <a:pPr algn="l">
              <a:lnSpc>
                <a:spcPts val="1110"/>
              </a:lnSpc>
            </a:pPr>
            <a:r>
              <a:rPr lang="en-US" b="true" sz="1099" spc="26">
                <a:solidFill>
                  <a:srgbClr val="262674"/>
                </a:solidFill>
                <a:latin typeface="Inter Bold"/>
                <a:ea typeface="Inter Bold"/>
                <a:cs typeface="Inter Bold"/>
                <a:sym typeface="Inter Bold"/>
              </a:rPr>
              <a:t>AUTANT </a:t>
            </a:r>
            <a:r>
              <a:rPr lang="en-US" sz="1099" spc="26">
                <a:solidFill>
                  <a:srgbClr val="262674"/>
                </a:solidFill>
                <a:latin typeface="Inter"/>
                <a:ea typeface="Inter"/>
                <a:cs typeface="Inter"/>
                <a:sym typeface="Inter"/>
              </a:rPr>
              <a:t>DE RAISONS DE JOUER AU BAD !</a:t>
            </a:r>
          </a:p>
        </p:txBody>
      </p:sp>
      <p:sp>
        <p:nvSpPr>
          <p:cNvPr name="TextBox 61" id="61"/>
          <p:cNvSpPr txBox="true"/>
          <p:nvPr/>
        </p:nvSpPr>
        <p:spPr>
          <a:xfrm rot="0">
            <a:off x="-3258580" y="6486125"/>
            <a:ext cx="5115627" cy="393281"/>
          </a:xfrm>
          <a:prstGeom prst="rect">
            <a:avLst/>
          </a:prstGeom>
        </p:spPr>
        <p:txBody>
          <a:bodyPr anchor="t" rtlCol="false" tIns="0" lIns="0" bIns="0" rIns="0">
            <a:spAutoFit/>
          </a:bodyPr>
          <a:lstStyle/>
          <a:p>
            <a:pPr algn="r">
              <a:lnSpc>
                <a:spcPts val="2983"/>
              </a:lnSpc>
            </a:pPr>
            <a:r>
              <a:rPr lang="en-US" b="true" sz="2130" spc="-143">
                <a:solidFill>
                  <a:srgbClr val="E2011B"/>
                </a:solidFill>
                <a:latin typeface="Cardo Bold"/>
                <a:ea typeface="Cardo Bold"/>
                <a:cs typeface="Cardo Bold"/>
                <a:sym typeface="Cardo Bold"/>
              </a:rPr>
              <a:t>Temps Forts</a:t>
            </a:r>
          </a:p>
        </p:txBody>
      </p:sp>
      <p:sp>
        <p:nvSpPr>
          <p:cNvPr name="TextBox 62" id="62"/>
          <p:cNvSpPr txBox="true"/>
          <p:nvPr/>
        </p:nvSpPr>
        <p:spPr>
          <a:xfrm rot="0">
            <a:off x="437741" y="7886614"/>
            <a:ext cx="1041606" cy="281931"/>
          </a:xfrm>
          <a:prstGeom prst="rect">
            <a:avLst/>
          </a:prstGeom>
        </p:spPr>
        <p:txBody>
          <a:bodyPr anchor="t" rtlCol="false" tIns="0" lIns="0" bIns="0" rIns="0">
            <a:spAutoFit/>
          </a:bodyPr>
          <a:lstStyle/>
          <a:p>
            <a:pPr algn="ctr">
              <a:lnSpc>
                <a:spcPts val="1004"/>
              </a:lnSpc>
            </a:pPr>
            <a:r>
              <a:rPr lang="en-US" b="true" sz="717" spc="16">
                <a:solidFill>
                  <a:srgbClr val="E2011B"/>
                </a:solidFill>
                <a:latin typeface="Inter Bold"/>
                <a:ea typeface="Inter Bold"/>
                <a:cs typeface="Inter Bold"/>
                <a:sym typeface="Inter Bold"/>
              </a:rPr>
              <a:t>CHAMPIONNATS DU MONDE </a:t>
            </a:r>
          </a:p>
        </p:txBody>
      </p:sp>
      <p:sp>
        <p:nvSpPr>
          <p:cNvPr name="TextBox 63" id="63"/>
          <p:cNvSpPr txBox="true"/>
          <p:nvPr/>
        </p:nvSpPr>
        <p:spPr>
          <a:xfrm rot="0">
            <a:off x="1316252" y="9429508"/>
            <a:ext cx="468014" cy="126990"/>
          </a:xfrm>
          <a:prstGeom prst="rect">
            <a:avLst/>
          </a:prstGeom>
        </p:spPr>
        <p:txBody>
          <a:bodyPr anchor="t" rtlCol="false" tIns="0" lIns="0" bIns="0" rIns="0">
            <a:spAutoFit/>
          </a:bodyPr>
          <a:lstStyle/>
          <a:p>
            <a:pPr algn="ctr">
              <a:lnSpc>
                <a:spcPts val="864"/>
              </a:lnSpc>
            </a:pPr>
            <a:r>
              <a:rPr lang="en-US" b="true" sz="617" spc="14">
                <a:solidFill>
                  <a:srgbClr val="6D6D87"/>
                </a:solidFill>
                <a:latin typeface="Inter Bold"/>
                <a:ea typeface="Inter Bold"/>
                <a:cs typeface="Inter Bold"/>
                <a:sym typeface="Inter Bold"/>
              </a:rPr>
              <a:t>ffbad.org</a:t>
            </a:r>
          </a:p>
        </p:txBody>
      </p:sp>
      <p:sp>
        <p:nvSpPr>
          <p:cNvPr name="TextBox 64" id="64"/>
          <p:cNvSpPr txBox="true"/>
          <p:nvPr/>
        </p:nvSpPr>
        <p:spPr>
          <a:xfrm rot="0">
            <a:off x="2397955" y="9429508"/>
            <a:ext cx="468014" cy="126990"/>
          </a:xfrm>
          <a:prstGeom prst="rect">
            <a:avLst/>
          </a:prstGeom>
        </p:spPr>
        <p:txBody>
          <a:bodyPr anchor="t" rtlCol="false" tIns="0" lIns="0" bIns="0" rIns="0">
            <a:spAutoFit/>
          </a:bodyPr>
          <a:lstStyle/>
          <a:p>
            <a:pPr algn="ctr">
              <a:lnSpc>
                <a:spcPts val="864"/>
              </a:lnSpc>
            </a:pPr>
            <a:r>
              <a:rPr lang="en-US" b="true" sz="617" spc="14">
                <a:solidFill>
                  <a:srgbClr val="6D6D87"/>
                </a:solidFill>
                <a:latin typeface="Inter Bold"/>
                <a:ea typeface="Inter Bold"/>
                <a:cs typeface="Inter Bold"/>
                <a:sym typeface="Inter Bold"/>
              </a:rPr>
              <a:t>FFBaD</a:t>
            </a:r>
          </a:p>
        </p:txBody>
      </p:sp>
      <p:sp>
        <p:nvSpPr>
          <p:cNvPr name="TextBox 65" id="65"/>
          <p:cNvSpPr txBox="true"/>
          <p:nvPr/>
        </p:nvSpPr>
        <p:spPr>
          <a:xfrm rot="0">
            <a:off x="3559192" y="9429508"/>
            <a:ext cx="468014" cy="126990"/>
          </a:xfrm>
          <a:prstGeom prst="rect">
            <a:avLst/>
          </a:prstGeom>
        </p:spPr>
        <p:txBody>
          <a:bodyPr anchor="t" rtlCol="false" tIns="0" lIns="0" bIns="0" rIns="0">
            <a:spAutoFit/>
          </a:bodyPr>
          <a:lstStyle/>
          <a:p>
            <a:pPr algn="ctr">
              <a:lnSpc>
                <a:spcPts val="864"/>
              </a:lnSpc>
            </a:pPr>
            <a:r>
              <a:rPr lang="en-US" b="true" sz="617" spc="14">
                <a:solidFill>
                  <a:srgbClr val="6D6D87"/>
                </a:solidFill>
                <a:latin typeface="Inter Bold"/>
                <a:ea typeface="Inter Bold"/>
                <a:cs typeface="Inter Bold"/>
                <a:sym typeface="Inter Bold"/>
              </a:rPr>
              <a:t>ffbad</a:t>
            </a:r>
          </a:p>
        </p:txBody>
      </p:sp>
      <p:sp>
        <p:nvSpPr>
          <p:cNvPr name="TextBox 66" id="66"/>
          <p:cNvSpPr txBox="true"/>
          <p:nvPr/>
        </p:nvSpPr>
        <p:spPr>
          <a:xfrm rot="0">
            <a:off x="4664954" y="9429508"/>
            <a:ext cx="468014" cy="126990"/>
          </a:xfrm>
          <a:prstGeom prst="rect">
            <a:avLst/>
          </a:prstGeom>
        </p:spPr>
        <p:txBody>
          <a:bodyPr anchor="t" rtlCol="false" tIns="0" lIns="0" bIns="0" rIns="0">
            <a:spAutoFit/>
          </a:bodyPr>
          <a:lstStyle/>
          <a:p>
            <a:pPr algn="ctr">
              <a:lnSpc>
                <a:spcPts val="864"/>
              </a:lnSpc>
            </a:pPr>
            <a:r>
              <a:rPr lang="en-US" b="true" sz="617" spc="14">
                <a:solidFill>
                  <a:srgbClr val="6D6D87"/>
                </a:solidFill>
                <a:latin typeface="Inter Bold"/>
                <a:ea typeface="Inter Bold"/>
                <a:cs typeface="Inter Bold"/>
                <a:sym typeface="Inter Bold"/>
              </a:rPr>
              <a:t>FFBaD</a:t>
            </a:r>
          </a:p>
        </p:txBody>
      </p:sp>
      <p:sp>
        <p:nvSpPr>
          <p:cNvPr name="TextBox 67" id="67"/>
          <p:cNvSpPr txBox="true"/>
          <p:nvPr/>
        </p:nvSpPr>
        <p:spPr>
          <a:xfrm rot="0">
            <a:off x="5259540" y="9429508"/>
            <a:ext cx="1544029" cy="126990"/>
          </a:xfrm>
          <a:prstGeom prst="rect">
            <a:avLst/>
          </a:prstGeom>
        </p:spPr>
        <p:txBody>
          <a:bodyPr anchor="t" rtlCol="false" tIns="0" lIns="0" bIns="0" rIns="0">
            <a:spAutoFit/>
          </a:bodyPr>
          <a:lstStyle/>
          <a:p>
            <a:pPr algn="r">
              <a:lnSpc>
                <a:spcPts val="864"/>
              </a:lnSpc>
            </a:pPr>
            <a:r>
              <a:rPr lang="en-US" b="true" sz="617" spc="14">
                <a:solidFill>
                  <a:srgbClr val="6D6D87"/>
                </a:solidFill>
                <a:latin typeface="Inter Bold"/>
                <a:ea typeface="Inter Bold"/>
                <a:cs typeface="Inter Bold"/>
                <a:sym typeface="Inter Bold"/>
              </a:rPr>
              <a:t>Fédération Française de Badminton</a:t>
            </a:r>
          </a:p>
        </p:txBody>
      </p:sp>
      <p:grpSp>
        <p:nvGrpSpPr>
          <p:cNvPr name="Group 68" id="68"/>
          <p:cNvGrpSpPr/>
          <p:nvPr/>
        </p:nvGrpSpPr>
        <p:grpSpPr>
          <a:xfrm rot="0">
            <a:off x="2738051" y="5806471"/>
            <a:ext cx="997507" cy="997507"/>
            <a:chOff x="0" y="0"/>
            <a:chExt cx="3766121" cy="3766121"/>
          </a:xfrm>
        </p:grpSpPr>
        <p:sp>
          <p:nvSpPr>
            <p:cNvPr name="Freeform 69" id="69"/>
            <p:cNvSpPr/>
            <p:nvPr/>
          </p:nvSpPr>
          <p:spPr>
            <a:xfrm flipH="false" flipV="false" rot="0">
              <a:off x="0" y="0"/>
              <a:ext cx="3766058" cy="3766058"/>
            </a:xfrm>
            <a:custGeom>
              <a:avLst/>
              <a:gdLst/>
              <a:ahLst/>
              <a:cxnLst/>
              <a:rect r="r" b="b" t="t" l="l"/>
              <a:pathLst>
                <a:path h="3766058" w="3766058">
                  <a:moveTo>
                    <a:pt x="0" y="0"/>
                  </a:moveTo>
                  <a:lnTo>
                    <a:pt x="3766058" y="0"/>
                  </a:lnTo>
                  <a:lnTo>
                    <a:pt x="3766058" y="3766058"/>
                  </a:lnTo>
                  <a:lnTo>
                    <a:pt x="0" y="3766058"/>
                  </a:lnTo>
                  <a:lnTo>
                    <a:pt x="0" y="0"/>
                  </a:lnTo>
                  <a:close/>
                </a:path>
              </a:pathLst>
            </a:custGeom>
            <a:blipFill>
              <a:blip r:embed="rId17"/>
              <a:stretch>
                <a:fillRect l="0" t="0" r="-1" b="-1"/>
              </a:stretch>
            </a:blipFill>
          </p:spPr>
        </p:sp>
      </p:grpSp>
      <p:sp>
        <p:nvSpPr>
          <p:cNvPr name="TextBox 70" id="70"/>
          <p:cNvSpPr txBox="true"/>
          <p:nvPr/>
        </p:nvSpPr>
        <p:spPr>
          <a:xfrm rot="0">
            <a:off x="575185" y="5845803"/>
            <a:ext cx="2409975" cy="479606"/>
          </a:xfrm>
          <a:prstGeom prst="rect">
            <a:avLst/>
          </a:prstGeom>
        </p:spPr>
        <p:txBody>
          <a:bodyPr anchor="t" rtlCol="false" tIns="0" lIns="0" bIns="0" rIns="0">
            <a:spAutoFit/>
          </a:bodyPr>
          <a:lstStyle/>
          <a:p>
            <a:pPr algn="l">
              <a:lnSpc>
                <a:spcPts val="1896"/>
              </a:lnSpc>
            </a:pPr>
            <a:r>
              <a:rPr lang="en-US" sz="1354" spc="32">
                <a:solidFill>
                  <a:srgbClr val="262674"/>
                </a:solidFill>
                <a:latin typeface="Inter"/>
                <a:ea typeface="Inter"/>
                <a:cs typeface="Inter"/>
                <a:sym typeface="Inter"/>
              </a:rPr>
              <a:t>Consultez le projet de la FFBaD :</a:t>
            </a:r>
          </a:p>
        </p:txBody>
      </p:sp>
      <p:sp>
        <p:nvSpPr>
          <p:cNvPr name="TextBox 71" id="71"/>
          <p:cNvSpPr txBox="true"/>
          <p:nvPr/>
        </p:nvSpPr>
        <p:spPr>
          <a:xfrm rot="0">
            <a:off x="4012061" y="8195236"/>
            <a:ext cx="1041606" cy="281931"/>
          </a:xfrm>
          <a:prstGeom prst="rect">
            <a:avLst/>
          </a:prstGeom>
        </p:spPr>
        <p:txBody>
          <a:bodyPr anchor="t" rtlCol="false" tIns="0" lIns="0" bIns="0" rIns="0">
            <a:spAutoFit/>
          </a:bodyPr>
          <a:lstStyle/>
          <a:p>
            <a:pPr algn="ctr">
              <a:lnSpc>
                <a:spcPts val="1004"/>
              </a:lnSpc>
            </a:pPr>
            <a:r>
              <a:rPr lang="en-US" b="true" sz="717" spc="16">
                <a:solidFill>
                  <a:srgbClr val="E2011B"/>
                </a:solidFill>
                <a:latin typeface="Inter Bold"/>
                <a:ea typeface="Inter Bold"/>
                <a:cs typeface="Inter Bold"/>
                <a:sym typeface="Inter Bold"/>
              </a:rPr>
              <a:t>CHAMPIONNATS DE FRANCE ELITE</a:t>
            </a:r>
          </a:p>
        </p:txBody>
      </p:sp>
      <p:sp>
        <p:nvSpPr>
          <p:cNvPr name="TextBox 72" id="72"/>
          <p:cNvSpPr txBox="true"/>
          <p:nvPr/>
        </p:nvSpPr>
        <p:spPr>
          <a:xfrm rot="0">
            <a:off x="2865969" y="6841311"/>
            <a:ext cx="1041606" cy="403445"/>
          </a:xfrm>
          <a:prstGeom prst="rect">
            <a:avLst/>
          </a:prstGeom>
        </p:spPr>
        <p:txBody>
          <a:bodyPr anchor="t" rtlCol="false" tIns="0" lIns="0" bIns="0" rIns="0">
            <a:spAutoFit/>
          </a:bodyPr>
          <a:lstStyle/>
          <a:p>
            <a:pPr algn="ctr">
              <a:lnSpc>
                <a:spcPts val="1004"/>
              </a:lnSpc>
            </a:pPr>
            <a:r>
              <a:rPr lang="en-US" b="true" sz="717" spc="16">
                <a:solidFill>
                  <a:srgbClr val="E2011B"/>
                </a:solidFill>
                <a:latin typeface="Inter Bold"/>
                <a:ea typeface="Inter Bold"/>
                <a:cs typeface="Inter Bold"/>
                <a:sym typeface="Inter Bold"/>
              </a:rPr>
              <a:t>CHAMPIONNATS DE FRANCE PARABADMINTON</a:t>
            </a:r>
          </a:p>
        </p:txBody>
      </p:sp>
      <p:sp>
        <p:nvSpPr>
          <p:cNvPr name="TextBox 73" id="73"/>
          <p:cNvSpPr txBox="true"/>
          <p:nvPr/>
        </p:nvSpPr>
        <p:spPr>
          <a:xfrm rot="0">
            <a:off x="5092414" y="6908593"/>
            <a:ext cx="1041606" cy="281931"/>
          </a:xfrm>
          <a:prstGeom prst="rect">
            <a:avLst/>
          </a:prstGeom>
        </p:spPr>
        <p:txBody>
          <a:bodyPr anchor="t" rtlCol="false" tIns="0" lIns="0" bIns="0" rIns="0">
            <a:spAutoFit/>
          </a:bodyPr>
          <a:lstStyle/>
          <a:p>
            <a:pPr algn="ctr">
              <a:lnSpc>
                <a:spcPts val="1004"/>
              </a:lnSpc>
            </a:pPr>
            <a:r>
              <a:rPr lang="en-US" b="true" sz="717" spc="16">
                <a:solidFill>
                  <a:srgbClr val="E2011B"/>
                </a:solidFill>
                <a:latin typeface="Inter Bold"/>
                <a:ea typeface="Inter Bold"/>
                <a:cs typeface="Inter Bold"/>
                <a:sym typeface="Inter Bold"/>
              </a:rPr>
              <a:t>CHAMPIONNATS DE FRANCE VETERANS</a:t>
            </a:r>
          </a:p>
        </p:txBody>
      </p:sp>
      <p:sp>
        <p:nvSpPr>
          <p:cNvPr name="TextBox 74" id="74"/>
          <p:cNvSpPr txBox="true"/>
          <p:nvPr/>
        </p:nvSpPr>
        <p:spPr>
          <a:xfrm rot="0">
            <a:off x="6074170" y="8195236"/>
            <a:ext cx="1041606" cy="281931"/>
          </a:xfrm>
          <a:prstGeom prst="rect">
            <a:avLst/>
          </a:prstGeom>
        </p:spPr>
        <p:txBody>
          <a:bodyPr anchor="t" rtlCol="false" tIns="0" lIns="0" bIns="0" rIns="0">
            <a:spAutoFit/>
          </a:bodyPr>
          <a:lstStyle/>
          <a:p>
            <a:pPr algn="ctr">
              <a:lnSpc>
                <a:spcPts val="1004"/>
              </a:lnSpc>
            </a:pPr>
            <a:r>
              <a:rPr lang="en-US" b="true" sz="717" spc="16">
                <a:solidFill>
                  <a:srgbClr val="E2011B"/>
                </a:solidFill>
                <a:latin typeface="Inter Bold"/>
                <a:ea typeface="Inter Bold"/>
                <a:cs typeface="Inter Bold"/>
                <a:sym typeface="Inter Bold"/>
              </a:rPr>
              <a:t>CHAMPIONNATS DE FRANCE JEUNES</a:t>
            </a:r>
          </a:p>
        </p:txBody>
      </p:sp>
      <p:sp>
        <p:nvSpPr>
          <p:cNvPr name="TextBox 75" id="75"/>
          <p:cNvSpPr txBox="true"/>
          <p:nvPr/>
        </p:nvSpPr>
        <p:spPr>
          <a:xfrm rot="0">
            <a:off x="2791146" y="7886614"/>
            <a:ext cx="1116429" cy="281931"/>
          </a:xfrm>
          <a:prstGeom prst="rect">
            <a:avLst/>
          </a:prstGeom>
        </p:spPr>
        <p:txBody>
          <a:bodyPr anchor="t" rtlCol="false" tIns="0" lIns="0" bIns="0" rIns="0">
            <a:spAutoFit/>
          </a:bodyPr>
          <a:lstStyle/>
          <a:p>
            <a:pPr algn="ctr">
              <a:lnSpc>
                <a:spcPts val="1004"/>
              </a:lnSpc>
            </a:pPr>
            <a:r>
              <a:rPr lang="en-US" sz="717" i="true" spc="16">
                <a:solidFill>
                  <a:srgbClr val="262674"/>
                </a:solidFill>
                <a:latin typeface="Inter Italics"/>
                <a:ea typeface="Inter Italics"/>
                <a:cs typeface="Inter Italics"/>
                <a:sym typeface="Inter Italics"/>
              </a:rPr>
              <a:t>23-25 janvier 2026</a:t>
            </a:r>
          </a:p>
          <a:p>
            <a:pPr algn="ctr">
              <a:lnSpc>
                <a:spcPts val="1004"/>
              </a:lnSpc>
            </a:pPr>
            <a:r>
              <a:rPr lang="en-US" sz="717" i="true" spc="16">
                <a:solidFill>
                  <a:srgbClr val="262674"/>
                </a:solidFill>
                <a:latin typeface="Inter Italics"/>
                <a:ea typeface="Inter Italics"/>
                <a:cs typeface="Inter Italics"/>
                <a:sym typeface="Inter Italics"/>
              </a:rPr>
              <a:t>Les Ponts-de-Cé (49)</a:t>
            </a:r>
          </a:p>
        </p:txBody>
      </p:sp>
      <p:sp>
        <p:nvSpPr>
          <p:cNvPr name="TextBox 76" id="76"/>
          <p:cNvSpPr txBox="true"/>
          <p:nvPr/>
        </p:nvSpPr>
        <p:spPr>
          <a:xfrm rot="0">
            <a:off x="3937238" y="7194152"/>
            <a:ext cx="1116429" cy="281931"/>
          </a:xfrm>
          <a:prstGeom prst="rect">
            <a:avLst/>
          </a:prstGeom>
        </p:spPr>
        <p:txBody>
          <a:bodyPr anchor="t" rtlCol="false" tIns="0" lIns="0" bIns="0" rIns="0">
            <a:spAutoFit/>
          </a:bodyPr>
          <a:lstStyle/>
          <a:p>
            <a:pPr algn="ctr">
              <a:lnSpc>
                <a:spcPts val="1004"/>
              </a:lnSpc>
            </a:pPr>
            <a:r>
              <a:rPr lang="en-US" sz="717" i="true" spc="16">
                <a:solidFill>
                  <a:srgbClr val="262674"/>
                </a:solidFill>
                <a:latin typeface="Inter Italics"/>
                <a:ea typeface="Inter Italics"/>
                <a:cs typeface="Inter Italics"/>
                <a:sym typeface="Inter Italics"/>
              </a:rPr>
              <a:t>06-08 février 2026</a:t>
            </a:r>
          </a:p>
          <a:p>
            <a:pPr algn="ctr">
              <a:lnSpc>
                <a:spcPts val="1004"/>
              </a:lnSpc>
            </a:pPr>
            <a:r>
              <a:rPr lang="en-US" sz="717" i="true" spc="16">
                <a:solidFill>
                  <a:srgbClr val="262674"/>
                </a:solidFill>
                <a:latin typeface="Inter Italics"/>
                <a:ea typeface="Inter Italics"/>
                <a:cs typeface="Inter Italics"/>
                <a:sym typeface="Inter Italics"/>
              </a:rPr>
              <a:t>Caen (14)</a:t>
            </a:r>
          </a:p>
        </p:txBody>
      </p:sp>
      <p:sp>
        <p:nvSpPr>
          <p:cNvPr name="TextBox 77" id="77"/>
          <p:cNvSpPr txBox="true"/>
          <p:nvPr/>
        </p:nvSpPr>
        <p:spPr>
          <a:xfrm rot="0">
            <a:off x="5169109" y="7886614"/>
            <a:ext cx="1116429" cy="281931"/>
          </a:xfrm>
          <a:prstGeom prst="rect">
            <a:avLst/>
          </a:prstGeom>
        </p:spPr>
        <p:txBody>
          <a:bodyPr anchor="t" rtlCol="false" tIns="0" lIns="0" bIns="0" rIns="0">
            <a:spAutoFit/>
          </a:bodyPr>
          <a:lstStyle/>
          <a:p>
            <a:pPr algn="ctr">
              <a:lnSpc>
                <a:spcPts val="1004"/>
              </a:lnSpc>
            </a:pPr>
            <a:r>
              <a:rPr lang="en-US" sz="717" i="true" spc="16">
                <a:solidFill>
                  <a:srgbClr val="262674"/>
                </a:solidFill>
                <a:latin typeface="Inter Italics"/>
                <a:ea typeface="Inter Italics"/>
                <a:cs typeface="Inter Italics"/>
                <a:sym typeface="Inter Italics"/>
              </a:rPr>
              <a:t>23-25 mai 2026</a:t>
            </a:r>
          </a:p>
          <a:p>
            <a:pPr algn="ctr">
              <a:lnSpc>
                <a:spcPts val="1004"/>
              </a:lnSpc>
            </a:pPr>
            <a:r>
              <a:rPr lang="en-US" sz="717" i="true" spc="16">
                <a:solidFill>
                  <a:srgbClr val="262674"/>
                </a:solidFill>
                <a:latin typeface="Inter Italics"/>
                <a:ea typeface="Inter Italics"/>
                <a:cs typeface="Inter Italics"/>
                <a:sym typeface="Inter Italics"/>
              </a:rPr>
              <a:t>Quimperlé (29)</a:t>
            </a:r>
          </a:p>
        </p:txBody>
      </p:sp>
      <p:sp>
        <p:nvSpPr>
          <p:cNvPr name="TextBox 78" id="78"/>
          <p:cNvSpPr txBox="true"/>
          <p:nvPr/>
        </p:nvSpPr>
        <p:spPr>
          <a:xfrm rot="0">
            <a:off x="362919" y="6968422"/>
            <a:ext cx="1116429" cy="281931"/>
          </a:xfrm>
          <a:prstGeom prst="rect">
            <a:avLst/>
          </a:prstGeom>
        </p:spPr>
        <p:txBody>
          <a:bodyPr anchor="t" rtlCol="false" tIns="0" lIns="0" bIns="0" rIns="0">
            <a:spAutoFit/>
          </a:bodyPr>
          <a:lstStyle/>
          <a:p>
            <a:pPr algn="ctr">
              <a:lnSpc>
                <a:spcPts val="1004"/>
              </a:lnSpc>
            </a:pPr>
            <a:r>
              <a:rPr lang="en-US" sz="717" i="true" spc="16">
                <a:solidFill>
                  <a:srgbClr val="262674"/>
                </a:solidFill>
                <a:latin typeface="Inter Italics"/>
                <a:ea typeface="Inter Italics"/>
                <a:cs typeface="Inter Italics"/>
                <a:sym typeface="Inter Italics"/>
              </a:rPr>
              <a:t>25-31 août 2025</a:t>
            </a:r>
          </a:p>
          <a:p>
            <a:pPr algn="ctr">
              <a:lnSpc>
                <a:spcPts val="1004"/>
              </a:lnSpc>
            </a:pPr>
            <a:r>
              <a:rPr lang="en-US" sz="717" i="true" spc="16">
                <a:solidFill>
                  <a:srgbClr val="262674"/>
                </a:solidFill>
                <a:latin typeface="Inter Italics"/>
                <a:ea typeface="Inter Italics"/>
                <a:cs typeface="Inter Italics"/>
                <a:sym typeface="Inter Italics"/>
              </a:rPr>
              <a:t>Paris (75)</a:t>
            </a:r>
          </a:p>
        </p:txBody>
      </p:sp>
      <p:sp>
        <p:nvSpPr>
          <p:cNvPr name="TextBox 79" id="79"/>
          <p:cNvSpPr txBox="true"/>
          <p:nvPr/>
        </p:nvSpPr>
        <p:spPr>
          <a:xfrm rot="0">
            <a:off x="6074170" y="7194152"/>
            <a:ext cx="1116429" cy="281931"/>
          </a:xfrm>
          <a:prstGeom prst="rect">
            <a:avLst/>
          </a:prstGeom>
        </p:spPr>
        <p:txBody>
          <a:bodyPr anchor="t" rtlCol="false" tIns="0" lIns="0" bIns="0" rIns="0">
            <a:spAutoFit/>
          </a:bodyPr>
          <a:lstStyle/>
          <a:p>
            <a:pPr algn="ctr">
              <a:lnSpc>
                <a:spcPts val="1004"/>
              </a:lnSpc>
            </a:pPr>
            <a:r>
              <a:rPr lang="en-US" sz="717" i="true" spc="16">
                <a:solidFill>
                  <a:srgbClr val="262674"/>
                </a:solidFill>
                <a:latin typeface="Inter Italics"/>
                <a:ea typeface="Inter Italics"/>
                <a:cs typeface="Inter Italics"/>
                <a:sym typeface="Inter Italics"/>
              </a:rPr>
              <a:t>05-07 juin 2026</a:t>
            </a:r>
          </a:p>
          <a:p>
            <a:pPr algn="ctr">
              <a:lnSpc>
                <a:spcPts val="1004"/>
              </a:lnSpc>
            </a:pPr>
            <a:r>
              <a:rPr lang="en-US" sz="717" i="true" spc="16">
                <a:solidFill>
                  <a:srgbClr val="262674"/>
                </a:solidFill>
                <a:latin typeface="Inter Italics"/>
                <a:ea typeface="Inter Italics"/>
                <a:cs typeface="Inter Italics"/>
                <a:sym typeface="Inter Italics"/>
              </a:rPr>
              <a:t>Saint-Grégoire (35)</a:t>
            </a:r>
          </a:p>
        </p:txBody>
      </p:sp>
      <p:sp>
        <p:nvSpPr>
          <p:cNvPr name="TextBox 80" id="80"/>
          <p:cNvSpPr txBox="true"/>
          <p:nvPr/>
        </p:nvSpPr>
        <p:spPr>
          <a:xfrm rot="0">
            <a:off x="1622422" y="8195236"/>
            <a:ext cx="1041606" cy="403445"/>
          </a:xfrm>
          <a:prstGeom prst="rect">
            <a:avLst/>
          </a:prstGeom>
        </p:spPr>
        <p:txBody>
          <a:bodyPr anchor="t" rtlCol="false" tIns="0" lIns="0" bIns="0" rIns="0">
            <a:spAutoFit/>
          </a:bodyPr>
          <a:lstStyle/>
          <a:p>
            <a:pPr algn="ctr">
              <a:lnSpc>
                <a:spcPts val="1004"/>
              </a:lnSpc>
            </a:pPr>
            <a:r>
              <a:rPr lang="en-US" b="true" sz="717" spc="16">
                <a:solidFill>
                  <a:srgbClr val="E2011B"/>
                </a:solidFill>
                <a:latin typeface="Inter Bold"/>
                <a:ea typeface="Inter Bold"/>
                <a:cs typeface="Inter Bold"/>
                <a:sym typeface="Inter Bold"/>
              </a:rPr>
              <a:t>YONEX INTERNATIONAUX DE FRANCE</a:t>
            </a:r>
          </a:p>
        </p:txBody>
      </p:sp>
      <p:sp>
        <p:nvSpPr>
          <p:cNvPr name="TextBox 81" id="81"/>
          <p:cNvSpPr txBox="true"/>
          <p:nvPr/>
        </p:nvSpPr>
        <p:spPr>
          <a:xfrm rot="0">
            <a:off x="1585011" y="7151374"/>
            <a:ext cx="1116429" cy="281931"/>
          </a:xfrm>
          <a:prstGeom prst="rect">
            <a:avLst/>
          </a:prstGeom>
        </p:spPr>
        <p:txBody>
          <a:bodyPr anchor="t" rtlCol="false" tIns="0" lIns="0" bIns="0" rIns="0">
            <a:spAutoFit/>
          </a:bodyPr>
          <a:lstStyle/>
          <a:p>
            <a:pPr algn="ctr">
              <a:lnSpc>
                <a:spcPts val="1004"/>
              </a:lnSpc>
            </a:pPr>
            <a:r>
              <a:rPr lang="en-US" sz="717" i="true" spc="16">
                <a:solidFill>
                  <a:srgbClr val="262674"/>
                </a:solidFill>
                <a:latin typeface="Inter Italics"/>
                <a:ea typeface="Inter Italics"/>
                <a:cs typeface="Inter Italics"/>
                <a:sym typeface="Inter Italics"/>
              </a:rPr>
              <a:t>21-26 octobre 2025</a:t>
            </a:r>
          </a:p>
          <a:p>
            <a:pPr algn="ctr">
              <a:lnSpc>
                <a:spcPts val="1004"/>
              </a:lnSpc>
            </a:pPr>
            <a:r>
              <a:rPr lang="en-US" sz="717" i="true" spc="16">
                <a:solidFill>
                  <a:srgbClr val="262674"/>
                </a:solidFill>
                <a:latin typeface="Inter Italics"/>
                <a:ea typeface="Inter Italics"/>
                <a:cs typeface="Inter Italics"/>
                <a:sym typeface="Inter Italics"/>
              </a:rPr>
              <a:t>Cesson-Sévigné (35)</a:t>
            </a:r>
          </a:p>
        </p:txBody>
      </p:sp>
      <p:sp>
        <p:nvSpPr>
          <p:cNvPr name="TextBox 82" id="82"/>
          <p:cNvSpPr txBox="true"/>
          <p:nvPr/>
        </p:nvSpPr>
        <p:spPr>
          <a:xfrm rot="0">
            <a:off x="3867400" y="2761188"/>
            <a:ext cx="2839465" cy="219582"/>
          </a:xfrm>
          <a:prstGeom prst="rect">
            <a:avLst/>
          </a:prstGeom>
        </p:spPr>
        <p:txBody>
          <a:bodyPr anchor="t" rtlCol="false" tIns="0" lIns="0" bIns="0" rIns="0">
            <a:spAutoFit/>
          </a:bodyPr>
          <a:lstStyle/>
          <a:p>
            <a:pPr algn="ctr">
              <a:lnSpc>
                <a:spcPts val="1538"/>
              </a:lnSpc>
            </a:pPr>
            <a:r>
              <a:rPr lang="en-US" sz="1099" spc="26">
                <a:solidFill>
                  <a:srgbClr val="262674"/>
                </a:solidFill>
                <a:latin typeface="Inter"/>
                <a:ea typeface="Inter"/>
                <a:cs typeface="Inter"/>
                <a:sym typeface="Inter"/>
              </a:rPr>
              <a:t> Franck LAURENT, président de la FFBaD</a:t>
            </a:r>
          </a:p>
        </p:txBody>
      </p:sp>
      <p:grpSp>
        <p:nvGrpSpPr>
          <p:cNvPr name="Group 83" id="83"/>
          <p:cNvGrpSpPr/>
          <p:nvPr/>
        </p:nvGrpSpPr>
        <p:grpSpPr>
          <a:xfrm rot="0">
            <a:off x="4495453" y="326252"/>
            <a:ext cx="845924" cy="1045233"/>
            <a:chOff x="0" y="0"/>
            <a:chExt cx="3193815" cy="3946312"/>
          </a:xfrm>
        </p:grpSpPr>
        <p:sp>
          <p:nvSpPr>
            <p:cNvPr name="Freeform 84" id="84"/>
            <p:cNvSpPr/>
            <p:nvPr/>
          </p:nvSpPr>
          <p:spPr>
            <a:xfrm flipH="false" flipV="false" rot="0">
              <a:off x="0" y="0"/>
              <a:ext cx="3193796" cy="3946271"/>
            </a:xfrm>
            <a:custGeom>
              <a:avLst/>
              <a:gdLst/>
              <a:ahLst/>
              <a:cxnLst/>
              <a:rect r="r" b="b" t="t" l="l"/>
              <a:pathLst>
                <a:path h="3946271" w="3193796">
                  <a:moveTo>
                    <a:pt x="0" y="0"/>
                  </a:moveTo>
                  <a:lnTo>
                    <a:pt x="3193796" y="0"/>
                  </a:lnTo>
                  <a:lnTo>
                    <a:pt x="3193796" y="3946271"/>
                  </a:lnTo>
                  <a:lnTo>
                    <a:pt x="0" y="3946271"/>
                  </a:lnTo>
                  <a:lnTo>
                    <a:pt x="0" y="0"/>
                  </a:lnTo>
                  <a:close/>
                </a:path>
              </a:pathLst>
            </a:custGeom>
            <a:blipFill>
              <a:blip r:embed="rId18"/>
              <a:stretch>
                <a:fillRect l="0" t="-582" r="0" b="-583"/>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97820" y="284679"/>
            <a:ext cx="6949327" cy="10226246"/>
          </a:xfrm>
          <a:custGeom>
            <a:avLst/>
            <a:gdLst/>
            <a:ahLst/>
            <a:cxnLst/>
            <a:rect r="r" b="b" t="t" l="l"/>
            <a:pathLst>
              <a:path h="10226246" w="6949327">
                <a:moveTo>
                  <a:pt x="0" y="0"/>
                </a:moveTo>
                <a:lnTo>
                  <a:pt x="6949327" y="0"/>
                </a:lnTo>
                <a:lnTo>
                  <a:pt x="6949327" y="10226246"/>
                </a:lnTo>
                <a:lnTo>
                  <a:pt x="0" y="10226246"/>
                </a:lnTo>
                <a:lnTo>
                  <a:pt x="0" y="0"/>
                </a:lnTo>
                <a:close/>
              </a:path>
            </a:pathLst>
          </a:custGeom>
          <a:blipFill>
            <a:blip r:embed="rId2">
              <a:alphaModFix amt="2000"/>
            </a:blip>
            <a:stretch>
              <a:fillRect l="-31603" t="0" r="-31603" b="0"/>
            </a:stretch>
          </a:blipFill>
        </p:spPr>
      </p:sp>
      <p:sp>
        <p:nvSpPr>
          <p:cNvPr name="Freeform 3" id="3"/>
          <p:cNvSpPr/>
          <p:nvPr/>
        </p:nvSpPr>
        <p:spPr>
          <a:xfrm flipH="false" flipV="false" rot="0">
            <a:off x="297820" y="284679"/>
            <a:ext cx="6981918" cy="10186622"/>
          </a:xfrm>
          <a:custGeom>
            <a:avLst/>
            <a:gdLst/>
            <a:ahLst/>
            <a:cxnLst/>
            <a:rect r="r" b="b" t="t" l="l"/>
            <a:pathLst>
              <a:path h="10186622" w="6981918">
                <a:moveTo>
                  <a:pt x="0" y="0"/>
                </a:moveTo>
                <a:lnTo>
                  <a:pt x="6981918" y="0"/>
                </a:lnTo>
                <a:lnTo>
                  <a:pt x="6981918" y="10186622"/>
                </a:lnTo>
                <a:lnTo>
                  <a:pt x="0" y="10186622"/>
                </a:lnTo>
                <a:lnTo>
                  <a:pt x="0" y="0"/>
                </a:lnTo>
                <a:close/>
              </a:path>
            </a:pathLst>
          </a:custGeom>
          <a:blipFill>
            <a:blip r:embed="rId2">
              <a:alphaModFix amt="2000"/>
            </a:blip>
            <a:stretch>
              <a:fillRect l="-30908" t="0" r="-30908" b="0"/>
            </a:stretch>
          </a:blipFill>
        </p:spPr>
      </p:sp>
      <p:grpSp>
        <p:nvGrpSpPr>
          <p:cNvPr name="Group 4" id="4"/>
          <p:cNvGrpSpPr/>
          <p:nvPr/>
        </p:nvGrpSpPr>
        <p:grpSpPr>
          <a:xfrm rot="0">
            <a:off x="0" y="0"/>
            <a:ext cx="7560000" cy="10692000"/>
            <a:chOff x="0" y="0"/>
            <a:chExt cx="2709333" cy="3831771"/>
          </a:xfrm>
        </p:grpSpPr>
        <p:sp>
          <p:nvSpPr>
            <p:cNvPr name="Freeform 5" id="5"/>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000000">
                <a:alpha val="0"/>
              </a:srgbClr>
            </a:solidFill>
            <a:ln w="285750" cap="sq">
              <a:solidFill>
                <a:srgbClr val="E3E3ED"/>
              </a:solidFill>
              <a:prstDash val="solid"/>
              <a:miter/>
            </a:ln>
          </p:spPr>
        </p:sp>
        <p:sp>
          <p:nvSpPr>
            <p:cNvPr name="TextBox 6" id="6"/>
            <p:cNvSpPr txBox="true"/>
            <p:nvPr/>
          </p:nvSpPr>
          <p:spPr>
            <a:xfrm>
              <a:off x="0" y="-38100"/>
              <a:ext cx="2709333" cy="3869871"/>
            </a:xfrm>
            <a:prstGeom prst="rect">
              <a:avLst/>
            </a:prstGeom>
          </p:spPr>
          <p:txBody>
            <a:bodyPr anchor="ctr" rtlCol="false" tIns="50800" lIns="50800" bIns="50800" rIns="50800"/>
            <a:lstStyle/>
            <a:p>
              <a:pPr algn="ctr">
                <a:lnSpc>
                  <a:spcPts val="1805"/>
                </a:lnSpc>
              </a:pPr>
            </a:p>
          </p:txBody>
        </p:sp>
      </p:grpSp>
      <p:grpSp>
        <p:nvGrpSpPr>
          <p:cNvPr name="Group 7" id="7"/>
          <p:cNvGrpSpPr/>
          <p:nvPr/>
        </p:nvGrpSpPr>
        <p:grpSpPr>
          <a:xfrm rot="0">
            <a:off x="437154" y="8684875"/>
            <a:ext cx="6670660" cy="1413439"/>
            <a:chOff x="0" y="0"/>
            <a:chExt cx="37196693" cy="7881568"/>
          </a:xfrm>
        </p:grpSpPr>
        <p:sp>
          <p:nvSpPr>
            <p:cNvPr name="Freeform 8" id="8"/>
            <p:cNvSpPr/>
            <p:nvPr/>
          </p:nvSpPr>
          <p:spPr>
            <a:xfrm flipH="false" flipV="false" rot="0">
              <a:off x="0" y="0"/>
              <a:ext cx="37196694" cy="7881568"/>
            </a:xfrm>
            <a:custGeom>
              <a:avLst/>
              <a:gdLst/>
              <a:ahLst/>
              <a:cxnLst/>
              <a:rect r="r" b="b" t="t" l="l"/>
              <a:pathLst>
                <a:path h="7881568" w="37196694">
                  <a:moveTo>
                    <a:pt x="0" y="0"/>
                  </a:moveTo>
                  <a:lnTo>
                    <a:pt x="0" y="7881568"/>
                  </a:lnTo>
                  <a:lnTo>
                    <a:pt x="37196694" y="7881568"/>
                  </a:lnTo>
                  <a:lnTo>
                    <a:pt x="37196694" y="0"/>
                  </a:lnTo>
                  <a:lnTo>
                    <a:pt x="0" y="0"/>
                  </a:lnTo>
                  <a:close/>
                  <a:moveTo>
                    <a:pt x="37135733" y="7820607"/>
                  </a:moveTo>
                  <a:lnTo>
                    <a:pt x="59690" y="7820607"/>
                  </a:lnTo>
                  <a:lnTo>
                    <a:pt x="59690" y="59690"/>
                  </a:lnTo>
                  <a:lnTo>
                    <a:pt x="37135733" y="59690"/>
                  </a:lnTo>
                  <a:lnTo>
                    <a:pt x="37135733" y="7820607"/>
                  </a:lnTo>
                  <a:close/>
                </a:path>
              </a:pathLst>
            </a:custGeom>
            <a:solidFill>
              <a:srgbClr val="262674"/>
            </a:solidFill>
          </p:spPr>
        </p:sp>
      </p:grpSp>
      <p:grpSp>
        <p:nvGrpSpPr>
          <p:cNvPr name="Group 9" id="9"/>
          <p:cNvGrpSpPr/>
          <p:nvPr/>
        </p:nvGrpSpPr>
        <p:grpSpPr>
          <a:xfrm rot="0">
            <a:off x="1320845" y="9678134"/>
            <a:ext cx="4918310" cy="1013866"/>
            <a:chOff x="0" y="0"/>
            <a:chExt cx="6557747" cy="1351821"/>
          </a:xfrm>
        </p:grpSpPr>
        <p:sp>
          <p:nvSpPr>
            <p:cNvPr name="AutoShape 10" id="10"/>
            <p:cNvSpPr/>
            <p:nvPr/>
          </p:nvSpPr>
          <p:spPr>
            <a:xfrm>
              <a:off x="0" y="0"/>
              <a:ext cx="6557747" cy="1351821"/>
            </a:xfrm>
            <a:prstGeom prst="rect">
              <a:avLst/>
            </a:prstGeom>
            <a:solidFill>
              <a:srgbClr val="0F71B8"/>
            </a:solidFill>
          </p:spPr>
        </p:sp>
      </p:grpSp>
      <p:sp>
        <p:nvSpPr>
          <p:cNvPr name="Freeform 11" id="11"/>
          <p:cNvSpPr/>
          <p:nvPr/>
        </p:nvSpPr>
        <p:spPr>
          <a:xfrm flipH="true" flipV="false" rot="0">
            <a:off x="-36000" y="1036999"/>
            <a:ext cx="525086" cy="348466"/>
          </a:xfrm>
          <a:custGeom>
            <a:avLst/>
            <a:gdLst/>
            <a:ahLst/>
            <a:cxnLst/>
            <a:rect r="r" b="b" t="t" l="l"/>
            <a:pathLst>
              <a:path h="348466" w="525086">
                <a:moveTo>
                  <a:pt x="525086" y="0"/>
                </a:moveTo>
                <a:lnTo>
                  <a:pt x="0" y="0"/>
                </a:lnTo>
                <a:lnTo>
                  <a:pt x="0" y="348466"/>
                </a:lnTo>
                <a:lnTo>
                  <a:pt x="525086" y="348466"/>
                </a:lnTo>
                <a:lnTo>
                  <a:pt x="525086"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2" id="12"/>
          <p:cNvSpPr txBox="true"/>
          <p:nvPr/>
        </p:nvSpPr>
        <p:spPr>
          <a:xfrm rot="0">
            <a:off x="489086" y="1192182"/>
            <a:ext cx="6582727" cy="1534160"/>
          </a:xfrm>
          <a:prstGeom prst="rect">
            <a:avLst/>
          </a:prstGeom>
        </p:spPr>
        <p:txBody>
          <a:bodyPr anchor="t" rtlCol="false" tIns="0" lIns="0" bIns="0" rIns="0">
            <a:spAutoFit/>
          </a:bodyPr>
          <a:lstStyle/>
          <a:p>
            <a:pPr algn="ctr">
              <a:lnSpc>
                <a:spcPts val="1540"/>
              </a:lnSpc>
            </a:pPr>
            <a:r>
              <a:rPr lang="en-US" sz="1100" spc="27">
                <a:solidFill>
                  <a:srgbClr val="262674"/>
                </a:solidFill>
                <a:latin typeface="Noto Sans"/>
                <a:ea typeface="Noto Sans"/>
                <a:cs typeface="Noto Sans"/>
                <a:sym typeface="Noto Sans"/>
              </a:rPr>
              <a:t>Bienvenue à vous dans le monde fédéral ! En prenant votre licence au club de […….], vous entrez dans un écosystème sportif structuré et où chaque échelon joue un rôle primordial dans le développement de notre sport sous toutes ses facettes ! Nous vous souhaitons une très belle année de badminton et nous espérons que votre expérience de badiste sera la plus réussie possible ! Nous nous tenons, chacun d’entre nous, à votre disposition en cas de questions ou de soucis !</a:t>
            </a:r>
          </a:p>
          <a:p>
            <a:pPr algn="ctr">
              <a:lnSpc>
                <a:spcPts val="1680"/>
              </a:lnSpc>
            </a:pPr>
          </a:p>
          <a:p>
            <a:pPr algn="ctr">
              <a:lnSpc>
                <a:spcPts val="1540"/>
              </a:lnSpc>
            </a:pPr>
            <a:r>
              <a:rPr lang="en-US" sz="1100" spc="27">
                <a:solidFill>
                  <a:srgbClr val="262674"/>
                </a:solidFill>
                <a:latin typeface="Noto Sans"/>
                <a:ea typeface="Noto Sans"/>
                <a:cs typeface="Noto Sans"/>
                <a:sym typeface="Noto Sans"/>
              </a:rPr>
              <a:t>                                                   - Laure GRANGEON, présidente de la ligue AURA Badminton</a:t>
            </a:r>
          </a:p>
        </p:txBody>
      </p:sp>
      <p:sp>
        <p:nvSpPr>
          <p:cNvPr name="Freeform 13" id="13"/>
          <p:cNvSpPr/>
          <p:nvPr/>
        </p:nvSpPr>
        <p:spPr>
          <a:xfrm flipH="false" flipV="false" rot="0">
            <a:off x="7034914" y="2377875"/>
            <a:ext cx="525086" cy="348466"/>
          </a:xfrm>
          <a:custGeom>
            <a:avLst/>
            <a:gdLst/>
            <a:ahLst/>
            <a:cxnLst/>
            <a:rect r="r" b="b" t="t" l="l"/>
            <a:pathLst>
              <a:path h="348466" w="525086">
                <a:moveTo>
                  <a:pt x="0" y="0"/>
                </a:moveTo>
                <a:lnTo>
                  <a:pt x="525086" y="0"/>
                </a:lnTo>
                <a:lnTo>
                  <a:pt x="525086" y="348467"/>
                </a:lnTo>
                <a:lnTo>
                  <a:pt x="0" y="34846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4" id="14"/>
          <p:cNvGrpSpPr/>
          <p:nvPr/>
        </p:nvGrpSpPr>
        <p:grpSpPr>
          <a:xfrm rot="0">
            <a:off x="437154" y="3132696"/>
            <a:ext cx="3250545" cy="1951729"/>
            <a:chOff x="0" y="0"/>
            <a:chExt cx="18125575" cy="10883162"/>
          </a:xfrm>
        </p:grpSpPr>
        <p:sp>
          <p:nvSpPr>
            <p:cNvPr name="Freeform 15" id="15"/>
            <p:cNvSpPr/>
            <p:nvPr/>
          </p:nvSpPr>
          <p:spPr>
            <a:xfrm flipH="false" flipV="false" rot="0">
              <a:off x="0" y="0"/>
              <a:ext cx="18125574" cy="10883162"/>
            </a:xfrm>
            <a:custGeom>
              <a:avLst/>
              <a:gdLst/>
              <a:ahLst/>
              <a:cxnLst/>
              <a:rect r="r" b="b" t="t" l="l"/>
              <a:pathLst>
                <a:path h="10883162" w="18125574">
                  <a:moveTo>
                    <a:pt x="0" y="0"/>
                  </a:moveTo>
                  <a:lnTo>
                    <a:pt x="0" y="10883162"/>
                  </a:lnTo>
                  <a:lnTo>
                    <a:pt x="18125574" y="10883162"/>
                  </a:lnTo>
                  <a:lnTo>
                    <a:pt x="18125574" y="0"/>
                  </a:lnTo>
                  <a:lnTo>
                    <a:pt x="0" y="0"/>
                  </a:lnTo>
                  <a:close/>
                  <a:moveTo>
                    <a:pt x="18064615" y="10822202"/>
                  </a:moveTo>
                  <a:lnTo>
                    <a:pt x="59690" y="10822202"/>
                  </a:lnTo>
                  <a:lnTo>
                    <a:pt x="59690" y="59690"/>
                  </a:lnTo>
                  <a:lnTo>
                    <a:pt x="18064615" y="59690"/>
                  </a:lnTo>
                  <a:lnTo>
                    <a:pt x="18064615" y="10822202"/>
                  </a:lnTo>
                  <a:close/>
                </a:path>
              </a:pathLst>
            </a:custGeom>
            <a:solidFill>
              <a:srgbClr val="262674"/>
            </a:solidFill>
          </p:spPr>
        </p:sp>
      </p:grpSp>
      <p:grpSp>
        <p:nvGrpSpPr>
          <p:cNvPr name="Group 16" id="16"/>
          <p:cNvGrpSpPr/>
          <p:nvPr/>
        </p:nvGrpSpPr>
        <p:grpSpPr>
          <a:xfrm rot="0">
            <a:off x="3865870" y="3132696"/>
            <a:ext cx="3250545" cy="3342379"/>
            <a:chOff x="0" y="0"/>
            <a:chExt cx="18125575" cy="18637655"/>
          </a:xfrm>
        </p:grpSpPr>
        <p:sp>
          <p:nvSpPr>
            <p:cNvPr name="Freeform 17" id="17"/>
            <p:cNvSpPr/>
            <p:nvPr/>
          </p:nvSpPr>
          <p:spPr>
            <a:xfrm flipH="false" flipV="false" rot="0">
              <a:off x="0" y="0"/>
              <a:ext cx="18125574" cy="18637655"/>
            </a:xfrm>
            <a:custGeom>
              <a:avLst/>
              <a:gdLst/>
              <a:ahLst/>
              <a:cxnLst/>
              <a:rect r="r" b="b" t="t" l="l"/>
              <a:pathLst>
                <a:path h="18637655" w="18125574">
                  <a:moveTo>
                    <a:pt x="0" y="0"/>
                  </a:moveTo>
                  <a:lnTo>
                    <a:pt x="0" y="18637655"/>
                  </a:lnTo>
                  <a:lnTo>
                    <a:pt x="18125574" y="18637655"/>
                  </a:lnTo>
                  <a:lnTo>
                    <a:pt x="18125574" y="0"/>
                  </a:lnTo>
                  <a:lnTo>
                    <a:pt x="0" y="0"/>
                  </a:lnTo>
                  <a:close/>
                  <a:moveTo>
                    <a:pt x="18064615" y="18576694"/>
                  </a:moveTo>
                  <a:lnTo>
                    <a:pt x="59690" y="18576694"/>
                  </a:lnTo>
                  <a:lnTo>
                    <a:pt x="59690" y="59690"/>
                  </a:lnTo>
                  <a:lnTo>
                    <a:pt x="18064615" y="59690"/>
                  </a:lnTo>
                  <a:lnTo>
                    <a:pt x="18064615" y="18576694"/>
                  </a:lnTo>
                  <a:close/>
                </a:path>
              </a:pathLst>
            </a:custGeom>
            <a:solidFill>
              <a:srgbClr val="262674"/>
            </a:solidFill>
          </p:spPr>
        </p:sp>
      </p:grpSp>
      <p:sp>
        <p:nvSpPr>
          <p:cNvPr name="Freeform 18" id="18"/>
          <p:cNvSpPr/>
          <p:nvPr/>
        </p:nvSpPr>
        <p:spPr>
          <a:xfrm flipH="false" flipV="false" rot="0">
            <a:off x="890555" y="2820201"/>
            <a:ext cx="2279226" cy="574639"/>
          </a:xfrm>
          <a:custGeom>
            <a:avLst/>
            <a:gdLst/>
            <a:ahLst/>
            <a:cxnLst/>
            <a:rect r="r" b="b" t="t" l="l"/>
            <a:pathLst>
              <a:path h="574639" w="2279226">
                <a:moveTo>
                  <a:pt x="0" y="0"/>
                </a:moveTo>
                <a:lnTo>
                  <a:pt x="2279226" y="0"/>
                </a:lnTo>
                <a:lnTo>
                  <a:pt x="2279226" y="574639"/>
                </a:lnTo>
                <a:lnTo>
                  <a:pt x="0" y="574639"/>
                </a:lnTo>
                <a:lnTo>
                  <a:pt x="0" y="0"/>
                </a:lnTo>
                <a:close/>
              </a:path>
            </a:pathLst>
          </a:custGeom>
          <a:blipFill>
            <a:blip r:embed="rId5"/>
            <a:stretch>
              <a:fillRect l="-14837" t="0" r="-175163" b="-60581"/>
            </a:stretch>
          </a:blipFill>
        </p:spPr>
      </p:sp>
      <p:sp>
        <p:nvSpPr>
          <p:cNvPr name="Freeform 19" id="19"/>
          <p:cNvSpPr/>
          <p:nvPr/>
        </p:nvSpPr>
        <p:spPr>
          <a:xfrm flipH="false" flipV="false" rot="0">
            <a:off x="4494342" y="2820201"/>
            <a:ext cx="1993602" cy="922761"/>
          </a:xfrm>
          <a:custGeom>
            <a:avLst/>
            <a:gdLst/>
            <a:ahLst/>
            <a:cxnLst/>
            <a:rect r="r" b="b" t="t" l="l"/>
            <a:pathLst>
              <a:path h="922761" w="1993602">
                <a:moveTo>
                  <a:pt x="0" y="0"/>
                </a:moveTo>
                <a:lnTo>
                  <a:pt x="1993602" y="0"/>
                </a:lnTo>
                <a:lnTo>
                  <a:pt x="1993602" y="922761"/>
                </a:lnTo>
                <a:lnTo>
                  <a:pt x="0" y="922761"/>
                </a:lnTo>
                <a:lnTo>
                  <a:pt x="0" y="0"/>
                </a:lnTo>
                <a:close/>
              </a:path>
            </a:pathLst>
          </a:custGeom>
          <a:blipFill>
            <a:blip r:embed="rId5"/>
            <a:stretch>
              <a:fillRect l="-197730" t="0" r="-33818" b="0"/>
            </a:stretch>
          </a:blipFill>
        </p:spPr>
      </p:sp>
      <p:sp>
        <p:nvSpPr>
          <p:cNvPr name="AutoShape 20" id="20"/>
          <p:cNvSpPr/>
          <p:nvPr/>
        </p:nvSpPr>
        <p:spPr>
          <a:xfrm>
            <a:off x="452186" y="7763943"/>
            <a:ext cx="6664229" cy="0"/>
          </a:xfrm>
          <a:prstGeom prst="line">
            <a:avLst/>
          </a:prstGeom>
          <a:ln cap="flat" w="19050">
            <a:solidFill>
              <a:srgbClr val="019FE3"/>
            </a:solidFill>
            <a:prstDash val="solid"/>
            <a:headEnd type="none" len="sm" w="sm"/>
            <a:tailEnd type="none" len="sm" w="sm"/>
          </a:ln>
        </p:spPr>
      </p:sp>
      <p:sp>
        <p:nvSpPr>
          <p:cNvPr name="AutoShape 21" id="21"/>
          <p:cNvSpPr/>
          <p:nvPr/>
        </p:nvSpPr>
        <p:spPr>
          <a:xfrm flipV="true">
            <a:off x="955072" y="7321869"/>
            <a:ext cx="0" cy="560505"/>
          </a:xfrm>
          <a:prstGeom prst="line">
            <a:avLst/>
          </a:prstGeom>
          <a:ln cap="flat" w="19050">
            <a:solidFill>
              <a:srgbClr val="019FE3"/>
            </a:solidFill>
            <a:prstDash val="solid"/>
            <a:headEnd type="none" len="sm" w="sm"/>
            <a:tailEnd type="none" len="sm" w="sm"/>
          </a:ln>
        </p:spPr>
      </p:sp>
      <p:sp>
        <p:nvSpPr>
          <p:cNvPr name="AutoShape 22" id="22"/>
          <p:cNvSpPr/>
          <p:nvPr/>
        </p:nvSpPr>
        <p:spPr>
          <a:xfrm flipV="true">
            <a:off x="2167860" y="7602122"/>
            <a:ext cx="0" cy="560505"/>
          </a:xfrm>
          <a:prstGeom prst="line">
            <a:avLst/>
          </a:prstGeom>
          <a:ln cap="flat" w="19050">
            <a:solidFill>
              <a:srgbClr val="019FE3"/>
            </a:solidFill>
            <a:prstDash val="solid"/>
            <a:headEnd type="none" len="sm" w="sm"/>
            <a:tailEnd type="none" len="sm" w="sm"/>
          </a:ln>
        </p:spPr>
      </p:sp>
      <p:sp>
        <p:nvSpPr>
          <p:cNvPr name="AutoShape 23" id="23"/>
          <p:cNvSpPr/>
          <p:nvPr/>
        </p:nvSpPr>
        <p:spPr>
          <a:xfrm flipV="true">
            <a:off x="3377535" y="7325793"/>
            <a:ext cx="0" cy="560505"/>
          </a:xfrm>
          <a:prstGeom prst="line">
            <a:avLst/>
          </a:prstGeom>
          <a:ln cap="flat" w="19050">
            <a:solidFill>
              <a:srgbClr val="019FE3"/>
            </a:solidFill>
            <a:prstDash val="solid"/>
            <a:headEnd type="none" len="sm" w="sm"/>
            <a:tailEnd type="none" len="sm" w="sm"/>
          </a:ln>
        </p:spPr>
      </p:sp>
      <p:sp>
        <p:nvSpPr>
          <p:cNvPr name="AutoShape 24" id="24"/>
          <p:cNvSpPr/>
          <p:nvPr/>
        </p:nvSpPr>
        <p:spPr>
          <a:xfrm flipV="true">
            <a:off x="4587210" y="7582968"/>
            <a:ext cx="0" cy="560505"/>
          </a:xfrm>
          <a:prstGeom prst="line">
            <a:avLst/>
          </a:prstGeom>
          <a:ln cap="flat" w="19050">
            <a:solidFill>
              <a:srgbClr val="019FE3"/>
            </a:solidFill>
            <a:prstDash val="solid"/>
            <a:headEnd type="none" len="sm" w="sm"/>
            <a:tailEnd type="none" len="sm" w="sm"/>
          </a:ln>
        </p:spPr>
      </p:sp>
      <p:sp>
        <p:nvSpPr>
          <p:cNvPr name="AutoShape 25" id="25"/>
          <p:cNvSpPr/>
          <p:nvPr/>
        </p:nvSpPr>
        <p:spPr>
          <a:xfrm flipV="true">
            <a:off x="5796885" y="7287693"/>
            <a:ext cx="0" cy="560505"/>
          </a:xfrm>
          <a:prstGeom prst="line">
            <a:avLst/>
          </a:prstGeom>
          <a:ln cap="flat" w="19050">
            <a:solidFill>
              <a:srgbClr val="019FE3"/>
            </a:solidFill>
            <a:prstDash val="solid"/>
            <a:headEnd type="none" len="sm" w="sm"/>
            <a:tailEnd type="none" len="sm" w="sm"/>
          </a:ln>
        </p:spPr>
      </p:sp>
      <p:sp>
        <p:nvSpPr>
          <p:cNvPr name="AutoShape 26" id="26"/>
          <p:cNvSpPr/>
          <p:nvPr/>
        </p:nvSpPr>
        <p:spPr>
          <a:xfrm flipV="true">
            <a:off x="7006560" y="7606046"/>
            <a:ext cx="0" cy="560505"/>
          </a:xfrm>
          <a:prstGeom prst="line">
            <a:avLst/>
          </a:prstGeom>
          <a:ln cap="flat" w="19050">
            <a:solidFill>
              <a:srgbClr val="019FE3"/>
            </a:solidFill>
            <a:prstDash val="solid"/>
            <a:headEnd type="none" len="sm" w="sm"/>
            <a:tailEnd type="none" len="sm" w="sm"/>
          </a:ln>
        </p:spPr>
      </p:sp>
      <p:sp>
        <p:nvSpPr>
          <p:cNvPr name="Freeform 27" id="27"/>
          <p:cNvSpPr/>
          <p:nvPr/>
        </p:nvSpPr>
        <p:spPr>
          <a:xfrm flipH="false" flipV="false" rot="0">
            <a:off x="1313019" y="8910757"/>
            <a:ext cx="476152" cy="476152"/>
          </a:xfrm>
          <a:custGeom>
            <a:avLst/>
            <a:gdLst/>
            <a:ahLst/>
            <a:cxnLst/>
            <a:rect r="r" b="b" t="t" l="l"/>
            <a:pathLst>
              <a:path h="476152" w="476152">
                <a:moveTo>
                  <a:pt x="0" y="0"/>
                </a:moveTo>
                <a:lnTo>
                  <a:pt x="476152" y="0"/>
                </a:lnTo>
                <a:lnTo>
                  <a:pt x="476152" y="476152"/>
                </a:lnTo>
                <a:lnTo>
                  <a:pt x="0" y="47615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0">
            <a:off x="2423619" y="8910757"/>
            <a:ext cx="476152" cy="476152"/>
          </a:xfrm>
          <a:custGeom>
            <a:avLst/>
            <a:gdLst/>
            <a:ahLst/>
            <a:cxnLst/>
            <a:rect r="r" b="b" t="t" l="l"/>
            <a:pathLst>
              <a:path h="476152" w="476152">
                <a:moveTo>
                  <a:pt x="0" y="0"/>
                </a:moveTo>
                <a:lnTo>
                  <a:pt x="476151" y="0"/>
                </a:lnTo>
                <a:lnTo>
                  <a:pt x="476151" y="476152"/>
                </a:lnTo>
                <a:lnTo>
                  <a:pt x="0" y="4761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9" id="29"/>
          <p:cNvSpPr/>
          <p:nvPr/>
        </p:nvSpPr>
        <p:spPr>
          <a:xfrm flipH="false" flipV="false" rot="0">
            <a:off x="3534218" y="8910757"/>
            <a:ext cx="491564" cy="491564"/>
          </a:xfrm>
          <a:custGeom>
            <a:avLst/>
            <a:gdLst/>
            <a:ahLst/>
            <a:cxnLst/>
            <a:rect r="r" b="b" t="t" l="l"/>
            <a:pathLst>
              <a:path h="491564" w="491564">
                <a:moveTo>
                  <a:pt x="0" y="0"/>
                </a:moveTo>
                <a:lnTo>
                  <a:pt x="491564" y="0"/>
                </a:lnTo>
                <a:lnTo>
                  <a:pt x="491564" y="491564"/>
                </a:lnTo>
                <a:lnTo>
                  <a:pt x="0" y="491564"/>
                </a:lnTo>
                <a:lnTo>
                  <a:pt x="0" y="0"/>
                </a:lnTo>
                <a:close/>
              </a:path>
            </a:pathLst>
          </a:custGeom>
          <a:blipFill>
            <a:blip r:embed="rId10"/>
            <a:stretch>
              <a:fillRect l="0" t="0" r="0" b="0"/>
            </a:stretch>
          </a:blipFill>
        </p:spPr>
      </p:sp>
      <p:sp>
        <p:nvSpPr>
          <p:cNvPr name="Freeform 30" id="30"/>
          <p:cNvSpPr/>
          <p:nvPr/>
        </p:nvSpPr>
        <p:spPr>
          <a:xfrm flipH="false" flipV="false" rot="0">
            <a:off x="4663957" y="8962171"/>
            <a:ext cx="504491" cy="373324"/>
          </a:xfrm>
          <a:custGeom>
            <a:avLst/>
            <a:gdLst/>
            <a:ahLst/>
            <a:cxnLst/>
            <a:rect r="r" b="b" t="t" l="l"/>
            <a:pathLst>
              <a:path h="373324" w="504491">
                <a:moveTo>
                  <a:pt x="0" y="0"/>
                </a:moveTo>
                <a:lnTo>
                  <a:pt x="504491" y="0"/>
                </a:lnTo>
                <a:lnTo>
                  <a:pt x="504491" y="373324"/>
                </a:lnTo>
                <a:lnTo>
                  <a:pt x="0" y="37332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1" id="31"/>
          <p:cNvSpPr/>
          <p:nvPr/>
        </p:nvSpPr>
        <p:spPr>
          <a:xfrm flipH="false" flipV="false" rot="0">
            <a:off x="5755601" y="8895345"/>
            <a:ext cx="491564" cy="491564"/>
          </a:xfrm>
          <a:custGeom>
            <a:avLst/>
            <a:gdLst/>
            <a:ahLst/>
            <a:cxnLst/>
            <a:rect r="r" b="b" t="t" l="l"/>
            <a:pathLst>
              <a:path h="491564" w="491564">
                <a:moveTo>
                  <a:pt x="0" y="0"/>
                </a:moveTo>
                <a:lnTo>
                  <a:pt x="491564" y="0"/>
                </a:lnTo>
                <a:lnTo>
                  <a:pt x="491564" y="491564"/>
                </a:lnTo>
                <a:lnTo>
                  <a:pt x="0" y="491564"/>
                </a:lnTo>
                <a:lnTo>
                  <a:pt x="0" y="0"/>
                </a:lnTo>
                <a:close/>
              </a:path>
            </a:pathLst>
          </a:custGeom>
          <a:blipFill>
            <a:blip r:embed="rId13"/>
            <a:stretch>
              <a:fillRect l="0" t="0" r="0" b="0"/>
            </a:stretch>
          </a:blipFill>
        </p:spPr>
      </p:sp>
      <p:sp>
        <p:nvSpPr>
          <p:cNvPr name="Freeform 32" id="32"/>
          <p:cNvSpPr/>
          <p:nvPr/>
        </p:nvSpPr>
        <p:spPr>
          <a:xfrm flipH="false" flipV="false" rot="0">
            <a:off x="489086" y="261965"/>
            <a:ext cx="1000003" cy="901642"/>
          </a:xfrm>
          <a:custGeom>
            <a:avLst/>
            <a:gdLst/>
            <a:ahLst/>
            <a:cxnLst/>
            <a:rect r="r" b="b" t="t" l="l"/>
            <a:pathLst>
              <a:path h="901642" w="1000003">
                <a:moveTo>
                  <a:pt x="0" y="0"/>
                </a:moveTo>
                <a:lnTo>
                  <a:pt x="1000004" y="0"/>
                </a:lnTo>
                <a:lnTo>
                  <a:pt x="1000004" y="901642"/>
                </a:lnTo>
                <a:lnTo>
                  <a:pt x="0" y="901642"/>
                </a:lnTo>
                <a:lnTo>
                  <a:pt x="0" y="0"/>
                </a:lnTo>
                <a:close/>
              </a:path>
            </a:pathLst>
          </a:custGeom>
          <a:blipFill>
            <a:blip r:embed="rId2"/>
            <a:stretch>
              <a:fillRect l="0" t="0" r="0" b="0"/>
            </a:stretch>
          </a:blipFill>
        </p:spPr>
      </p:sp>
      <p:sp>
        <p:nvSpPr>
          <p:cNvPr name="TextBox 33" id="33"/>
          <p:cNvSpPr txBox="true"/>
          <p:nvPr/>
        </p:nvSpPr>
        <p:spPr>
          <a:xfrm rot="0">
            <a:off x="489086" y="5385561"/>
            <a:ext cx="3270190" cy="946639"/>
          </a:xfrm>
          <a:prstGeom prst="rect">
            <a:avLst/>
          </a:prstGeom>
        </p:spPr>
        <p:txBody>
          <a:bodyPr anchor="t" rtlCol="false" tIns="0" lIns="0" bIns="0" rIns="0">
            <a:spAutoFit/>
          </a:bodyPr>
          <a:lstStyle/>
          <a:p>
            <a:pPr algn="l">
              <a:lnSpc>
                <a:spcPts val="1898"/>
              </a:lnSpc>
            </a:pPr>
            <a:r>
              <a:rPr lang="en-US" sz="1355" spc="33">
                <a:solidFill>
                  <a:srgbClr val="019FE3"/>
                </a:solidFill>
                <a:latin typeface="Noto Sans"/>
                <a:ea typeface="Noto Sans"/>
                <a:cs typeface="Noto Sans"/>
                <a:sym typeface="Noto Sans"/>
              </a:rPr>
              <a:t>Consultez le projet de la Ligue</a:t>
            </a:r>
          </a:p>
          <a:p>
            <a:pPr algn="l">
              <a:lnSpc>
                <a:spcPts val="1898"/>
              </a:lnSpc>
            </a:pPr>
          </a:p>
          <a:p>
            <a:pPr algn="l">
              <a:lnSpc>
                <a:spcPts val="1898"/>
              </a:lnSpc>
            </a:pPr>
          </a:p>
          <a:p>
            <a:pPr algn="l">
              <a:lnSpc>
                <a:spcPts val="1898"/>
              </a:lnSpc>
            </a:pPr>
            <a:r>
              <a:rPr lang="en-US" sz="1355" spc="33">
                <a:solidFill>
                  <a:srgbClr val="019FE3"/>
                </a:solidFill>
                <a:latin typeface="Noto Sans"/>
                <a:ea typeface="Noto Sans"/>
                <a:cs typeface="Noto Sans"/>
                <a:sym typeface="Noto Sans"/>
              </a:rPr>
              <a:t>Découvrir notre équipe</a:t>
            </a:r>
          </a:p>
        </p:txBody>
      </p:sp>
      <p:pic>
        <p:nvPicPr>
          <p:cNvPr name="Picture 34" id="34"/>
          <p:cNvPicPr>
            <a:picLocks noChangeAspect="true"/>
          </p:cNvPicPr>
          <p:nvPr/>
        </p:nvPicPr>
        <p:blipFill>
          <a:blip r:embed="rId14"/>
          <a:stretch>
            <a:fillRect/>
          </a:stretch>
        </p:blipFill>
        <p:spPr>
          <a:xfrm rot="0">
            <a:off x="3101254" y="5201658"/>
            <a:ext cx="630960" cy="630960"/>
          </a:xfrm>
          <a:prstGeom prst="rect">
            <a:avLst/>
          </a:prstGeom>
        </p:spPr>
      </p:pic>
      <p:pic>
        <p:nvPicPr>
          <p:cNvPr name="Picture 35" id="35"/>
          <p:cNvPicPr>
            <a:picLocks noChangeAspect="true"/>
          </p:cNvPicPr>
          <p:nvPr/>
        </p:nvPicPr>
        <p:blipFill>
          <a:blip r:embed="rId15"/>
          <a:stretch>
            <a:fillRect/>
          </a:stretch>
        </p:blipFill>
        <p:spPr>
          <a:xfrm rot="0">
            <a:off x="3105629" y="5805402"/>
            <a:ext cx="630960" cy="630960"/>
          </a:xfrm>
          <a:prstGeom prst="rect">
            <a:avLst/>
          </a:prstGeom>
        </p:spPr>
      </p:pic>
      <p:sp>
        <p:nvSpPr>
          <p:cNvPr name="TextBox 36" id="36"/>
          <p:cNvSpPr txBox="true"/>
          <p:nvPr/>
        </p:nvSpPr>
        <p:spPr>
          <a:xfrm rot="0">
            <a:off x="1072056" y="9908359"/>
            <a:ext cx="5415888" cy="562942"/>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LIGUE AUVERGNE-RHÔNE-ALPES</a:t>
            </a:r>
          </a:p>
          <a:p>
            <a:pPr algn="ctr">
              <a:lnSpc>
                <a:spcPts val="2206"/>
              </a:lnSpc>
            </a:pPr>
            <a:r>
              <a:rPr lang="en-US" b="true" sz="1970" spc="49">
                <a:solidFill>
                  <a:srgbClr val="FFFFFF"/>
                </a:solidFill>
                <a:latin typeface="Cardo Bold"/>
                <a:ea typeface="Cardo Bold"/>
                <a:cs typeface="Cardo Bold"/>
                <a:sym typeface="Cardo Bold"/>
              </a:rPr>
              <a:t>DE BADMINTON</a:t>
            </a:r>
          </a:p>
        </p:txBody>
      </p:sp>
      <p:sp>
        <p:nvSpPr>
          <p:cNvPr name="TextBox 37" id="37"/>
          <p:cNvSpPr txBox="true"/>
          <p:nvPr/>
        </p:nvSpPr>
        <p:spPr>
          <a:xfrm rot="0">
            <a:off x="3679634" y="681900"/>
            <a:ext cx="5119043" cy="355418"/>
          </a:xfrm>
          <a:prstGeom prst="rect">
            <a:avLst/>
          </a:prstGeom>
        </p:spPr>
        <p:txBody>
          <a:bodyPr anchor="t" rtlCol="false" tIns="0" lIns="0" bIns="0" rIns="0">
            <a:spAutoFit/>
          </a:bodyPr>
          <a:lstStyle/>
          <a:p>
            <a:pPr algn="ctr">
              <a:lnSpc>
                <a:spcPts val="2985"/>
              </a:lnSpc>
            </a:pPr>
            <a:r>
              <a:rPr lang="en-US" b="true" sz="2132" spc="-144">
                <a:solidFill>
                  <a:srgbClr val="0F71B8"/>
                </a:solidFill>
                <a:latin typeface="Cardo Bold"/>
                <a:ea typeface="Cardo Bold"/>
                <a:cs typeface="Cardo Bold"/>
                <a:sym typeface="Cardo Bold"/>
              </a:rPr>
              <a:t>Mot  d’accueil</a:t>
            </a:r>
          </a:p>
        </p:txBody>
      </p:sp>
      <p:sp>
        <p:nvSpPr>
          <p:cNvPr name="TextBox 38" id="38"/>
          <p:cNvSpPr txBox="true"/>
          <p:nvPr/>
        </p:nvSpPr>
        <p:spPr>
          <a:xfrm rot="0">
            <a:off x="955072" y="2893144"/>
            <a:ext cx="2214710" cy="388438"/>
          </a:xfrm>
          <a:prstGeom prst="rect">
            <a:avLst/>
          </a:prstGeom>
        </p:spPr>
        <p:txBody>
          <a:bodyPr anchor="t" rtlCol="false" tIns="0" lIns="0" bIns="0" rIns="0">
            <a:spAutoFit/>
          </a:bodyPr>
          <a:lstStyle/>
          <a:p>
            <a:pPr algn="ctr">
              <a:lnSpc>
                <a:spcPts val="3265"/>
              </a:lnSpc>
            </a:pPr>
            <a:r>
              <a:rPr lang="en-US" b="true" sz="2332" spc="-158">
                <a:solidFill>
                  <a:srgbClr val="0F71B8"/>
                </a:solidFill>
                <a:latin typeface="Cardo Bold"/>
                <a:ea typeface="Cardo Bold"/>
                <a:cs typeface="Cardo Bold"/>
                <a:sym typeface="Cardo Bold"/>
              </a:rPr>
              <a:t>Notre philosophie</a:t>
            </a:r>
          </a:p>
        </p:txBody>
      </p:sp>
      <p:sp>
        <p:nvSpPr>
          <p:cNvPr name="TextBox 39" id="39"/>
          <p:cNvSpPr txBox="true"/>
          <p:nvPr/>
        </p:nvSpPr>
        <p:spPr>
          <a:xfrm rot="0">
            <a:off x="4375186" y="2919428"/>
            <a:ext cx="2214710" cy="388438"/>
          </a:xfrm>
          <a:prstGeom prst="rect">
            <a:avLst/>
          </a:prstGeom>
        </p:spPr>
        <p:txBody>
          <a:bodyPr anchor="t" rtlCol="false" tIns="0" lIns="0" bIns="0" rIns="0">
            <a:spAutoFit/>
          </a:bodyPr>
          <a:lstStyle/>
          <a:p>
            <a:pPr algn="ctr">
              <a:lnSpc>
                <a:spcPts val="3265"/>
              </a:lnSpc>
            </a:pPr>
            <a:r>
              <a:rPr lang="en-US" b="true" sz="2332" spc="-158">
                <a:solidFill>
                  <a:srgbClr val="0F71B8"/>
                </a:solidFill>
                <a:latin typeface="Cardo Bold"/>
                <a:ea typeface="Cardo Bold"/>
                <a:cs typeface="Cardo Bold"/>
                <a:sym typeface="Cardo Bold"/>
              </a:rPr>
              <a:t>Chiffres clés</a:t>
            </a:r>
          </a:p>
        </p:txBody>
      </p:sp>
      <p:sp>
        <p:nvSpPr>
          <p:cNvPr name="TextBox 40" id="40"/>
          <p:cNvSpPr txBox="true"/>
          <p:nvPr/>
        </p:nvSpPr>
        <p:spPr>
          <a:xfrm rot="0">
            <a:off x="711418" y="3433872"/>
            <a:ext cx="2571909" cy="1477466"/>
          </a:xfrm>
          <a:prstGeom prst="rect">
            <a:avLst/>
          </a:prstGeom>
        </p:spPr>
        <p:txBody>
          <a:bodyPr anchor="t" rtlCol="false" tIns="0" lIns="0" bIns="0" rIns="0">
            <a:spAutoFit/>
          </a:bodyPr>
          <a:lstStyle/>
          <a:p>
            <a:pPr algn="l" marL="329275" indent="-164638" lvl="1">
              <a:lnSpc>
                <a:spcPts val="1692"/>
              </a:lnSpc>
              <a:buFont typeface="Arial"/>
              <a:buChar char="•"/>
            </a:pPr>
            <a:r>
              <a:rPr lang="en-US" sz="1525" spc="38">
                <a:solidFill>
                  <a:srgbClr val="262674"/>
                </a:solidFill>
                <a:latin typeface="Noto Sans"/>
                <a:ea typeface="Noto Sans"/>
                <a:cs typeface="Noto Sans"/>
                <a:sym typeface="Noto Sans"/>
              </a:rPr>
              <a:t>FEDERER</a:t>
            </a:r>
          </a:p>
          <a:p>
            <a:pPr algn="l">
              <a:lnSpc>
                <a:spcPts val="1692"/>
              </a:lnSpc>
            </a:pPr>
          </a:p>
          <a:p>
            <a:pPr algn="l" marL="329275" indent="-164638" lvl="1">
              <a:lnSpc>
                <a:spcPts val="1692"/>
              </a:lnSpc>
              <a:buFont typeface="Arial"/>
              <a:buChar char="•"/>
            </a:pPr>
            <a:r>
              <a:rPr lang="en-US" sz="1525" spc="38">
                <a:solidFill>
                  <a:srgbClr val="262674"/>
                </a:solidFill>
                <a:latin typeface="Noto Sans"/>
                <a:ea typeface="Noto Sans"/>
                <a:cs typeface="Noto Sans"/>
                <a:sym typeface="Noto Sans"/>
              </a:rPr>
              <a:t>RAYONNER</a:t>
            </a:r>
          </a:p>
          <a:p>
            <a:pPr algn="l">
              <a:lnSpc>
                <a:spcPts val="1692"/>
              </a:lnSpc>
            </a:pPr>
          </a:p>
          <a:p>
            <a:pPr algn="l" marL="329275" indent="-164638" lvl="1">
              <a:lnSpc>
                <a:spcPts val="1692"/>
              </a:lnSpc>
              <a:buFont typeface="Arial"/>
              <a:buChar char="•"/>
            </a:pPr>
            <a:r>
              <a:rPr lang="en-US" sz="1525" spc="38">
                <a:solidFill>
                  <a:srgbClr val="262674"/>
                </a:solidFill>
                <a:latin typeface="Noto Sans"/>
                <a:ea typeface="Noto Sans"/>
                <a:cs typeface="Noto Sans"/>
                <a:sym typeface="Noto Sans"/>
              </a:rPr>
              <a:t>ACCOMPAGNER</a:t>
            </a:r>
          </a:p>
          <a:p>
            <a:pPr algn="l">
              <a:lnSpc>
                <a:spcPts val="1692"/>
              </a:lnSpc>
            </a:pPr>
          </a:p>
          <a:p>
            <a:pPr algn="l" marL="329275" indent="-164638" lvl="1">
              <a:lnSpc>
                <a:spcPts val="1692"/>
              </a:lnSpc>
              <a:buFont typeface="Arial"/>
              <a:buChar char="•"/>
            </a:pPr>
            <a:r>
              <a:rPr lang="en-US" sz="1525" spc="38">
                <a:solidFill>
                  <a:srgbClr val="262674"/>
                </a:solidFill>
                <a:latin typeface="Noto Sans"/>
                <a:ea typeface="Noto Sans"/>
                <a:cs typeface="Noto Sans"/>
                <a:sym typeface="Noto Sans"/>
              </a:rPr>
              <a:t>PERFORMER</a:t>
            </a:r>
          </a:p>
        </p:txBody>
      </p:sp>
      <p:sp>
        <p:nvSpPr>
          <p:cNvPr name="TextBox 41" id="41"/>
          <p:cNvSpPr txBox="true"/>
          <p:nvPr/>
        </p:nvSpPr>
        <p:spPr>
          <a:xfrm rot="0">
            <a:off x="4590339" y="3577209"/>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193</a:t>
            </a:r>
          </a:p>
        </p:txBody>
      </p:sp>
      <p:sp>
        <p:nvSpPr>
          <p:cNvPr name="TextBox 42" id="42"/>
          <p:cNvSpPr txBox="true"/>
          <p:nvPr/>
        </p:nvSpPr>
        <p:spPr>
          <a:xfrm rot="0">
            <a:off x="4256932" y="4254739"/>
            <a:ext cx="931135"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29 000</a:t>
            </a:r>
          </a:p>
        </p:txBody>
      </p:sp>
      <p:sp>
        <p:nvSpPr>
          <p:cNvPr name="TextBox 43" id="43"/>
          <p:cNvSpPr txBox="true"/>
          <p:nvPr/>
        </p:nvSpPr>
        <p:spPr>
          <a:xfrm rot="0">
            <a:off x="4881189" y="4916293"/>
            <a:ext cx="29084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9</a:t>
            </a:r>
          </a:p>
        </p:txBody>
      </p:sp>
      <p:sp>
        <p:nvSpPr>
          <p:cNvPr name="TextBox 44" id="44"/>
          <p:cNvSpPr txBox="true"/>
          <p:nvPr/>
        </p:nvSpPr>
        <p:spPr>
          <a:xfrm rot="0">
            <a:off x="6062076" y="3577209"/>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102</a:t>
            </a:r>
          </a:p>
        </p:txBody>
      </p:sp>
      <p:sp>
        <p:nvSpPr>
          <p:cNvPr name="TextBox 45" id="45"/>
          <p:cNvSpPr txBox="true"/>
          <p:nvPr/>
        </p:nvSpPr>
        <p:spPr>
          <a:xfrm rot="0">
            <a:off x="6424861" y="4238990"/>
            <a:ext cx="581699" cy="306448"/>
          </a:xfrm>
          <a:prstGeom prst="rect">
            <a:avLst/>
          </a:prstGeom>
        </p:spPr>
        <p:txBody>
          <a:bodyPr anchor="t" rtlCol="false" tIns="0" lIns="0" bIns="0" rIns="0">
            <a:spAutoFit/>
          </a:bodyPr>
          <a:lstStyle/>
          <a:p>
            <a:pPr algn="l">
              <a:lnSpc>
                <a:spcPts val="2623"/>
              </a:lnSpc>
            </a:pPr>
            <a:r>
              <a:rPr lang="en-US" sz="1873" spc="46">
                <a:solidFill>
                  <a:srgbClr val="262674"/>
                </a:solidFill>
                <a:latin typeface="Anton"/>
                <a:ea typeface="Anton"/>
                <a:cs typeface="Anton"/>
                <a:sym typeface="Anton"/>
              </a:rPr>
              <a:t>12</a:t>
            </a:r>
          </a:p>
        </p:txBody>
      </p:sp>
      <p:sp>
        <p:nvSpPr>
          <p:cNvPr name="TextBox 46" id="46"/>
          <p:cNvSpPr txBox="true"/>
          <p:nvPr/>
        </p:nvSpPr>
        <p:spPr>
          <a:xfrm rot="0">
            <a:off x="3816645" y="3878930"/>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CLUBS</a:t>
            </a:r>
          </a:p>
        </p:txBody>
      </p:sp>
      <p:sp>
        <p:nvSpPr>
          <p:cNvPr name="TextBox 47" id="47"/>
          <p:cNvSpPr txBox="true"/>
          <p:nvPr/>
        </p:nvSpPr>
        <p:spPr>
          <a:xfrm rot="0">
            <a:off x="3816645" y="4526389"/>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LICENCIÉS</a:t>
            </a:r>
          </a:p>
        </p:txBody>
      </p:sp>
      <p:sp>
        <p:nvSpPr>
          <p:cNvPr name="TextBox 48" id="48"/>
          <p:cNvSpPr txBox="true"/>
          <p:nvPr/>
        </p:nvSpPr>
        <p:spPr>
          <a:xfrm rot="0">
            <a:off x="5304608" y="3902707"/>
            <a:ext cx="1371421" cy="304179"/>
          </a:xfrm>
          <a:prstGeom prst="rect">
            <a:avLst/>
          </a:prstGeom>
        </p:spPr>
        <p:txBody>
          <a:bodyPr anchor="t" rtlCol="false" tIns="0" lIns="0" bIns="0" rIns="0">
            <a:spAutoFit/>
          </a:bodyPr>
          <a:lstStyle/>
          <a:p>
            <a:pPr algn="r">
              <a:lnSpc>
                <a:spcPts val="1224"/>
              </a:lnSpc>
            </a:pPr>
            <a:r>
              <a:rPr lang="en-US" sz="1212" spc="30">
                <a:solidFill>
                  <a:srgbClr val="262674"/>
                </a:solidFill>
                <a:latin typeface="Noto Sans"/>
                <a:ea typeface="Noto Sans"/>
                <a:cs typeface="Noto Sans"/>
                <a:sym typeface="Noto Sans"/>
              </a:rPr>
              <a:t>ECOLES DE BAD LABELLISÉES</a:t>
            </a:r>
          </a:p>
        </p:txBody>
      </p:sp>
      <p:sp>
        <p:nvSpPr>
          <p:cNvPr name="TextBox 49" id="49"/>
          <p:cNvSpPr txBox="true"/>
          <p:nvPr/>
        </p:nvSpPr>
        <p:spPr>
          <a:xfrm rot="0">
            <a:off x="3800617" y="5235188"/>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SALARIÉS</a:t>
            </a:r>
          </a:p>
        </p:txBody>
      </p:sp>
      <p:sp>
        <p:nvSpPr>
          <p:cNvPr name="TextBox 50" id="50"/>
          <p:cNvSpPr txBox="true"/>
          <p:nvPr/>
        </p:nvSpPr>
        <p:spPr>
          <a:xfrm rot="0">
            <a:off x="5304608" y="4564489"/>
            <a:ext cx="1371421" cy="304179"/>
          </a:xfrm>
          <a:prstGeom prst="rect">
            <a:avLst/>
          </a:prstGeom>
        </p:spPr>
        <p:txBody>
          <a:bodyPr anchor="t" rtlCol="false" tIns="0" lIns="0" bIns="0" rIns="0">
            <a:spAutoFit/>
          </a:bodyPr>
          <a:lstStyle/>
          <a:p>
            <a:pPr algn="r">
              <a:lnSpc>
                <a:spcPts val="1224"/>
              </a:lnSpc>
            </a:pPr>
            <a:r>
              <a:rPr lang="en-US" sz="1212" spc="30">
                <a:solidFill>
                  <a:srgbClr val="262674"/>
                </a:solidFill>
                <a:latin typeface="Noto Sans"/>
                <a:ea typeface="Noto Sans"/>
                <a:cs typeface="Noto Sans"/>
                <a:sym typeface="Noto Sans"/>
              </a:rPr>
              <a:t>JOUEURS AU PÖLE ESPOIRS</a:t>
            </a:r>
          </a:p>
        </p:txBody>
      </p:sp>
      <p:sp>
        <p:nvSpPr>
          <p:cNvPr name="TextBox 51" id="51"/>
          <p:cNvSpPr txBox="true"/>
          <p:nvPr/>
        </p:nvSpPr>
        <p:spPr>
          <a:xfrm rot="0">
            <a:off x="4199900" y="5877032"/>
            <a:ext cx="2476129" cy="274193"/>
          </a:xfrm>
          <a:prstGeom prst="rect">
            <a:avLst/>
          </a:prstGeom>
        </p:spPr>
        <p:txBody>
          <a:bodyPr anchor="t" rtlCol="false" tIns="0" lIns="0" bIns="0" rIns="0">
            <a:spAutoFit/>
          </a:bodyPr>
          <a:lstStyle/>
          <a:p>
            <a:pPr algn="r">
              <a:lnSpc>
                <a:spcPts val="1111"/>
              </a:lnSpc>
            </a:pPr>
            <a:r>
              <a:rPr lang="en-US" sz="1100" spc="27">
                <a:solidFill>
                  <a:srgbClr val="262674"/>
                </a:solidFill>
                <a:latin typeface="Noto Sans"/>
                <a:ea typeface="Noto Sans"/>
                <a:cs typeface="Noto Sans"/>
                <a:sym typeface="Noto Sans"/>
              </a:rPr>
              <a:t>DES </a:t>
            </a:r>
            <a:r>
              <a:rPr lang="en-US" b="true" sz="1100" spc="27">
                <a:solidFill>
                  <a:srgbClr val="262674"/>
                </a:solidFill>
                <a:latin typeface="Noto Sans Bold"/>
                <a:ea typeface="Noto Sans Bold"/>
                <a:cs typeface="Noto Sans Bold"/>
                <a:sym typeface="Noto Sans Bold"/>
              </a:rPr>
              <a:t>CENTAINES </a:t>
            </a:r>
            <a:r>
              <a:rPr lang="en-US" sz="1100" spc="27">
                <a:solidFill>
                  <a:srgbClr val="262674"/>
                </a:solidFill>
                <a:latin typeface="Noto Sans"/>
                <a:ea typeface="Noto Sans"/>
                <a:cs typeface="Noto Sans"/>
                <a:sym typeface="Noto Sans"/>
              </a:rPr>
              <a:t>DE RAISONS DE JOUER AU BAD !</a:t>
            </a:r>
          </a:p>
        </p:txBody>
      </p:sp>
      <p:sp>
        <p:nvSpPr>
          <p:cNvPr name="TextBox 52" id="52"/>
          <p:cNvSpPr txBox="true"/>
          <p:nvPr/>
        </p:nvSpPr>
        <p:spPr>
          <a:xfrm rot="0">
            <a:off x="1997373" y="6627475"/>
            <a:ext cx="5119043" cy="355418"/>
          </a:xfrm>
          <a:prstGeom prst="rect">
            <a:avLst/>
          </a:prstGeom>
        </p:spPr>
        <p:txBody>
          <a:bodyPr anchor="t" rtlCol="false" tIns="0" lIns="0" bIns="0" rIns="0">
            <a:spAutoFit/>
          </a:bodyPr>
          <a:lstStyle/>
          <a:p>
            <a:pPr algn="r">
              <a:lnSpc>
                <a:spcPts val="2985"/>
              </a:lnSpc>
            </a:pPr>
            <a:r>
              <a:rPr lang="en-US" b="true" sz="2132" spc="-144">
                <a:solidFill>
                  <a:srgbClr val="0F71B8"/>
                </a:solidFill>
                <a:latin typeface="Cardo Bold"/>
                <a:ea typeface="Cardo Bold"/>
                <a:cs typeface="Cardo Bold"/>
                <a:sym typeface="Cardo Bold"/>
              </a:rPr>
              <a:t>Temps Forts</a:t>
            </a:r>
          </a:p>
        </p:txBody>
      </p:sp>
      <p:sp>
        <p:nvSpPr>
          <p:cNvPr name="TextBox 53" id="53"/>
          <p:cNvSpPr txBox="true"/>
          <p:nvPr/>
        </p:nvSpPr>
        <p:spPr>
          <a:xfrm rot="0">
            <a:off x="433921" y="7917938"/>
            <a:ext cx="1355250"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CHAMPIONNAT RÉGIONAL DOUBLES ET MIXTE ADULTES</a:t>
            </a:r>
          </a:p>
        </p:txBody>
      </p:sp>
      <p:sp>
        <p:nvSpPr>
          <p:cNvPr name="TextBox 54" id="54"/>
          <p:cNvSpPr txBox="true"/>
          <p:nvPr/>
        </p:nvSpPr>
        <p:spPr>
          <a:xfrm rot="0">
            <a:off x="1313019" y="9463122"/>
            <a:ext cx="854841" cy="84094"/>
          </a:xfrm>
          <a:prstGeom prst="rect">
            <a:avLst/>
          </a:prstGeom>
        </p:spPr>
        <p:txBody>
          <a:bodyPr anchor="t" rtlCol="false" tIns="0" lIns="0" bIns="0" rIns="0">
            <a:spAutoFit/>
          </a:bodyPr>
          <a:lstStyle/>
          <a:p>
            <a:pPr algn="l">
              <a:lnSpc>
                <a:spcPts val="725"/>
              </a:lnSpc>
            </a:pPr>
            <a:r>
              <a:rPr lang="en-US" sz="518" spc="12" b="true">
                <a:solidFill>
                  <a:srgbClr val="6D6D87"/>
                </a:solidFill>
                <a:latin typeface="Noto Sans Bold"/>
                <a:ea typeface="Noto Sans Bold"/>
                <a:cs typeface="Noto Sans Bold"/>
                <a:sym typeface="Noto Sans Bold"/>
              </a:rPr>
              <a:t>badminton-aura.org</a:t>
            </a:r>
          </a:p>
        </p:txBody>
      </p:sp>
      <p:sp>
        <p:nvSpPr>
          <p:cNvPr name="TextBox 55" id="55"/>
          <p:cNvSpPr txBox="true"/>
          <p:nvPr/>
        </p:nvSpPr>
        <p:spPr>
          <a:xfrm rot="0">
            <a:off x="2167860" y="9456542"/>
            <a:ext cx="1035557" cy="171822"/>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Ligue Auvergne Rhône-Alpes Badminton </a:t>
            </a:r>
          </a:p>
        </p:txBody>
      </p:sp>
      <p:sp>
        <p:nvSpPr>
          <p:cNvPr name="TextBox 56" id="56"/>
          <p:cNvSpPr txBox="true"/>
          <p:nvPr/>
        </p:nvSpPr>
        <p:spPr>
          <a:xfrm rot="0">
            <a:off x="3377535" y="9464392"/>
            <a:ext cx="822365"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ligueaurabadminton</a:t>
            </a:r>
          </a:p>
        </p:txBody>
      </p:sp>
      <p:sp>
        <p:nvSpPr>
          <p:cNvPr name="TextBox 57" id="57"/>
          <p:cNvSpPr txBox="true"/>
          <p:nvPr/>
        </p:nvSpPr>
        <p:spPr>
          <a:xfrm rot="0">
            <a:off x="4371350" y="9456542"/>
            <a:ext cx="967593" cy="171822"/>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Ligue Auvergne Rhône-Alpes Badminton </a:t>
            </a:r>
          </a:p>
        </p:txBody>
      </p:sp>
      <p:sp>
        <p:nvSpPr>
          <p:cNvPr name="TextBox 58" id="58"/>
          <p:cNvSpPr txBox="true"/>
          <p:nvPr/>
        </p:nvSpPr>
        <p:spPr>
          <a:xfrm rot="0">
            <a:off x="5273107" y="9456542"/>
            <a:ext cx="964986" cy="171822"/>
          </a:xfrm>
          <a:prstGeom prst="rect">
            <a:avLst/>
          </a:prstGeom>
        </p:spPr>
        <p:txBody>
          <a:bodyPr anchor="t" rtlCol="false" tIns="0" lIns="0" bIns="0" rIns="0">
            <a:spAutoFit/>
          </a:bodyPr>
          <a:lstStyle/>
          <a:p>
            <a:pPr algn="r">
              <a:lnSpc>
                <a:spcPts val="725"/>
              </a:lnSpc>
            </a:pPr>
            <a:r>
              <a:rPr lang="en-US" b="true" sz="518" spc="12">
                <a:solidFill>
                  <a:srgbClr val="6D6D87"/>
                </a:solidFill>
                <a:latin typeface="Noto Sans Bold"/>
                <a:ea typeface="Noto Sans Bold"/>
                <a:cs typeface="Noto Sans Bold"/>
                <a:sym typeface="Noto Sans Bold"/>
              </a:rPr>
              <a:t>Ligue Auvergne Rhône-Alpes Badminton </a:t>
            </a:r>
          </a:p>
        </p:txBody>
      </p:sp>
      <p:sp>
        <p:nvSpPr>
          <p:cNvPr name="TextBox 59" id="59"/>
          <p:cNvSpPr txBox="true"/>
          <p:nvPr/>
        </p:nvSpPr>
        <p:spPr>
          <a:xfrm rot="0">
            <a:off x="6352637" y="4916293"/>
            <a:ext cx="29084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12</a:t>
            </a:r>
          </a:p>
        </p:txBody>
      </p:sp>
      <p:sp>
        <p:nvSpPr>
          <p:cNvPr name="TextBox 60" id="60"/>
          <p:cNvSpPr txBox="true"/>
          <p:nvPr/>
        </p:nvSpPr>
        <p:spPr>
          <a:xfrm rot="0">
            <a:off x="5272065" y="5235188"/>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ELUS</a:t>
            </a:r>
          </a:p>
        </p:txBody>
      </p:sp>
      <p:sp>
        <p:nvSpPr>
          <p:cNvPr name="TextBox 61" id="61"/>
          <p:cNvSpPr txBox="true"/>
          <p:nvPr/>
        </p:nvSpPr>
        <p:spPr>
          <a:xfrm rot="0">
            <a:off x="473381" y="8122835"/>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11-12 octobre 2025</a:t>
            </a:r>
          </a:p>
        </p:txBody>
      </p:sp>
      <p:sp>
        <p:nvSpPr>
          <p:cNvPr name="TextBox 62" id="62"/>
          <p:cNvSpPr txBox="true"/>
          <p:nvPr/>
        </p:nvSpPr>
        <p:spPr>
          <a:xfrm rot="0">
            <a:off x="1627991" y="7221018"/>
            <a:ext cx="1117174"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CHAMPIONNAT RÉGIONAL VÉTÉRANS</a:t>
            </a:r>
          </a:p>
        </p:txBody>
      </p:sp>
      <p:sp>
        <p:nvSpPr>
          <p:cNvPr name="TextBox 63" id="63"/>
          <p:cNvSpPr txBox="true"/>
          <p:nvPr/>
        </p:nvSpPr>
        <p:spPr>
          <a:xfrm rot="0">
            <a:off x="1590555" y="7425916"/>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29-30 novembre 2025</a:t>
            </a:r>
          </a:p>
        </p:txBody>
      </p:sp>
      <p:sp>
        <p:nvSpPr>
          <p:cNvPr name="TextBox 64" id="64"/>
          <p:cNvSpPr txBox="true"/>
          <p:nvPr/>
        </p:nvSpPr>
        <p:spPr>
          <a:xfrm rot="0">
            <a:off x="2862521" y="7920150"/>
            <a:ext cx="1117174"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CHAMPIONNAT RÉGIONAL JEUNES</a:t>
            </a:r>
          </a:p>
        </p:txBody>
      </p:sp>
      <p:sp>
        <p:nvSpPr>
          <p:cNvPr name="TextBox 65" id="65"/>
          <p:cNvSpPr txBox="true"/>
          <p:nvPr/>
        </p:nvSpPr>
        <p:spPr>
          <a:xfrm rot="0">
            <a:off x="2862521" y="8125048"/>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30 janvier - 1er février 2026</a:t>
            </a:r>
          </a:p>
        </p:txBody>
      </p:sp>
      <p:sp>
        <p:nvSpPr>
          <p:cNvPr name="TextBox 66" id="66"/>
          <p:cNvSpPr txBox="true"/>
          <p:nvPr/>
        </p:nvSpPr>
        <p:spPr>
          <a:xfrm rot="0">
            <a:off x="4063218" y="7300269"/>
            <a:ext cx="1117174" cy="98487"/>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ASSEMBLEE GENERALE</a:t>
            </a:r>
          </a:p>
        </p:txBody>
      </p:sp>
      <p:sp>
        <p:nvSpPr>
          <p:cNvPr name="TextBox 67" id="67"/>
          <p:cNvSpPr txBox="true"/>
          <p:nvPr/>
        </p:nvSpPr>
        <p:spPr>
          <a:xfrm rot="0">
            <a:off x="4025782" y="7436856"/>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14 mars 2026</a:t>
            </a:r>
          </a:p>
        </p:txBody>
      </p:sp>
      <p:sp>
        <p:nvSpPr>
          <p:cNvPr name="TextBox 68" id="68"/>
          <p:cNvSpPr txBox="true"/>
          <p:nvPr/>
        </p:nvSpPr>
        <p:spPr>
          <a:xfrm rot="0">
            <a:off x="5180392" y="8138821"/>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2-5 avril 2026</a:t>
            </a:r>
          </a:p>
        </p:txBody>
      </p:sp>
      <p:sp>
        <p:nvSpPr>
          <p:cNvPr name="TextBox 69" id="69"/>
          <p:cNvSpPr txBox="true"/>
          <p:nvPr/>
        </p:nvSpPr>
        <p:spPr>
          <a:xfrm rot="0">
            <a:off x="5188066" y="7917938"/>
            <a:ext cx="1117174"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FZ FORZA ALPES</a:t>
            </a:r>
          </a:p>
          <a:p>
            <a:pPr algn="ctr">
              <a:lnSpc>
                <a:spcPts val="865"/>
              </a:lnSpc>
            </a:pPr>
            <a:r>
              <a:rPr lang="en-US" b="true" sz="618" spc="15">
                <a:solidFill>
                  <a:srgbClr val="262674"/>
                </a:solidFill>
                <a:latin typeface="Noto Sans Bold"/>
                <a:ea typeface="Noto Sans Bold"/>
                <a:cs typeface="Noto Sans Bold"/>
                <a:sym typeface="Noto Sans Bold"/>
              </a:rPr>
              <a:t>INTERNATIONAL U19</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89041" y="505378"/>
            <a:ext cx="6981918" cy="10186622"/>
          </a:xfrm>
          <a:custGeom>
            <a:avLst/>
            <a:gdLst/>
            <a:ahLst/>
            <a:cxnLst/>
            <a:rect r="r" b="b" t="t" l="l"/>
            <a:pathLst>
              <a:path h="10186622" w="6981918">
                <a:moveTo>
                  <a:pt x="0" y="0"/>
                </a:moveTo>
                <a:lnTo>
                  <a:pt x="6981918" y="0"/>
                </a:lnTo>
                <a:lnTo>
                  <a:pt x="6981918" y="10186622"/>
                </a:lnTo>
                <a:lnTo>
                  <a:pt x="0" y="10186622"/>
                </a:lnTo>
                <a:lnTo>
                  <a:pt x="0" y="0"/>
                </a:lnTo>
                <a:close/>
              </a:path>
            </a:pathLst>
          </a:custGeom>
          <a:blipFill>
            <a:blip r:embed="rId2">
              <a:alphaModFix amt="2000"/>
            </a:blip>
            <a:stretch>
              <a:fillRect l="-30908" t="0" r="-30908" b="0"/>
            </a:stretch>
          </a:blipFill>
        </p:spPr>
      </p:sp>
      <p:sp>
        <p:nvSpPr>
          <p:cNvPr name="Freeform 3" id="3"/>
          <p:cNvSpPr/>
          <p:nvPr/>
        </p:nvSpPr>
        <p:spPr>
          <a:xfrm flipH="false" flipV="false" rot="0">
            <a:off x="297820" y="284679"/>
            <a:ext cx="6981918" cy="10186622"/>
          </a:xfrm>
          <a:custGeom>
            <a:avLst/>
            <a:gdLst/>
            <a:ahLst/>
            <a:cxnLst/>
            <a:rect r="r" b="b" t="t" l="l"/>
            <a:pathLst>
              <a:path h="10186622" w="6981918">
                <a:moveTo>
                  <a:pt x="0" y="0"/>
                </a:moveTo>
                <a:lnTo>
                  <a:pt x="6981918" y="0"/>
                </a:lnTo>
                <a:lnTo>
                  <a:pt x="6981918" y="10186622"/>
                </a:lnTo>
                <a:lnTo>
                  <a:pt x="0" y="10186622"/>
                </a:lnTo>
                <a:lnTo>
                  <a:pt x="0" y="0"/>
                </a:lnTo>
                <a:close/>
              </a:path>
            </a:pathLst>
          </a:custGeom>
          <a:blipFill>
            <a:blip r:embed="rId2">
              <a:alphaModFix amt="2000"/>
            </a:blip>
            <a:stretch>
              <a:fillRect l="-30908" t="0" r="-30908" b="0"/>
            </a:stretch>
          </a:blipFill>
        </p:spPr>
      </p:sp>
      <p:grpSp>
        <p:nvGrpSpPr>
          <p:cNvPr name="Group 4" id="4"/>
          <p:cNvGrpSpPr/>
          <p:nvPr/>
        </p:nvGrpSpPr>
        <p:grpSpPr>
          <a:xfrm rot="0">
            <a:off x="0" y="0"/>
            <a:ext cx="7560000" cy="10692000"/>
            <a:chOff x="0" y="0"/>
            <a:chExt cx="2709333" cy="3831771"/>
          </a:xfrm>
        </p:grpSpPr>
        <p:sp>
          <p:nvSpPr>
            <p:cNvPr name="Freeform 5" id="5"/>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000000">
                <a:alpha val="0"/>
              </a:srgbClr>
            </a:solidFill>
            <a:ln w="285750" cap="sq">
              <a:solidFill>
                <a:srgbClr val="E3E3ED"/>
              </a:solidFill>
              <a:prstDash val="solid"/>
              <a:miter/>
            </a:ln>
          </p:spPr>
        </p:sp>
        <p:sp>
          <p:nvSpPr>
            <p:cNvPr name="TextBox 6" id="6"/>
            <p:cNvSpPr txBox="true"/>
            <p:nvPr/>
          </p:nvSpPr>
          <p:spPr>
            <a:xfrm>
              <a:off x="0" y="-28575"/>
              <a:ext cx="2709333" cy="3860346"/>
            </a:xfrm>
            <a:prstGeom prst="rect">
              <a:avLst/>
            </a:prstGeom>
          </p:spPr>
          <p:txBody>
            <a:bodyPr anchor="ctr" rtlCol="false" tIns="50800" lIns="50800" bIns="50800" rIns="50800"/>
            <a:lstStyle/>
            <a:p>
              <a:pPr algn="ctr">
                <a:lnSpc>
                  <a:spcPts val="1805"/>
                </a:lnSpc>
              </a:pPr>
            </a:p>
          </p:txBody>
        </p:sp>
      </p:grpSp>
      <p:grpSp>
        <p:nvGrpSpPr>
          <p:cNvPr name="Group 7" id="7"/>
          <p:cNvGrpSpPr/>
          <p:nvPr/>
        </p:nvGrpSpPr>
        <p:grpSpPr>
          <a:xfrm rot="0">
            <a:off x="1320845" y="9678134"/>
            <a:ext cx="4918310" cy="1013866"/>
            <a:chOff x="0" y="0"/>
            <a:chExt cx="6557747" cy="1351821"/>
          </a:xfrm>
        </p:grpSpPr>
        <p:sp>
          <p:nvSpPr>
            <p:cNvPr name="AutoShape 8" id="8"/>
            <p:cNvSpPr/>
            <p:nvPr/>
          </p:nvSpPr>
          <p:spPr>
            <a:xfrm>
              <a:off x="0" y="0"/>
              <a:ext cx="6557747" cy="1351821"/>
            </a:xfrm>
            <a:prstGeom prst="rect">
              <a:avLst/>
            </a:prstGeom>
            <a:solidFill>
              <a:srgbClr val="0F71B8"/>
            </a:solidFill>
          </p:spPr>
        </p:sp>
      </p:grpSp>
      <p:sp>
        <p:nvSpPr>
          <p:cNvPr name="Freeform 9" id="9"/>
          <p:cNvSpPr/>
          <p:nvPr/>
        </p:nvSpPr>
        <p:spPr>
          <a:xfrm flipH="false" flipV="false" rot="0">
            <a:off x="331885" y="324133"/>
            <a:ext cx="740171" cy="667368"/>
          </a:xfrm>
          <a:custGeom>
            <a:avLst/>
            <a:gdLst/>
            <a:ahLst/>
            <a:cxnLst/>
            <a:rect r="r" b="b" t="t" l="l"/>
            <a:pathLst>
              <a:path h="667368" w="740171">
                <a:moveTo>
                  <a:pt x="0" y="0"/>
                </a:moveTo>
                <a:lnTo>
                  <a:pt x="740171" y="0"/>
                </a:lnTo>
                <a:lnTo>
                  <a:pt x="740171" y="667368"/>
                </a:lnTo>
                <a:lnTo>
                  <a:pt x="0" y="667368"/>
                </a:lnTo>
                <a:lnTo>
                  <a:pt x="0" y="0"/>
                </a:lnTo>
                <a:close/>
              </a:path>
            </a:pathLst>
          </a:custGeom>
          <a:blipFill>
            <a:blip r:embed="rId2"/>
            <a:stretch>
              <a:fillRect l="0" t="0" r="0" b="0"/>
            </a:stretch>
          </a:blipFill>
        </p:spPr>
      </p:sp>
      <p:sp>
        <p:nvSpPr>
          <p:cNvPr name="TextBox 10" id="10"/>
          <p:cNvSpPr txBox="true"/>
          <p:nvPr/>
        </p:nvSpPr>
        <p:spPr>
          <a:xfrm rot="0">
            <a:off x="409444" y="1446352"/>
            <a:ext cx="3270190" cy="232264"/>
          </a:xfrm>
          <a:prstGeom prst="rect">
            <a:avLst/>
          </a:prstGeom>
        </p:spPr>
        <p:txBody>
          <a:bodyPr anchor="t" rtlCol="false" tIns="0" lIns="0" bIns="0" rIns="0">
            <a:spAutoFit/>
          </a:bodyPr>
          <a:lstStyle/>
          <a:p>
            <a:pPr algn="l">
              <a:lnSpc>
                <a:spcPts val="1898"/>
              </a:lnSpc>
            </a:pPr>
            <a:r>
              <a:rPr lang="en-US" sz="1355" spc="33">
                <a:solidFill>
                  <a:srgbClr val="019FE3"/>
                </a:solidFill>
                <a:latin typeface="Noto Sans"/>
                <a:ea typeface="Noto Sans"/>
                <a:cs typeface="Noto Sans"/>
                <a:sym typeface="Noto Sans"/>
              </a:rPr>
              <a:t>MISSIONS PRINCIPALES </a:t>
            </a:r>
          </a:p>
        </p:txBody>
      </p:sp>
      <p:sp>
        <p:nvSpPr>
          <p:cNvPr name="TextBox 11" id="11"/>
          <p:cNvSpPr txBox="true"/>
          <p:nvPr/>
        </p:nvSpPr>
        <p:spPr>
          <a:xfrm rot="0">
            <a:off x="417672" y="1765934"/>
            <a:ext cx="3291364" cy="1889125"/>
          </a:xfrm>
          <a:prstGeom prst="rect">
            <a:avLst/>
          </a:prstGeom>
        </p:spPr>
        <p:txBody>
          <a:bodyPr anchor="t" rtlCol="false" tIns="0" lIns="0" bIns="0" rIns="0">
            <a:spAutoFit/>
          </a:bodyPr>
          <a:lstStyle/>
          <a:p>
            <a:pPr algn="just">
              <a:lnSpc>
                <a:spcPts val="1400"/>
              </a:lnSpc>
            </a:pPr>
            <a:r>
              <a:rPr lang="en-US" sz="1000" spc="25">
                <a:solidFill>
                  <a:srgbClr val="262674"/>
                </a:solidFill>
                <a:latin typeface="Noto Sans"/>
                <a:ea typeface="Noto Sans"/>
                <a:cs typeface="Noto Sans"/>
                <a:sym typeface="Noto Sans"/>
              </a:rPr>
              <a:t>Accompagner les comités départementaux et les clubs dans leur structuration</a:t>
            </a:r>
          </a:p>
          <a:p>
            <a:pPr algn="just">
              <a:lnSpc>
                <a:spcPts val="1400"/>
              </a:lnSpc>
            </a:pPr>
            <a:r>
              <a:rPr lang="en-US" sz="1000" spc="25">
                <a:solidFill>
                  <a:srgbClr val="262674"/>
                </a:solidFill>
                <a:latin typeface="Noto Sans"/>
                <a:ea typeface="Noto Sans"/>
                <a:cs typeface="Noto Sans"/>
                <a:sym typeface="Noto Sans"/>
              </a:rPr>
              <a:t>Développer la présence du badminton auprès des collectivités territoriales</a:t>
            </a:r>
          </a:p>
          <a:p>
            <a:pPr algn="just">
              <a:lnSpc>
                <a:spcPts val="1400"/>
              </a:lnSpc>
            </a:pPr>
            <a:r>
              <a:rPr lang="en-US" sz="1000" spc="25">
                <a:solidFill>
                  <a:srgbClr val="262674"/>
                </a:solidFill>
                <a:latin typeface="Noto Sans"/>
                <a:ea typeface="Noto Sans"/>
                <a:cs typeface="Noto Sans"/>
                <a:sym typeface="Noto Sans"/>
              </a:rPr>
              <a:t>Détecter et former les champions de demain</a:t>
            </a:r>
          </a:p>
          <a:p>
            <a:pPr algn="just">
              <a:lnSpc>
                <a:spcPts val="1400"/>
              </a:lnSpc>
            </a:pPr>
            <a:r>
              <a:rPr lang="en-US" sz="1000" spc="25">
                <a:solidFill>
                  <a:srgbClr val="262674"/>
                </a:solidFill>
                <a:latin typeface="Noto Sans"/>
                <a:ea typeface="Noto Sans"/>
                <a:cs typeface="Noto Sans"/>
                <a:sym typeface="Noto Sans"/>
              </a:rPr>
              <a:t>Former les encadrants, dirigeants et les officiels techniques</a:t>
            </a:r>
          </a:p>
          <a:p>
            <a:pPr algn="just">
              <a:lnSpc>
                <a:spcPts val="1400"/>
              </a:lnSpc>
            </a:pPr>
            <a:r>
              <a:rPr lang="en-US" sz="1000" spc="25">
                <a:solidFill>
                  <a:srgbClr val="262674"/>
                </a:solidFill>
                <a:latin typeface="Noto Sans"/>
                <a:ea typeface="Noto Sans"/>
                <a:cs typeface="Noto Sans"/>
                <a:sym typeface="Noto Sans"/>
              </a:rPr>
              <a:t>Promouvoir la pratique et l’engagement des femmes</a:t>
            </a:r>
          </a:p>
          <a:p>
            <a:pPr algn="just">
              <a:lnSpc>
                <a:spcPts val="1400"/>
              </a:lnSpc>
            </a:pPr>
            <a:r>
              <a:rPr lang="en-US" sz="1000" spc="25">
                <a:solidFill>
                  <a:srgbClr val="262674"/>
                </a:solidFill>
                <a:latin typeface="Noto Sans"/>
                <a:ea typeface="Noto Sans"/>
                <a:cs typeface="Noto Sans"/>
                <a:sym typeface="Noto Sans"/>
              </a:rPr>
              <a:t>Impulser l’engagement bénévole</a:t>
            </a:r>
          </a:p>
          <a:p>
            <a:pPr algn="just">
              <a:lnSpc>
                <a:spcPts val="1400"/>
              </a:lnSpc>
            </a:pPr>
            <a:r>
              <a:rPr lang="en-US" sz="1000" spc="25">
                <a:solidFill>
                  <a:srgbClr val="262674"/>
                </a:solidFill>
                <a:latin typeface="Noto Sans"/>
                <a:ea typeface="Noto Sans"/>
                <a:cs typeface="Noto Sans"/>
                <a:sym typeface="Noto Sans"/>
              </a:rPr>
              <a:t>Organiser les compétitions régionales</a:t>
            </a:r>
          </a:p>
        </p:txBody>
      </p:sp>
      <p:pic>
        <p:nvPicPr>
          <p:cNvPr name="Picture 12" id="12"/>
          <p:cNvPicPr>
            <a:picLocks noChangeAspect="true"/>
          </p:cNvPicPr>
          <p:nvPr/>
        </p:nvPicPr>
        <p:blipFill>
          <a:blip r:embed="rId3"/>
          <a:stretch>
            <a:fillRect/>
          </a:stretch>
        </p:blipFill>
        <p:spPr>
          <a:xfrm rot="0">
            <a:off x="3208168" y="346086"/>
            <a:ext cx="4486972" cy="3704755"/>
          </a:xfrm>
          <a:prstGeom prst="rect">
            <a:avLst/>
          </a:prstGeom>
        </p:spPr>
      </p:pic>
      <p:sp>
        <p:nvSpPr>
          <p:cNvPr name="TextBox 13" id="13"/>
          <p:cNvSpPr txBox="true"/>
          <p:nvPr/>
        </p:nvSpPr>
        <p:spPr>
          <a:xfrm rot="0">
            <a:off x="409444" y="3616112"/>
            <a:ext cx="3270190" cy="232264"/>
          </a:xfrm>
          <a:prstGeom prst="rect">
            <a:avLst/>
          </a:prstGeom>
        </p:spPr>
        <p:txBody>
          <a:bodyPr anchor="t" rtlCol="false" tIns="0" lIns="0" bIns="0" rIns="0">
            <a:spAutoFit/>
          </a:bodyPr>
          <a:lstStyle/>
          <a:p>
            <a:pPr algn="l">
              <a:lnSpc>
                <a:spcPts val="1898"/>
              </a:lnSpc>
            </a:pPr>
            <a:r>
              <a:rPr lang="en-US" sz="1355" spc="33">
                <a:solidFill>
                  <a:srgbClr val="019FE3"/>
                </a:solidFill>
                <a:latin typeface="Noto Sans"/>
                <a:ea typeface="Noto Sans"/>
                <a:cs typeface="Noto Sans"/>
                <a:sym typeface="Noto Sans"/>
              </a:rPr>
              <a:t>3 LABELS STRUCTURANTS</a:t>
            </a:r>
          </a:p>
        </p:txBody>
      </p:sp>
      <p:pic>
        <p:nvPicPr>
          <p:cNvPr name="Picture 14" id="14"/>
          <p:cNvPicPr>
            <a:picLocks noChangeAspect="true"/>
          </p:cNvPicPr>
          <p:nvPr/>
        </p:nvPicPr>
        <p:blipFill>
          <a:blip r:embed="rId4"/>
          <a:stretch>
            <a:fillRect/>
          </a:stretch>
        </p:blipFill>
        <p:spPr>
          <a:xfrm rot="0">
            <a:off x="3006230" y="3308097"/>
            <a:ext cx="630960" cy="630960"/>
          </a:xfrm>
          <a:prstGeom prst="rect">
            <a:avLst/>
          </a:prstGeom>
        </p:spPr>
      </p:pic>
      <p:grpSp>
        <p:nvGrpSpPr>
          <p:cNvPr name="Group 15" id="15"/>
          <p:cNvGrpSpPr/>
          <p:nvPr/>
        </p:nvGrpSpPr>
        <p:grpSpPr>
          <a:xfrm rot="0">
            <a:off x="684773" y="4115076"/>
            <a:ext cx="6190455" cy="1973148"/>
            <a:chOff x="0" y="0"/>
            <a:chExt cx="34518992" cy="11002596"/>
          </a:xfrm>
        </p:grpSpPr>
        <p:sp>
          <p:nvSpPr>
            <p:cNvPr name="Freeform 16" id="16"/>
            <p:cNvSpPr/>
            <p:nvPr/>
          </p:nvSpPr>
          <p:spPr>
            <a:xfrm flipH="false" flipV="false" rot="0">
              <a:off x="0" y="0"/>
              <a:ext cx="34518991" cy="11002596"/>
            </a:xfrm>
            <a:custGeom>
              <a:avLst/>
              <a:gdLst/>
              <a:ahLst/>
              <a:cxnLst/>
              <a:rect r="r" b="b" t="t" l="l"/>
              <a:pathLst>
                <a:path h="11002596" w="34518991">
                  <a:moveTo>
                    <a:pt x="0" y="0"/>
                  </a:moveTo>
                  <a:lnTo>
                    <a:pt x="0" y="11002596"/>
                  </a:lnTo>
                  <a:lnTo>
                    <a:pt x="34518991" y="11002596"/>
                  </a:lnTo>
                  <a:lnTo>
                    <a:pt x="34518991" y="0"/>
                  </a:lnTo>
                  <a:lnTo>
                    <a:pt x="0" y="0"/>
                  </a:lnTo>
                  <a:close/>
                  <a:moveTo>
                    <a:pt x="34458033" y="10941636"/>
                  </a:moveTo>
                  <a:lnTo>
                    <a:pt x="59690" y="10941636"/>
                  </a:lnTo>
                  <a:lnTo>
                    <a:pt x="59690" y="59690"/>
                  </a:lnTo>
                  <a:lnTo>
                    <a:pt x="34458033" y="59690"/>
                  </a:lnTo>
                  <a:lnTo>
                    <a:pt x="34458033" y="10941636"/>
                  </a:lnTo>
                  <a:close/>
                </a:path>
              </a:pathLst>
            </a:custGeom>
            <a:solidFill>
              <a:srgbClr val="262674"/>
            </a:solidFill>
          </p:spPr>
        </p:sp>
      </p:grpSp>
      <p:sp>
        <p:nvSpPr>
          <p:cNvPr name="Freeform 17" id="17"/>
          <p:cNvSpPr/>
          <p:nvPr/>
        </p:nvSpPr>
        <p:spPr>
          <a:xfrm flipH="false" flipV="false" rot="0">
            <a:off x="2309456" y="3886476"/>
            <a:ext cx="3010759" cy="386990"/>
          </a:xfrm>
          <a:custGeom>
            <a:avLst/>
            <a:gdLst/>
            <a:ahLst/>
            <a:cxnLst/>
            <a:rect r="r" b="b" t="t" l="l"/>
            <a:pathLst>
              <a:path h="386990" w="3010759">
                <a:moveTo>
                  <a:pt x="0" y="0"/>
                </a:moveTo>
                <a:lnTo>
                  <a:pt x="3010759" y="0"/>
                </a:lnTo>
                <a:lnTo>
                  <a:pt x="3010759" y="386990"/>
                </a:lnTo>
                <a:lnTo>
                  <a:pt x="0" y="386990"/>
                </a:lnTo>
                <a:lnTo>
                  <a:pt x="0" y="0"/>
                </a:lnTo>
                <a:close/>
              </a:path>
            </a:pathLst>
          </a:custGeom>
          <a:blipFill>
            <a:blip r:embed="rId5"/>
            <a:stretch>
              <a:fillRect l="-67106" t="-77625" r="-64792" b="-320740"/>
            </a:stretch>
          </a:blipFill>
        </p:spPr>
      </p:sp>
      <p:sp>
        <p:nvSpPr>
          <p:cNvPr name="Freeform 18" id="18"/>
          <p:cNvSpPr/>
          <p:nvPr/>
        </p:nvSpPr>
        <p:spPr>
          <a:xfrm flipH="false" flipV="false" rot="0">
            <a:off x="4323880" y="4273581"/>
            <a:ext cx="2255548" cy="1614045"/>
          </a:xfrm>
          <a:custGeom>
            <a:avLst/>
            <a:gdLst/>
            <a:ahLst/>
            <a:cxnLst/>
            <a:rect r="r" b="b" t="t" l="l"/>
            <a:pathLst>
              <a:path h="1614045" w="2255548">
                <a:moveTo>
                  <a:pt x="0" y="0"/>
                </a:moveTo>
                <a:lnTo>
                  <a:pt x="2255548" y="0"/>
                </a:lnTo>
                <a:lnTo>
                  <a:pt x="2255548" y="1614045"/>
                </a:lnTo>
                <a:lnTo>
                  <a:pt x="0" y="1614045"/>
                </a:lnTo>
                <a:lnTo>
                  <a:pt x="0" y="0"/>
                </a:lnTo>
                <a:close/>
              </a:path>
            </a:pathLst>
          </a:custGeom>
          <a:blipFill>
            <a:blip r:embed="rId6"/>
            <a:stretch>
              <a:fillRect l="-17569" t="-9656" r="-4812" b="-4287"/>
            </a:stretch>
          </a:blipFill>
        </p:spPr>
      </p:sp>
      <p:pic>
        <p:nvPicPr>
          <p:cNvPr name="Picture 19" id="19"/>
          <p:cNvPicPr>
            <a:picLocks noChangeAspect="true"/>
          </p:cNvPicPr>
          <p:nvPr/>
        </p:nvPicPr>
        <p:blipFill>
          <a:blip r:embed="rId7"/>
          <a:stretch>
            <a:fillRect/>
          </a:stretch>
        </p:blipFill>
        <p:spPr>
          <a:xfrm rot="0">
            <a:off x="6206638" y="5333521"/>
            <a:ext cx="630960" cy="630960"/>
          </a:xfrm>
          <a:prstGeom prst="rect">
            <a:avLst/>
          </a:prstGeom>
        </p:spPr>
      </p:pic>
      <p:grpSp>
        <p:nvGrpSpPr>
          <p:cNvPr name="Group 20" id="20"/>
          <p:cNvGrpSpPr/>
          <p:nvPr/>
        </p:nvGrpSpPr>
        <p:grpSpPr>
          <a:xfrm rot="0">
            <a:off x="524864" y="6683021"/>
            <a:ext cx="1591157" cy="899113"/>
            <a:chOff x="0" y="0"/>
            <a:chExt cx="8872553" cy="5013603"/>
          </a:xfrm>
        </p:grpSpPr>
        <p:sp>
          <p:nvSpPr>
            <p:cNvPr name="Freeform 21" id="21"/>
            <p:cNvSpPr/>
            <p:nvPr/>
          </p:nvSpPr>
          <p:spPr>
            <a:xfrm flipH="false" flipV="false" rot="0">
              <a:off x="0" y="0"/>
              <a:ext cx="8872553" cy="5013603"/>
            </a:xfrm>
            <a:custGeom>
              <a:avLst/>
              <a:gdLst/>
              <a:ahLst/>
              <a:cxnLst/>
              <a:rect r="r" b="b" t="t" l="l"/>
              <a:pathLst>
                <a:path h="5013603" w="8872553">
                  <a:moveTo>
                    <a:pt x="0" y="0"/>
                  </a:moveTo>
                  <a:lnTo>
                    <a:pt x="0" y="5013603"/>
                  </a:lnTo>
                  <a:lnTo>
                    <a:pt x="8872553" y="5013603"/>
                  </a:lnTo>
                  <a:lnTo>
                    <a:pt x="8872553" y="0"/>
                  </a:lnTo>
                  <a:lnTo>
                    <a:pt x="0" y="0"/>
                  </a:lnTo>
                  <a:close/>
                  <a:moveTo>
                    <a:pt x="8811592" y="4952643"/>
                  </a:moveTo>
                  <a:lnTo>
                    <a:pt x="59690" y="4952643"/>
                  </a:lnTo>
                  <a:lnTo>
                    <a:pt x="59690" y="59690"/>
                  </a:lnTo>
                  <a:lnTo>
                    <a:pt x="8811592" y="59690"/>
                  </a:lnTo>
                  <a:lnTo>
                    <a:pt x="8811592" y="4952643"/>
                  </a:lnTo>
                  <a:close/>
                </a:path>
              </a:pathLst>
            </a:custGeom>
            <a:solidFill>
              <a:srgbClr val="262674"/>
            </a:solidFill>
          </p:spPr>
        </p:sp>
      </p:grpSp>
      <p:sp>
        <p:nvSpPr>
          <p:cNvPr name="Freeform 22" id="22"/>
          <p:cNvSpPr/>
          <p:nvPr/>
        </p:nvSpPr>
        <p:spPr>
          <a:xfrm flipH="false" flipV="false" rot="0">
            <a:off x="4226064" y="8374328"/>
            <a:ext cx="1449249" cy="849622"/>
          </a:xfrm>
          <a:custGeom>
            <a:avLst/>
            <a:gdLst/>
            <a:ahLst/>
            <a:cxnLst/>
            <a:rect r="r" b="b" t="t" l="l"/>
            <a:pathLst>
              <a:path h="849622" w="1449249">
                <a:moveTo>
                  <a:pt x="0" y="0"/>
                </a:moveTo>
                <a:lnTo>
                  <a:pt x="1449250" y="0"/>
                </a:lnTo>
                <a:lnTo>
                  <a:pt x="1449250" y="849623"/>
                </a:lnTo>
                <a:lnTo>
                  <a:pt x="0" y="849623"/>
                </a:lnTo>
                <a:lnTo>
                  <a:pt x="0" y="0"/>
                </a:lnTo>
                <a:close/>
              </a:path>
            </a:pathLst>
          </a:custGeom>
          <a:blipFill>
            <a:blip r:embed="rId8"/>
            <a:stretch>
              <a:fillRect l="0" t="0" r="0" b="0"/>
            </a:stretch>
          </a:blipFill>
        </p:spPr>
      </p:sp>
      <p:pic>
        <p:nvPicPr>
          <p:cNvPr name="Picture 23" id="23"/>
          <p:cNvPicPr>
            <a:picLocks noChangeAspect="true"/>
          </p:cNvPicPr>
          <p:nvPr/>
        </p:nvPicPr>
        <p:blipFill>
          <a:blip r:embed="rId9"/>
          <a:stretch>
            <a:fillRect/>
          </a:stretch>
        </p:blipFill>
        <p:spPr>
          <a:xfrm rot="0">
            <a:off x="5973870" y="8218830"/>
            <a:ext cx="1096495" cy="1096495"/>
          </a:xfrm>
          <a:prstGeom prst="rect">
            <a:avLst/>
          </a:prstGeom>
        </p:spPr>
      </p:pic>
      <p:sp>
        <p:nvSpPr>
          <p:cNvPr name="TextBox 24" id="24"/>
          <p:cNvSpPr txBox="true"/>
          <p:nvPr/>
        </p:nvSpPr>
        <p:spPr>
          <a:xfrm rot="0">
            <a:off x="1072056" y="9908359"/>
            <a:ext cx="5415888" cy="562942"/>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LIGUE AUVERGNE-RHÔNE-ALPES</a:t>
            </a:r>
          </a:p>
          <a:p>
            <a:pPr algn="ctr">
              <a:lnSpc>
                <a:spcPts val="2206"/>
              </a:lnSpc>
            </a:pPr>
            <a:r>
              <a:rPr lang="en-US" b="true" sz="1970" spc="49">
                <a:solidFill>
                  <a:srgbClr val="FFFFFF"/>
                </a:solidFill>
                <a:latin typeface="Cardo Bold"/>
                <a:ea typeface="Cardo Bold"/>
                <a:cs typeface="Cardo Bold"/>
                <a:sym typeface="Cardo Bold"/>
              </a:rPr>
              <a:t>DE BADMINTON</a:t>
            </a:r>
          </a:p>
        </p:txBody>
      </p:sp>
      <p:sp>
        <p:nvSpPr>
          <p:cNvPr name="TextBox 25" id="25"/>
          <p:cNvSpPr txBox="true"/>
          <p:nvPr/>
        </p:nvSpPr>
        <p:spPr>
          <a:xfrm rot="0">
            <a:off x="-1570433" y="1047973"/>
            <a:ext cx="5119043" cy="355418"/>
          </a:xfrm>
          <a:prstGeom prst="rect">
            <a:avLst/>
          </a:prstGeom>
        </p:spPr>
        <p:txBody>
          <a:bodyPr anchor="t" rtlCol="false" tIns="0" lIns="0" bIns="0" rIns="0">
            <a:spAutoFit/>
          </a:bodyPr>
          <a:lstStyle/>
          <a:p>
            <a:pPr algn="ctr">
              <a:lnSpc>
                <a:spcPts val="2985"/>
              </a:lnSpc>
            </a:pPr>
            <a:r>
              <a:rPr lang="en-US" b="true" sz="2132" spc="-144">
                <a:solidFill>
                  <a:srgbClr val="0F71B8"/>
                </a:solidFill>
                <a:latin typeface="Cardo Bold"/>
                <a:ea typeface="Cardo Bold"/>
                <a:cs typeface="Cardo Bold"/>
                <a:sym typeface="Cardo Bold"/>
              </a:rPr>
              <a:t>Notre Rôle</a:t>
            </a:r>
          </a:p>
        </p:txBody>
      </p:sp>
      <p:sp>
        <p:nvSpPr>
          <p:cNvPr name="TextBox 26" id="26"/>
          <p:cNvSpPr txBox="true"/>
          <p:nvPr/>
        </p:nvSpPr>
        <p:spPr>
          <a:xfrm rot="0">
            <a:off x="6487944" y="2671834"/>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2.58€</a:t>
            </a:r>
          </a:p>
        </p:txBody>
      </p:sp>
      <p:sp>
        <p:nvSpPr>
          <p:cNvPr name="TextBox 27" id="27"/>
          <p:cNvSpPr txBox="true"/>
          <p:nvPr/>
        </p:nvSpPr>
        <p:spPr>
          <a:xfrm rot="0">
            <a:off x="6223218" y="1416453"/>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4.72€</a:t>
            </a:r>
          </a:p>
        </p:txBody>
      </p:sp>
      <p:sp>
        <p:nvSpPr>
          <p:cNvPr name="TextBox 28" id="28"/>
          <p:cNvSpPr txBox="true"/>
          <p:nvPr/>
        </p:nvSpPr>
        <p:spPr>
          <a:xfrm rot="0">
            <a:off x="6032709" y="3315576"/>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1.51€</a:t>
            </a:r>
          </a:p>
        </p:txBody>
      </p:sp>
      <p:sp>
        <p:nvSpPr>
          <p:cNvPr name="TextBox 29" id="29"/>
          <p:cNvSpPr txBox="true"/>
          <p:nvPr/>
        </p:nvSpPr>
        <p:spPr>
          <a:xfrm rot="0">
            <a:off x="4960918" y="3455498"/>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0.20€</a:t>
            </a:r>
          </a:p>
        </p:txBody>
      </p:sp>
      <p:sp>
        <p:nvSpPr>
          <p:cNvPr name="TextBox 30" id="30"/>
          <p:cNvSpPr txBox="true"/>
          <p:nvPr/>
        </p:nvSpPr>
        <p:spPr>
          <a:xfrm rot="0">
            <a:off x="4158652" y="3272051"/>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1.66€</a:t>
            </a:r>
          </a:p>
        </p:txBody>
      </p:sp>
      <p:sp>
        <p:nvSpPr>
          <p:cNvPr name="TextBox 31" id="31"/>
          <p:cNvSpPr txBox="true"/>
          <p:nvPr/>
        </p:nvSpPr>
        <p:spPr>
          <a:xfrm rot="0">
            <a:off x="5748892" y="3417398"/>
            <a:ext cx="739052" cy="253873"/>
          </a:xfrm>
          <a:prstGeom prst="rect">
            <a:avLst/>
          </a:prstGeom>
        </p:spPr>
        <p:txBody>
          <a:bodyPr anchor="t" rtlCol="false" tIns="0" lIns="0" bIns="0" rIns="0">
            <a:spAutoFit/>
          </a:bodyPr>
          <a:lstStyle/>
          <a:p>
            <a:pPr algn="l">
              <a:lnSpc>
                <a:spcPts val="1092"/>
              </a:lnSpc>
            </a:pPr>
            <a:r>
              <a:rPr lang="en-US" sz="780" i="true" spc="19">
                <a:solidFill>
                  <a:srgbClr val="0F71B8"/>
                </a:solidFill>
                <a:latin typeface="Vollkorn Italics"/>
                <a:ea typeface="Vollkorn Italics"/>
                <a:cs typeface="Vollkorn Italics"/>
                <a:sym typeface="Vollkorn Italics"/>
              </a:rPr>
              <a:t>FORMATION</a:t>
            </a:r>
          </a:p>
          <a:p>
            <a:pPr algn="ctr">
              <a:lnSpc>
                <a:spcPts val="1092"/>
              </a:lnSpc>
            </a:pPr>
            <a:r>
              <a:rPr lang="en-US" sz="780" i="true" spc="19">
                <a:solidFill>
                  <a:srgbClr val="0F71B8"/>
                </a:solidFill>
                <a:latin typeface="Vollkorn Italics"/>
                <a:ea typeface="Vollkorn Italics"/>
                <a:cs typeface="Vollkorn Italics"/>
                <a:sym typeface="Vollkorn Italics"/>
              </a:rPr>
              <a:t>7%</a:t>
            </a:r>
          </a:p>
        </p:txBody>
      </p:sp>
      <p:sp>
        <p:nvSpPr>
          <p:cNvPr name="TextBox 32" id="32"/>
          <p:cNvSpPr txBox="true"/>
          <p:nvPr/>
        </p:nvSpPr>
        <p:spPr>
          <a:xfrm rot="0">
            <a:off x="4581163" y="3423053"/>
            <a:ext cx="739052" cy="253873"/>
          </a:xfrm>
          <a:prstGeom prst="rect">
            <a:avLst/>
          </a:prstGeom>
        </p:spPr>
        <p:txBody>
          <a:bodyPr anchor="t" rtlCol="false" tIns="0" lIns="0" bIns="0" rIns="0">
            <a:spAutoFit/>
          </a:bodyPr>
          <a:lstStyle/>
          <a:p>
            <a:pPr algn="l">
              <a:lnSpc>
                <a:spcPts val="1092"/>
              </a:lnSpc>
            </a:pPr>
            <a:r>
              <a:rPr lang="en-US" sz="780" i="true" spc="19">
                <a:solidFill>
                  <a:srgbClr val="0F71B8"/>
                </a:solidFill>
                <a:latin typeface="Vollkorn Italics"/>
                <a:ea typeface="Vollkorn Italics"/>
                <a:cs typeface="Vollkorn Italics"/>
                <a:sym typeface="Vollkorn Italics"/>
              </a:rPr>
              <a:t>VIE SPORTIVE</a:t>
            </a:r>
          </a:p>
          <a:p>
            <a:pPr algn="l">
              <a:lnSpc>
                <a:spcPts val="1092"/>
              </a:lnSpc>
            </a:pPr>
            <a:r>
              <a:rPr lang="en-US" sz="780" i="true" spc="19">
                <a:solidFill>
                  <a:srgbClr val="0F71B8"/>
                </a:solidFill>
                <a:latin typeface="Vollkorn Italics"/>
                <a:ea typeface="Vollkorn Italics"/>
                <a:cs typeface="Vollkorn Italics"/>
                <a:sym typeface="Vollkorn Italics"/>
              </a:rPr>
              <a:t>     6%</a:t>
            </a:r>
          </a:p>
        </p:txBody>
      </p:sp>
      <p:sp>
        <p:nvSpPr>
          <p:cNvPr name="TextBox 33" id="33"/>
          <p:cNvSpPr txBox="true"/>
          <p:nvPr/>
        </p:nvSpPr>
        <p:spPr>
          <a:xfrm rot="0">
            <a:off x="5784892" y="3599698"/>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1.35€</a:t>
            </a:r>
          </a:p>
        </p:txBody>
      </p:sp>
      <p:sp>
        <p:nvSpPr>
          <p:cNvPr name="TextBox 34" id="34"/>
          <p:cNvSpPr txBox="true"/>
          <p:nvPr/>
        </p:nvSpPr>
        <p:spPr>
          <a:xfrm rot="0">
            <a:off x="4446338" y="3599698"/>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1.24€</a:t>
            </a:r>
          </a:p>
        </p:txBody>
      </p:sp>
      <p:sp>
        <p:nvSpPr>
          <p:cNvPr name="TextBox 35" id="35"/>
          <p:cNvSpPr txBox="true"/>
          <p:nvPr/>
        </p:nvSpPr>
        <p:spPr>
          <a:xfrm rot="0">
            <a:off x="4158652" y="2825308"/>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0.45€</a:t>
            </a:r>
          </a:p>
        </p:txBody>
      </p:sp>
      <p:sp>
        <p:nvSpPr>
          <p:cNvPr name="TextBox 36" id="36"/>
          <p:cNvSpPr txBox="true"/>
          <p:nvPr/>
        </p:nvSpPr>
        <p:spPr>
          <a:xfrm rot="0">
            <a:off x="4000381" y="2408463"/>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1.71€</a:t>
            </a:r>
          </a:p>
        </p:txBody>
      </p:sp>
      <p:sp>
        <p:nvSpPr>
          <p:cNvPr name="TextBox 37" id="37"/>
          <p:cNvSpPr txBox="true"/>
          <p:nvPr/>
        </p:nvSpPr>
        <p:spPr>
          <a:xfrm rot="0">
            <a:off x="3939433" y="1189481"/>
            <a:ext cx="1161563" cy="58474"/>
          </a:xfrm>
          <a:prstGeom prst="rect">
            <a:avLst/>
          </a:prstGeom>
        </p:spPr>
        <p:txBody>
          <a:bodyPr anchor="t" rtlCol="false" tIns="0" lIns="0" bIns="0" rIns="0">
            <a:spAutoFit/>
          </a:bodyPr>
          <a:lstStyle/>
          <a:p>
            <a:pPr algn="ctr">
              <a:lnSpc>
                <a:spcPts val="487"/>
              </a:lnSpc>
            </a:pPr>
            <a:r>
              <a:rPr lang="en-US" sz="601" i="true" spc="15">
                <a:solidFill>
                  <a:srgbClr val="0F71B8"/>
                </a:solidFill>
                <a:latin typeface="Noto Sans Italics"/>
                <a:ea typeface="Noto Sans Italics"/>
                <a:cs typeface="Noto Sans Italics"/>
                <a:sym typeface="Noto Sans Italics"/>
              </a:rPr>
              <a:t>4.34€</a:t>
            </a:r>
          </a:p>
        </p:txBody>
      </p:sp>
      <p:sp>
        <p:nvSpPr>
          <p:cNvPr name="TextBox 38" id="38"/>
          <p:cNvSpPr txBox="true"/>
          <p:nvPr/>
        </p:nvSpPr>
        <p:spPr>
          <a:xfrm rot="0">
            <a:off x="2332768" y="3883212"/>
            <a:ext cx="2912021" cy="355418"/>
          </a:xfrm>
          <a:prstGeom prst="rect">
            <a:avLst/>
          </a:prstGeom>
        </p:spPr>
        <p:txBody>
          <a:bodyPr anchor="t" rtlCol="false" tIns="0" lIns="0" bIns="0" rIns="0">
            <a:spAutoFit/>
          </a:bodyPr>
          <a:lstStyle/>
          <a:p>
            <a:pPr algn="ctr">
              <a:lnSpc>
                <a:spcPts val="2985"/>
              </a:lnSpc>
            </a:pPr>
            <a:r>
              <a:rPr lang="en-US" b="true" sz="2132" spc="-144">
                <a:solidFill>
                  <a:srgbClr val="0F71B8"/>
                </a:solidFill>
                <a:latin typeface="Cardo Bold"/>
                <a:ea typeface="Cardo Bold"/>
                <a:cs typeface="Cardo Bold"/>
                <a:sym typeface="Cardo Bold"/>
              </a:rPr>
              <a:t>Le Pôle Espoirs de Voiron</a:t>
            </a:r>
          </a:p>
        </p:txBody>
      </p:sp>
      <p:sp>
        <p:nvSpPr>
          <p:cNvPr name="TextBox 39" id="39"/>
          <p:cNvSpPr txBox="true"/>
          <p:nvPr/>
        </p:nvSpPr>
        <p:spPr>
          <a:xfrm rot="0">
            <a:off x="867288" y="4254416"/>
            <a:ext cx="3291364" cy="1590684"/>
          </a:xfrm>
          <a:prstGeom prst="rect">
            <a:avLst/>
          </a:prstGeom>
        </p:spPr>
        <p:txBody>
          <a:bodyPr anchor="t" rtlCol="false" tIns="0" lIns="0" bIns="0" rIns="0">
            <a:spAutoFit/>
          </a:bodyPr>
          <a:lstStyle/>
          <a:p>
            <a:pPr algn="just">
              <a:lnSpc>
                <a:spcPts val="1617"/>
              </a:lnSpc>
            </a:pPr>
            <a:r>
              <a:rPr lang="en-US" sz="1155" spc="28">
                <a:solidFill>
                  <a:srgbClr val="262674"/>
                </a:solidFill>
                <a:latin typeface="Noto Sans"/>
                <a:ea typeface="Noto Sans"/>
                <a:cs typeface="Noto Sans"/>
                <a:sym typeface="Noto Sans"/>
              </a:rPr>
              <a:t>Depuis 1997, la ligue porte le pôle espoirs de Voiron qui regroupe les meilleurs jeunes joueurs de la région entre 11 et 17 ans. Ils s’entraînent quotidiennement avec un emploi du temps aménagé et un suivi sportif, scolaire, médical et mental personnalisé pour leur permettre de mener à bien leur double projet sportif et scolaire. </a:t>
            </a:r>
          </a:p>
        </p:txBody>
      </p:sp>
      <p:sp>
        <p:nvSpPr>
          <p:cNvPr name="TextBox 40" id="40"/>
          <p:cNvSpPr txBox="true"/>
          <p:nvPr/>
        </p:nvSpPr>
        <p:spPr>
          <a:xfrm rot="0">
            <a:off x="-1034432" y="6164424"/>
            <a:ext cx="5119043" cy="355418"/>
          </a:xfrm>
          <a:prstGeom prst="rect">
            <a:avLst/>
          </a:prstGeom>
        </p:spPr>
        <p:txBody>
          <a:bodyPr anchor="t" rtlCol="false" tIns="0" lIns="0" bIns="0" rIns="0">
            <a:spAutoFit/>
          </a:bodyPr>
          <a:lstStyle/>
          <a:p>
            <a:pPr algn="ctr">
              <a:lnSpc>
                <a:spcPts val="2985"/>
              </a:lnSpc>
            </a:pPr>
            <a:r>
              <a:rPr lang="en-US" b="true" sz="2132" spc="-144">
                <a:solidFill>
                  <a:srgbClr val="0F71B8"/>
                </a:solidFill>
                <a:latin typeface="Cardo Bold"/>
                <a:ea typeface="Cardo Bold"/>
                <a:cs typeface="Cardo Bold"/>
                <a:sym typeface="Cardo Bold"/>
              </a:rPr>
              <a:t>Se former avec nous</a:t>
            </a:r>
          </a:p>
        </p:txBody>
      </p:sp>
      <p:sp>
        <p:nvSpPr>
          <p:cNvPr name="TextBox 41" id="41"/>
          <p:cNvSpPr txBox="true"/>
          <p:nvPr/>
        </p:nvSpPr>
        <p:spPr>
          <a:xfrm rot="0">
            <a:off x="-1330264" y="7877409"/>
            <a:ext cx="5119043" cy="355418"/>
          </a:xfrm>
          <a:prstGeom prst="rect">
            <a:avLst/>
          </a:prstGeom>
        </p:spPr>
        <p:txBody>
          <a:bodyPr anchor="t" rtlCol="false" tIns="0" lIns="0" bIns="0" rIns="0">
            <a:spAutoFit/>
          </a:bodyPr>
          <a:lstStyle/>
          <a:p>
            <a:pPr algn="ctr">
              <a:lnSpc>
                <a:spcPts val="2985"/>
              </a:lnSpc>
            </a:pPr>
            <a:r>
              <a:rPr lang="en-US" b="true" sz="2132" spc="-144">
                <a:solidFill>
                  <a:srgbClr val="0F71B8"/>
                </a:solidFill>
                <a:latin typeface="Cardo Bold"/>
                <a:ea typeface="Cardo Bold"/>
                <a:cs typeface="Cardo Bold"/>
                <a:sym typeface="Cardo Bold"/>
              </a:rPr>
              <a:t>Nos bons plans</a:t>
            </a:r>
          </a:p>
        </p:txBody>
      </p:sp>
      <p:sp>
        <p:nvSpPr>
          <p:cNvPr name="TextBox 42" id="42"/>
          <p:cNvSpPr txBox="true"/>
          <p:nvPr/>
        </p:nvSpPr>
        <p:spPr>
          <a:xfrm rot="0">
            <a:off x="417672" y="8323216"/>
            <a:ext cx="3630938" cy="1134110"/>
          </a:xfrm>
          <a:prstGeom prst="rect">
            <a:avLst/>
          </a:prstGeom>
        </p:spPr>
        <p:txBody>
          <a:bodyPr anchor="t" rtlCol="false" tIns="0" lIns="0" bIns="0" rIns="0">
            <a:spAutoFit/>
          </a:bodyPr>
          <a:lstStyle/>
          <a:p>
            <a:pPr algn="just">
              <a:lnSpc>
                <a:spcPts val="1540"/>
              </a:lnSpc>
            </a:pPr>
            <a:r>
              <a:rPr lang="en-US" sz="1100" spc="27">
                <a:solidFill>
                  <a:srgbClr val="262674"/>
                </a:solidFill>
                <a:latin typeface="Noto Sans"/>
                <a:ea typeface="Noto Sans"/>
                <a:cs typeface="Noto Sans"/>
                <a:sym typeface="Noto Sans"/>
              </a:rPr>
              <a:t>Vous vendez ou connaissez quelqu’un qui vend un bien ? Contactez-nous et nous vous mettrons en relation avec l’agent SAFTI de votre secteur ! </a:t>
            </a:r>
          </a:p>
          <a:p>
            <a:pPr algn="just">
              <a:lnSpc>
                <a:spcPts val="1540"/>
              </a:lnSpc>
            </a:pPr>
            <a:r>
              <a:rPr lang="en-US" b="true" sz="1100" spc="27">
                <a:solidFill>
                  <a:srgbClr val="ED6607"/>
                </a:solidFill>
                <a:latin typeface="Noto Sans Bold"/>
                <a:ea typeface="Noto Sans Bold"/>
                <a:cs typeface="Noto Sans Bold"/>
                <a:sym typeface="Noto Sans Bold"/>
              </a:rPr>
              <a:t>10% de la commission reversée entre la ligue, votre comité et votre club + 200 € de bon d’achat pour vous ! </a:t>
            </a:r>
          </a:p>
        </p:txBody>
      </p:sp>
      <p:sp>
        <p:nvSpPr>
          <p:cNvPr name="TextBox 43" id="43"/>
          <p:cNvSpPr txBox="true"/>
          <p:nvPr/>
        </p:nvSpPr>
        <p:spPr>
          <a:xfrm rot="0">
            <a:off x="541530" y="6963033"/>
            <a:ext cx="1574490" cy="453390"/>
          </a:xfrm>
          <a:prstGeom prst="rect">
            <a:avLst/>
          </a:prstGeom>
        </p:spPr>
        <p:txBody>
          <a:bodyPr anchor="t" rtlCol="false" tIns="0" lIns="0" bIns="0" rIns="0">
            <a:spAutoFit/>
          </a:bodyPr>
          <a:lstStyle/>
          <a:p>
            <a:pPr algn="ctr">
              <a:lnSpc>
                <a:spcPts val="1260"/>
              </a:lnSpc>
            </a:pPr>
            <a:r>
              <a:rPr lang="en-US" sz="900" spc="22">
                <a:solidFill>
                  <a:srgbClr val="262674"/>
                </a:solidFill>
                <a:latin typeface="Noto Sans"/>
                <a:ea typeface="Noto Sans"/>
                <a:cs typeface="Noto Sans"/>
                <a:sym typeface="Noto Sans"/>
              </a:rPr>
              <a:t>Encadrants Bénévoles</a:t>
            </a:r>
          </a:p>
          <a:p>
            <a:pPr algn="ctr">
              <a:lnSpc>
                <a:spcPts val="1260"/>
              </a:lnSpc>
            </a:pPr>
            <a:r>
              <a:rPr lang="en-US" sz="900" spc="22">
                <a:solidFill>
                  <a:srgbClr val="262674"/>
                </a:solidFill>
                <a:latin typeface="Noto Sans"/>
                <a:ea typeface="Noto Sans"/>
                <a:cs typeface="Noto Sans"/>
                <a:sym typeface="Noto Sans"/>
              </a:rPr>
              <a:t>Encadrants Professionnels</a:t>
            </a:r>
          </a:p>
          <a:p>
            <a:pPr algn="ctr">
              <a:lnSpc>
                <a:spcPts val="1260"/>
              </a:lnSpc>
            </a:pPr>
            <a:r>
              <a:rPr lang="en-US" sz="900" spc="22">
                <a:solidFill>
                  <a:srgbClr val="262674"/>
                </a:solidFill>
                <a:latin typeface="Noto Sans"/>
                <a:ea typeface="Noto Sans"/>
                <a:cs typeface="Noto Sans"/>
                <a:sym typeface="Noto Sans"/>
              </a:rPr>
              <a:t>Séminaire Pro Bad AURA</a:t>
            </a:r>
          </a:p>
        </p:txBody>
      </p:sp>
      <p:grpSp>
        <p:nvGrpSpPr>
          <p:cNvPr name="Group 44" id="44"/>
          <p:cNvGrpSpPr/>
          <p:nvPr/>
        </p:nvGrpSpPr>
        <p:grpSpPr>
          <a:xfrm rot="0">
            <a:off x="2184125" y="6683021"/>
            <a:ext cx="1591157" cy="899113"/>
            <a:chOff x="0" y="0"/>
            <a:chExt cx="8872553" cy="5013603"/>
          </a:xfrm>
        </p:grpSpPr>
        <p:sp>
          <p:nvSpPr>
            <p:cNvPr name="Freeform 45" id="45"/>
            <p:cNvSpPr/>
            <p:nvPr/>
          </p:nvSpPr>
          <p:spPr>
            <a:xfrm flipH="false" flipV="false" rot="0">
              <a:off x="0" y="0"/>
              <a:ext cx="8872553" cy="5013603"/>
            </a:xfrm>
            <a:custGeom>
              <a:avLst/>
              <a:gdLst/>
              <a:ahLst/>
              <a:cxnLst/>
              <a:rect r="r" b="b" t="t" l="l"/>
              <a:pathLst>
                <a:path h="5013603" w="8872553">
                  <a:moveTo>
                    <a:pt x="0" y="0"/>
                  </a:moveTo>
                  <a:lnTo>
                    <a:pt x="0" y="5013603"/>
                  </a:lnTo>
                  <a:lnTo>
                    <a:pt x="8872553" y="5013603"/>
                  </a:lnTo>
                  <a:lnTo>
                    <a:pt x="8872553" y="0"/>
                  </a:lnTo>
                  <a:lnTo>
                    <a:pt x="0" y="0"/>
                  </a:lnTo>
                  <a:close/>
                  <a:moveTo>
                    <a:pt x="8811592" y="4952643"/>
                  </a:moveTo>
                  <a:lnTo>
                    <a:pt x="59690" y="4952643"/>
                  </a:lnTo>
                  <a:lnTo>
                    <a:pt x="59690" y="59690"/>
                  </a:lnTo>
                  <a:lnTo>
                    <a:pt x="8811592" y="59690"/>
                  </a:lnTo>
                  <a:lnTo>
                    <a:pt x="8811592" y="4952643"/>
                  </a:lnTo>
                  <a:close/>
                </a:path>
              </a:pathLst>
            </a:custGeom>
            <a:solidFill>
              <a:srgbClr val="262674"/>
            </a:solidFill>
          </p:spPr>
        </p:sp>
      </p:grpSp>
      <p:grpSp>
        <p:nvGrpSpPr>
          <p:cNvPr name="Group 46" id="46"/>
          <p:cNvGrpSpPr/>
          <p:nvPr/>
        </p:nvGrpSpPr>
        <p:grpSpPr>
          <a:xfrm rot="0">
            <a:off x="3851482" y="6683021"/>
            <a:ext cx="1591157" cy="899113"/>
            <a:chOff x="0" y="0"/>
            <a:chExt cx="8872553" cy="5013603"/>
          </a:xfrm>
        </p:grpSpPr>
        <p:sp>
          <p:nvSpPr>
            <p:cNvPr name="Freeform 47" id="47"/>
            <p:cNvSpPr/>
            <p:nvPr/>
          </p:nvSpPr>
          <p:spPr>
            <a:xfrm flipH="false" flipV="false" rot="0">
              <a:off x="0" y="0"/>
              <a:ext cx="8872553" cy="5013603"/>
            </a:xfrm>
            <a:custGeom>
              <a:avLst/>
              <a:gdLst/>
              <a:ahLst/>
              <a:cxnLst/>
              <a:rect r="r" b="b" t="t" l="l"/>
              <a:pathLst>
                <a:path h="5013603" w="8872553">
                  <a:moveTo>
                    <a:pt x="0" y="0"/>
                  </a:moveTo>
                  <a:lnTo>
                    <a:pt x="0" y="5013603"/>
                  </a:lnTo>
                  <a:lnTo>
                    <a:pt x="8872553" y="5013603"/>
                  </a:lnTo>
                  <a:lnTo>
                    <a:pt x="8872553" y="0"/>
                  </a:lnTo>
                  <a:lnTo>
                    <a:pt x="0" y="0"/>
                  </a:lnTo>
                  <a:close/>
                  <a:moveTo>
                    <a:pt x="8811592" y="4952643"/>
                  </a:moveTo>
                  <a:lnTo>
                    <a:pt x="59690" y="4952643"/>
                  </a:lnTo>
                  <a:lnTo>
                    <a:pt x="59690" y="59690"/>
                  </a:lnTo>
                  <a:lnTo>
                    <a:pt x="8811592" y="59690"/>
                  </a:lnTo>
                  <a:lnTo>
                    <a:pt x="8811592" y="4952643"/>
                  </a:lnTo>
                  <a:close/>
                </a:path>
              </a:pathLst>
            </a:custGeom>
            <a:solidFill>
              <a:srgbClr val="262674"/>
            </a:solidFill>
          </p:spPr>
        </p:sp>
      </p:grpSp>
      <p:grpSp>
        <p:nvGrpSpPr>
          <p:cNvPr name="Group 48" id="48"/>
          <p:cNvGrpSpPr/>
          <p:nvPr/>
        </p:nvGrpSpPr>
        <p:grpSpPr>
          <a:xfrm rot="0">
            <a:off x="5515979" y="6683021"/>
            <a:ext cx="1591157" cy="899113"/>
            <a:chOff x="0" y="0"/>
            <a:chExt cx="8872553" cy="5013603"/>
          </a:xfrm>
        </p:grpSpPr>
        <p:sp>
          <p:nvSpPr>
            <p:cNvPr name="Freeform 49" id="49"/>
            <p:cNvSpPr/>
            <p:nvPr/>
          </p:nvSpPr>
          <p:spPr>
            <a:xfrm flipH="false" flipV="false" rot="0">
              <a:off x="0" y="0"/>
              <a:ext cx="8872553" cy="5013603"/>
            </a:xfrm>
            <a:custGeom>
              <a:avLst/>
              <a:gdLst/>
              <a:ahLst/>
              <a:cxnLst/>
              <a:rect r="r" b="b" t="t" l="l"/>
              <a:pathLst>
                <a:path h="5013603" w="8872553">
                  <a:moveTo>
                    <a:pt x="0" y="0"/>
                  </a:moveTo>
                  <a:lnTo>
                    <a:pt x="0" y="5013603"/>
                  </a:lnTo>
                  <a:lnTo>
                    <a:pt x="8872553" y="5013603"/>
                  </a:lnTo>
                  <a:lnTo>
                    <a:pt x="8872553" y="0"/>
                  </a:lnTo>
                  <a:lnTo>
                    <a:pt x="0" y="0"/>
                  </a:lnTo>
                  <a:close/>
                  <a:moveTo>
                    <a:pt x="8811592" y="4952643"/>
                  </a:moveTo>
                  <a:lnTo>
                    <a:pt x="59690" y="4952643"/>
                  </a:lnTo>
                  <a:lnTo>
                    <a:pt x="59690" y="59690"/>
                  </a:lnTo>
                  <a:lnTo>
                    <a:pt x="8811592" y="59690"/>
                  </a:lnTo>
                  <a:lnTo>
                    <a:pt x="8811592" y="4952643"/>
                  </a:lnTo>
                  <a:close/>
                </a:path>
              </a:pathLst>
            </a:custGeom>
            <a:solidFill>
              <a:srgbClr val="262674"/>
            </a:solidFill>
          </p:spPr>
        </p:sp>
      </p:grpSp>
      <p:sp>
        <p:nvSpPr>
          <p:cNvPr name="Freeform 50" id="50"/>
          <p:cNvSpPr/>
          <p:nvPr/>
        </p:nvSpPr>
        <p:spPr>
          <a:xfrm flipH="false" flipV="false" rot="0">
            <a:off x="792000" y="6519842"/>
            <a:ext cx="1095309" cy="326359"/>
          </a:xfrm>
          <a:custGeom>
            <a:avLst/>
            <a:gdLst/>
            <a:ahLst/>
            <a:cxnLst/>
            <a:rect r="r" b="b" t="t" l="l"/>
            <a:pathLst>
              <a:path h="326359" w="1095309">
                <a:moveTo>
                  <a:pt x="0" y="0"/>
                </a:moveTo>
                <a:lnTo>
                  <a:pt x="1095309" y="0"/>
                </a:lnTo>
                <a:lnTo>
                  <a:pt x="1095309" y="326359"/>
                </a:lnTo>
                <a:lnTo>
                  <a:pt x="0" y="326359"/>
                </a:lnTo>
                <a:lnTo>
                  <a:pt x="0" y="0"/>
                </a:lnTo>
                <a:close/>
              </a:path>
            </a:pathLst>
          </a:custGeom>
          <a:blipFill>
            <a:blip r:embed="rId10"/>
            <a:stretch>
              <a:fillRect l="-69021" t="-70962" r="-519656" b="-279742"/>
            </a:stretch>
          </a:blipFill>
        </p:spPr>
      </p:sp>
      <p:sp>
        <p:nvSpPr>
          <p:cNvPr name="Freeform 51" id="51"/>
          <p:cNvSpPr/>
          <p:nvPr/>
        </p:nvSpPr>
        <p:spPr>
          <a:xfrm flipH="false" flipV="false" rot="0">
            <a:off x="5820892" y="6519842"/>
            <a:ext cx="963088" cy="326359"/>
          </a:xfrm>
          <a:custGeom>
            <a:avLst/>
            <a:gdLst/>
            <a:ahLst/>
            <a:cxnLst/>
            <a:rect r="r" b="b" t="t" l="l"/>
            <a:pathLst>
              <a:path h="326359" w="963088">
                <a:moveTo>
                  <a:pt x="0" y="0"/>
                </a:moveTo>
                <a:lnTo>
                  <a:pt x="963088" y="0"/>
                </a:lnTo>
                <a:lnTo>
                  <a:pt x="963088" y="326359"/>
                </a:lnTo>
                <a:lnTo>
                  <a:pt x="0" y="326359"/>
                </a:lnTo>
                <a:lnTo>
                  <a:pt x="0" y="0"/>
                </a:lnTo>
                <a:close/>
              </a:path>
            </a:pathLst>
          </a:custGeom>
          <a:blipFill>
            <a:blip r:embed="rId10"/>
            <a:stretch>
              <a:fillRect l="-599850" t="-70962" r="-83375" b="-279742"/>
            </a:stretch>
          </a:blipFill>
        </p:spPr>
      </p:sp>
      <p:sp>
        <p:nvSpPr>
          <p:cNvPr name="Freeform 52" id="52"/>
          <p:cNvSpPr/>
          <p:nvPr/>
        </p:nvSpPr>
        <p:spPr>
          <a:xfrm flipH="false" flipV="false" rot="0">
            <a:off x="2368768" y="6519842"/>
            <a:ext cx="1215841" cy="326359"/>
          </a:xfrm>
          <a:custGeom>
            <a:avLst/>
            <a:gdLst/>
            <a:ahLst/>
            <a:cxnLst/>
            <a:rect r="r" b="b" t="t" l="l"/>
            <a:pathLst>
              <a:path h="326359" w="1215841">
                <a:moveTo>
                  <a:pt x="0" y="0"/>
                </a:moveTo>
                <a:lnTo>
                  <a:pt x="1215841" y="0"/>
                </a:lnTo>
                <a:lnTo>
                  <a:pt x="1215841" y="326359"/>
                </a:lnTo>
                <a:lnTo>
                  <a:pt x="0" y="326359"/>
                </a:lnTo>
                <a:lnTo>
                  <a:pt x="0" y="0"/>
                </a:lnTo>
                <a:close/>
              </a:path>
            </a:pathLst>
          </a:custGeom>
          <a:blipFill>
            <a:blip r:embed="rId10"/>
            <a:stretch>
              <a:fillRect l="-191222" t="-70962" r="-329183" b="-279742"/>
            </a:stretch>
          </a:blipFill>
        </p:spPr>
      </p:sp>
      <p:sp>
        <p:nvSpPr>
          <p:cNvPr name="Freeform 53" id="53"/>
          <p:cNvSpPr/>
          <p:nvPr/>
        </p:nvSpPr>
        <p:spPr>
          <a:xfrm flipH="false" flipV="false" rot="0">
            <a:off x="4003541" y="6519842"/>
            <a:ext cx="1277248" cy="326359"/>
          </a:xfrm>
          <a:custGeom>
            <a:avLst/>
            <a:gdLst/>
            <a:ahLst/>
            <a:cxnLst/>
            <a:rect r="r" b="b" t="t" l="l"/>
            <a:pathLst>
              <a:path h="326359" w="1277248">
                <a:moveTo>
                  <a:pt x="0" y="0"/>
                </a:moveTo>
                <a:lnTo>
                  <a:pt x="1277249" y="0"/>
                </a:lnTo>
                <a:lnTo>
                  <a:pt x="1277249" y="326359"/>
                </a:lnTo>
                <a:lnTo>
                  <a:pt x="0" y="326359"/>
                </a:lnTo>
                <a:lnTo>
                  <a:pt x="0" y="0"/>
                </a:lnTo>
                <a:close/>
              </a:path>
            </a:pathLst>
          </a:custGeom>
          <a:blipFill>
            <a:blip r:embed="rId10"/>
            <a:stretch>
              <a:fillRect l="-310021" t="-70962" r="-180557" b="-279742"/>
            </a:stretch>
          </a:blipFill>
        </p:spPr>
      </p:sp>
      <p:sp>
        <p:nvSpPr>
          <p:cNvPr name="TextBox 54" id="54"/>
          <p:cNvSpPr txBox="true"/>
          <p:nvPr/>
        </p:nvSpPr>
        <p:spPr>
          <a:xfrm rot="0">
            <a:off x="2196506" y="6941451"/>
            <a:ext cx="1574490" cy="453390"/>
          </a:xfrm>
          <a:prstGeom prst="rect">
            <a:avLst/>
          </a:prstGeom>
        </p:spPr>
        <p:txBody>
          <a:bodyPr anchor="t" rtlCol="false" tIns="0" lIns="0" bIns="0" rIns="0">
            <a:spAutoFit/>
          </a:bodyPr>
          <a:lstStyle/>
          <a:p>
            <a:pPr algn="ctr">
              <a:lnSpc>
                <a:spcPts val="1260"/>
              </a:lnSpc>
            </a:pPr>
            <a:r>
              <a:rPr lang="en-US" sz="900" spc="22">
                <a:solidFill>
                  <a:srgbClr val="262674"/>
                </a:solidFill>
                <a:latin typeface="Noto Sans"/>
                <a:ea typeface="Noto Sans"/>
                <a:cs typeface="Noto Sans"/>
                <a:sym typeface="Noto Sans"/>
              </a:rPr>
              <a:t>Séminaire Dirigeants</a:t>
            </a:r>
          </a:p>
          <a:p>
            <a:pPr algn="ctr">
              <a:lnSpc>
                <a:spcPts val="1260"/>
              </a:lnSpc>
            </a:pPr>
            <a:r>
              <a:rPr lang="en-US" sz="900" spc="22">
                <a:solidFill>
                  <a:srgbClr val="262674"/>
                </a:solidFill>
                <a:latin typeface="Noto Sans"/>
                <a:ea typeface="Noto Sans"/>
                <a:cs typeface="Noto Sans"/>
                <a:sym typeface="Noto Sans"/>
              </a:rPr>
              <a:t>Dirigeants de comités</a:t>
            </a:r>
          </a:p>
          <a:p>
            <a:pPr algn="ctr">
              <a:lnSpc>
                <a:spcPts val="1260"/>
              </a:lnSpc>
            </a:pPr>
            <a:r>
              <a:rPr lang="en-US" sz="900" spc="22">
                <a:solidFill>
                  <a:srgbClr val="262674"/>
                </a:solidFill>
                <a:latin typeface="Noto Sans"/>
                <a:ea typeface="Noto Sans"/>
                <a:cs typeface="Noto Sans"/>
                <a:sym typeface="Noto Sans"/>
              </a:rPr>
              <a:t>Dirigeants employeurs</a:t>
            </a:r>
          </a:p>
        </p:txBody>
      </p:sp>
      <p:sp>
        <p:nvSpPr>
          <p:cNvPr name="TextBox 55" id="55"/>
          <p:cNvSpPr txBox="true"/>
          <p:nvPr/>
        </p:nvSpPr>
        <p:spPr>
          <a:xfrm rot="0">
            <a:off x="3858385" y="6970026"/>
            <a:ext cx="1574490" cy="148590"/>
          </a:xfrm>
          <a:prstGeom prst="rect">
            <a:avLst/>
          </a:prstGeom>
        </p:spPr>
        <p:txBody>
          <a:bodyPr anchor="t" rtlCol="false" tIns="0" lIns="0" bIns="0" rIns="0">
            <a:spAutoFit/>
          </a:bodyPr>
          <a:lstStyle/>
          <a:p>
            <a:pPr algn="ctr">
              <a:lnSpc>
                <a:spcPts val="1260"/>
              </a:lnSpc>
            </a:pPr>
            <a:r>
              <a:rPr lang="en-US" sz="900" spc="22">
                <a:solidFill>
                  <a:srgbClr val="262674"/>
                </a:solidFill>
                <a:latin typeface="Noto Sans"/>
                <a:ea typeface="Noto Sans"/>
                <a:cs typeface="Noto Sans"/>
                <a:sym typeface="Noto Sans"/>
              </a:rPr>
              <a:t>Formations GEO</a:t>
            </a:r>
          </a:p>
        </p:txBody>
      </p:sp>
      <p:sp>
        <p:nvSpPr>
          <p:cNvPr name="TextBox 56" id="56"/>
          <p:cNvSpPr txBox="true"/>
          <p:nvPr/>
        </p:nvSpPr>
        <p:spPr>
          <a:xfrm rot="0">
            <a:off x="5524312" y="6921783"/>
            <a:ext cx="1580413" cy="535889"/>
          </a:xfrm>
          <a:prstGeom prst="rect">
            <a:avLst/>
          </a:prstGeom>
        </p:spPr>
        <p:txBody>
          <a:bodyPr anchor="t" rtlCol="false" tIns="0" lIns="0" bIns="0" rIns="0">
            <a:spAutoFit/>
          </a:bodyPr>
          <a:lstStyle/>
          <a:p>
            <a:pPr algn="ctr">
              <a:lnSpc>
                <a:spcPts val="1109"/>
              </a:lnSpc>
            </a:pPr>
            <a:r>
              <a:rPr lang="en-US" sz="792" spc="19">
                <a:solidFill>
                  <a:srgbClr val="262674"/>
                </a:solidFill>
                <a:latin typeface="Noto Sans"/>
                <a:ea typeface="Noto Sans"/>
                <a:cs typeface="Noto Sans"/>
                <a:sym typeface="Noto Sans"/>
              </a:rPr>
              <a:t>Formations Juge Arbitres</a:t>
            </a:r>
          </a:p>
          <a:p>
            <a:pPr algn="ctr">
              <a:lnSpc>
                <a:spcPts val="1109"/>
              </a:lnSpc>
            </a:pPr>
            <a:r>
              <a:rPr lang="en-US" sz="792" spc="19">
                <a:solidFill>
                  <a:srgbClr val="262674"/>
                </a:solidFill>
                <a:latin typeface="Noto Sans"/>
                <a:ea typeface="Noto Sans"/>
                <a:cs typeface="Noto Sans"/>
                <a:sym typeface="Noto Sans"/>
              </a:rPr>
              <a:t>Formations Arbitres</a:t>
            </a:r>
          </a:p>
          <a:p>
            <a:pPr algn="ctr">
              <a:lnSpc>
                <a:spcPts val="1109"/>
              </a:lnSpc>
            </a:pPr>
            <a:r>
              <a:rPr lang="en-US" sz="792" spc="19">
                <a:solidFill>
                  <a:srgbClr val="262674"/>
                </a:solidFill>
                <a:latin typeface="Noto Sans"/>
                <a:ea typeface="Noto Sans"/>
                <a:cs typeface="Noto Sans"/>
                <a:sym typeface="Noto Sans"/>
              </a:rPr>
              <a:t>Formations Juges de Lignes</a:t>
            </a:r>
          </a:p>
          <a:p>
            <a:pPr algn="ctr">
              <a:lnSpc>
                <a:spcPts val="1109"/>
              </a:lnSpc>
            </a:pPr>
            <a:r>
              <a:rPr lang="en-US" sz="792" spc="19">
                <a:solidFill>
                  <a:srgbClr val="262674"/>
                </a:solidFill>
                <a:latin typeface="Noto Sans"/>
                <a:ea typeface="Noto Sans"/>
                <a:cs typeface="Noto Sans"/>
                <a:sym typeface="Noto Sans"/>
              </a:rPr>
              <a:t>Modules Interclubs</a:t>
            </a:r>
          </a:p>
        </p:txBody>
      </p:sp>
      <p:sp>
        <p:nvSpPr>
          <p:cNvPr name="TextBox 57" id="57"/>
          <p:cNvSpPr txBox="true"/>
          <p:nvPr/>
        </p:nvSpPr>
        <p:spPr>
          <a:xfrm rot="0">
            <a:off x="862493" y="6577741"/>
            <a:ext cx="988704" cy="163684"/>
          </a:xfrm>
          <a:prstGeom prst="rect">
            <a:avLst/>
          </a:prstGeom>
        </p:spPr>
        <p:txBody>
          <a:bodyPr anchor="t" rtlCol="false" tIns="0" lIns="0" bIns="0" rIns="0">
            <a:spAutoFit/>
          </a:bodyPr>
          <a:lstStyle/>
          <a:p>
            <a:pPr algn="l">
              <a:lnSpc>
                <a:spcPts val="1478"/>
              </a:lnSpc>
            </a:pPr>
            <a:r>
              <a:rPr lang="en-US" sz="1055" spc="26">
                <a:solidFill>
                  <a:srgbClr val="019FE3"/>
                </a:solidFill>
                <a:latin typeface="Noto Sans"/>
                <a:ea typeface="Noto Sans"/>
                <a:cs typeface="Noto Sans"/>
                <a:sym typeface="Noto Sans"/>
              </a:rPr>
              <a:t>ENCADRANTS</a:t>
            </a:r>
          </a:p>
        </p:txBody>
      </p:sp>
      <p:sp>
        <p:nvSpPr>
          <p:cNvPr name="TextBox 58" id="58"/>
          <p:cNvSpPr txBox="true"/>
          <p:nvPr/>
        </p:nvSpPr>
        <p:spPr>
          <a:xfrm rot="0">
            <a:off x="2548970" y="6586517"/>
            <a:ext cx="874577" cy="163684"/>
          </a:xfrm>
          <a:prstGeom prst="rect">
            <a:avLst/>
          </a:prstGeom>
        </p:spPr>
        <p:txBody>
          <a:bodyPr anchor="t" rtlCol="false" tIns="0" lIns="0" bIns="0" rIns="0">
            <a:spAutoFit/>
          </a:bodyPr>
          <a:lstStyle/>
          <a:p>
            <a:pPr algn="l">
              <a:lnSpc>
                <a:spcPts val="1478"/>
              </a:lnSpc>
            </a:pPr>
            <a:r>
              <a:rPr lang="en-US" sz="1055" spc="26">
                <a:solidFill>
                  <a:srgbClr val="019FE3"/>
                </a:solidFill>
                <a:latin typeface="Noto Sans"/>
                <a:ea typeface="Noto Sans"/>
                <a:cs typeface="Noto Sans"/>
                <a:sym typeface="Noto Sans"/>
              </a:rPr>
              <a:t>DIRIGEANTS</a:t>
            </a:r>
          </a:p>
        </p:txBody>
      </p:sp>
      <p:sp>
        <p:nvSpPr>
          <p:cNvPr name="TextBox 59" id="59"/>
          <p:cNvSpPr txBox="true"/>
          <p:nvPr/>
        </p:nvSpPr>
        <p:spPr>
          <a:xfrm rot="0">
            <a:off x="4003541" y="6605567"/>
            <a:ext cx="1277248" cy="163684"/>
          </a:xfrm>
          <a:prstGeom prst="rect">
            <a:avLst/>
          </a:prstGeom>
        </p:spPr>
        <p:txBody>
          <a:bodyPr anchor="t" rtlCol="false" tIns="0" lIns="0" bIns="0" rIns="0">
            <a:spAutoFit/>
          </a:bodyPr>
          <a:lstStyle/>
          <a:p>
            <a:pPr algn="ctr">
              <a:lnSpc>
                <a:spcPts val="1478"/>
              </a:lnSpc>
            </a:pPr>
            <a:r>
              <a:rPr lang="en-US" sz="1055" spc="26">
                <a:solidFill>
                  <a:srgbClr val="019FE3"/>
                </a:solidFill>
                <a:latin typeface="Noto Sans"/>
                <a:ea typeface="Noto Sans"/>
                <a:cs typeface="Noto Sans"/>
                <a:sym typeface="Noto Sans"/>
              </a:rPr>
              <a:t>ORGANISATEURS</a:t>
            </a:r>
          </a:p>
        </p:txBody>
      </p:sp>
      <p:sp>
        <p:nvSpPr>
          <p:cNvPr name="TextBox 60" id="60"/>
          <p:cNvSpPr txBox="true"/>
          <p:nvPr/>
        </p:nvSpPr>
        <p:spPr>
          <a:xfrm rot="0">
            <a:off x="5820892" y="6549436"/>
            <a:ext cx="963088" cy="266421"/>
          </a:xfrm>
          <a:prstGeom prst="rect">
            <a:avLst/>
          </a:prstGeom>
        </p:spPr>
        <p:txBody>
          <a:bodyPr anchor="t" rtlCol="false" tIns="0" lIns="0" bIns="0" rIns="0">
            <a:spAutoFit/>
          </a:bodyPr>
          <a:lstStyle/>
          <a:p>
            <a:pPr algn="ctr">
              <a:lnSpc>
                <a:spcPts val="1119"/>
              </a:lnSpc>
            </a:pPr>
            <a:r>
              <a:rPr lang="en-US" sz="1055" spc="26">
                <a:solidFill>
                  <a:srgbClr val="019FE3"/>
                </a:solidFill>
                <a:latin typeface="Noto Sans"/>
                <a:ea typeface="Noto Sans"/>
                <a:cs typeface="Noto Sans"/>
                <a:sym typeface="Noto Sans"/>
              </a:rPr>
              <a:t>OFFICIELS TECHNIQUES</a:t>
            </a:r>
          </a:p>
        </p:txBody>
      </p:sp>
      <p:sp>
        <p:nvSpPr>
          <p:cNvPr name="TextBox 61" id="61"/>
          <p:cNvSpPr txBox="true"/>
          <p:nvPr/>
        </p:nvSpPr>
        <p:spPr>
          <a:xfrm rot="0">
            <a:off x="1685859" y="7734534"/>
            <a:ext cx="4076007" cy="134197"/>
          </a:xfrm>
          <a:prstGeom prst="rect">
            <a:avLst/>
          </a:prstGeom>
        </p:spPr>
        <p:txBody>
          <a:bodyPr anchor="t" rtlCol="false" tIns="0" lIns="0" bIns="0" rIns="0">
            <a:spAutoFit/>
          </a:bodyPr>
          <a:lstStyle/>
          <a:p>
            <a:pPr algn="ctr">
              <a:lnSpc>
                <a:spcPts val="1120"/>
              </a:lnSpc>
              <a:spcBef>
                <a:spcPct val="0"/>
              </a:spcBef>
            </a:pPr>
            <a:r>
              <a:rPr lang="en-US" sz="800" i="true" spc="20">
                <a:solidFill>
                  <a:srgbClr val="6D6D87"/>
                </a:solidFill>
                <a:latin typeface="Noto Sans Italics"/>
                <a:ea typeface="Noto Sans Italics"/>
                <a:cs typeface="Noto Sans Italics"/>
                <a:sym typeface="Noto Sans Italics"/>
              </a:rPr>
              <a:t>Pour tout renseignement sur les formations : thomas.champion@badminton-aura.org</a:t>
            </a:r>
          </a:p>
        </p:txBody>
      </p:sp>
      <p:sp>
        <p:nvSpPr>
          <p:cNvPr name="TextBox 62" id="62"/>
          <p:cNvSpPr txBox="true"/>
          <p:nvPr/>
        </p:nvSpPr>
        <p:spPr>
          <a:xfrm rot="0">
            <a:off x="1877353" y="9447801"/>
            <a:ext cx="3822853" cy="134197"/>
          </a:xfrm>
          <a:prstGeom prst="rect">
            <a:avLst/>
          </a:prstGeom>
        </p:spPr>
        <p:txBody>
          <a:bodyPr anchor="t" rtlCol="false" tIns="0" lIns="0" bIns="0" rIns="0">
            <a:spAutoFit/>
          </a:bodyPr>
          <a:lstStyle/>
          <a:p>
            <a:pPr algn="ctr">
              <a:lnSpc>
                <a:spcPts val="1120"/>
              </a:lnSpc>
              <a:spcBef>
                <a:spcPct val="0"/>
              </a:spcBef>
            </a:pPr>
            <a:r>
              <a:rPr lang="en-US" sz="800" i="true" spc="20">
                <a:solidFill>
                  <a:srgbClr val="6D6D87"/>
                </a:solidFill>
                <a:latin typeface="Noto Sans Italics"/>
                <a:ea typeface="Noto Sans Italics"/>
                <a:cs typeface="Noto Sans Italics"/>
                <a:sym typeface="Noto Sans Italics"/>
              </a:rPr>
              <a:t>Pour tout renseignement sur ces bons plans : florian.baud@badminton-aura.org</a:t>
            </a:r>
          </a:p>
        </p:txBody>
      </p:sp>
      <p:sp>
        <p:nvSpPr>
          <p:cNvPr name="TextBox 63" id="63"/>
          <p:cNvSpPr txBox="true"/>
          <p:nvPr/>
        </p:nvSpPr>
        <p:spPr>
          <a:xfrm rot="0">
            <a:off x="6097884" y="9243001"/>
            <a:ext cx="963088" cy="266421"/>
          </a:xfrm>
          <a:prstGeom prst="rect">
            <a:avLst/>
          </a:prstGeom>
        </p:spPr>
        <p:txBody>
          <a:bodyPr anchor="t" rtlCol="false" tIns="0" lIns="0" bIns="0" rIns="0">
            <a:spAutoFit/>
          </a:bodyPr>
          <a:lstStyle/>
          <a:p>
            <a:pPr algn="ctr">
              <a:lnSpc>
                <a:spcPts val="1119"/>
              </a:lnSpc>
            </a:pPr>
            <a:r>
              <a:rPr lang="en-US" b="true" sz="1055" i="true" spc="26">
                <a:solidFill>
                  <a:srgbClr val="0F71B8"/>
                </a:solidFill>
                <a:latin typeface="Noto Sans Bold Italics"/>
                <a:ea typeface="Noto Sans Bold Italics"/>
                <a:cs typeface="Noto Sans Bold Italics"/>
                <a:sym typeface="Noto Sans Bold Italics"/>
              </a:rPr>
              <a:t>Devenez partenaire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10692000"/>
            <a:chOff x="0" y="0"/>
            <a:chExt cx="2709333" cy="3831771"/>
          </a:xfrm>
        </p:grpSpPr>
        <p:sp>
          <p:nvSpPr>
            <p:cNvPr name="Freeform 3" id="3"/>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000000">
                <a:alpha val="0"/>
              </a:srgbClr>
            </a:solidFill>
            <a:ln w="285750" cap="sq">
              <a:solidFill>
                <a:srgbClr val="E3E3ED"/>
              </a:solidFill>
              <a:prstDash val="solid"/>
              <a:miter/>
            </a:ln>
          </p:spPr>
        </p:sp>
        <p:sp>
          <p:nvSpPr>
            <p:cNvPr name="TextBox 4" id="4"/>
            <p:cNvSpPr txBox="true"/>
            <p:nvPr/>
          </p:nvSpPr>
          <p:spPr>
            <a:xfrm>
              <a:off x="0" y="-38100"/>
              <a:ext cx="2709333" cy="3869871"/>
            </a:xfrm>
            <a:prstGeom prst="rect">
              <a:avLst/>
            </a:prstGeom>
          </p:spPr>
          <p:txBody>
            <a:bodyPr anchor="ctr" rtlCol="false" tIns="50800" lIns="50800" bIns="50800" rIns="50800"/>
            <a:lstStyle/>
            <a:p>
              <a:pPr algn="ctr">
                <a:lnSpc>
                  <a:spcPts val="1805"/>
                </a:lnSpc>
              </a:pPr>
            </a:p>
          </p:txBody>
        </p:sp>
      </p:grpSp>
      <p:grpSp>
        <p:nvGrpSpPr>
          <p:cNvPr name="Group 5" id="5"/>
          <p:cNvGrpSpPr/>
          <p:nvPr/>
        </p:nvGrpSpPr>
        <p:grpSpPr>
          <a:xfrm rot="0">
            <a:off x="437154" y="8684875"/>
            <a:ext cx="6670660" cy="1413439"/>
            <a:chOff x="0" y="0"/>
            <a:chExt cx="37196693" cy="7881568"/>
          </a:xfrm>
        </p:grpSpPr>
        <p:sp>
          <p:nvSpPr>
            <p:cNvPr name="Freeform 6" id="6"/>
            <p:cNvSpPr/>
            <p:nvPr/>
          </p:nvSpPr>
          <p:spPr>
            <a:xfrm flipH="false" flipV="false" rot="0">
              <a:off x="0" y="0"/>
              <a:ext cx="37196694" cy="7881568"/>
            </a:xfrm>
            <a:custGeom>
              <a:avLst/>
              <a:gdLst/>
              <a:ahLst/>
              <a:cxnLst/>
              <a:rect r="r" b="b" t="t" l="l"/>
              <a:pathLst>
                <a:path h="7881568" w="37196694">
                  <a:moveTo>
                    <a:pt x="0" y="0"/>
                  </a:moveTo>
                  <a:lnTo>
                    <a:pt x="0" y="7881568"/>
                  </a:lnTo>
                  <a:lnTo>
                    <a:pt x="37196694" y="7881568"/>
                  </a:lnTo>
                  <a:lnTo>
                    <a:pt x="37196694" y="0"/>
                  </a:lnTo>
                  <a:lnTo>
                    <a:pt x="0" y="0"/>
                  </a:lnTo>
                  <a:close/>
                  <a:moveTo>
                    <a:pt x="37135733" y="7820607"/>
                  </a:moveTo>
                  <a:lnTo>
                    <a:pt x="59690" y="7820607"/>
                  </a:lnTo>
                  <a:lnTo>
                    <a:pt x="59690" y="59690"/>
                  </a:lnTo>
                  <a:lnTo>
                    <a:pt x="37135733" y="59690"/>
                  </a:lnTo>
                  <a:lnTo>
                    <a:pt x="37135733" y="7820607"/>
                  </a:lnTo>
                  <a:close/>
                </a:path>
              </a:pathLst>
            </a:custGeom>
            <a:solidFill>
              <a:srgbClr val="262674"/>
            </a:solidFill>
          </p:spPr>
        </p:sp>
      </p:grpSp>
      <p:sp>
        <p:nvSpPr>
          <p:cNvPr name="Freeform 7" id="7"/>
          <p:cNvSpPr/>
          <p:nvPr/>
        </p:nvSpPr>
        <p:spPr>
          <a:xfrm flipH="true" flipV="false" rot="0">
            <a:off x="-36000" y="1036999"/>
            <a:ext cx="525086" cy="348466"/>
          </a:xfrm>
          <a:custGeom>
            <a:avLst/>
            <a:gdLst/>
            <a:ahLst/>
            <a:cxnLst/>
            <a:rect r="r" b="b" t="t" l="l"/>
            <a:pathLst>
              <a:path h="348466" w="525086">
                <a:moveTo>
                  <a:pt x="525086" y="0"/>
                </a:moveTo>
                <a:lnTo>
                  <a:pt x="0" y="0"/>
                </a:lnTo>
                <a:lnTo>
                  <a:pt x="0" y="348466"/>
                </a:lnTo>
                <a:lnTo>
                  <a:pt x="525086" y="348466"/>
                </a:lnTo>
                <a:lnTo>
                  <a:pt x="52508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574506" y="1152691"/>
            <a:ext cx="6582727" cy="1324610"/>
          </a:xfrm>
          <a:prstGeom prst="rect">
            <a:avLst/>
          </a:prstGeom>
        </p:spPr>
        <p:txBody>
          <a:bodyPr anchor="t" rtlCol="false" tIns="0" lIns="0" bIns="0" rIns="0">
            <a:spAutoFit/>
          </a:bodyPr>
          <a:lstStyle/>
          <a:p>
            <a:pPr algn="just">
              <a:lnSpc>
                <a:spcPts val="1540"/>
              </a:lnSpc>
            </a:pPr>
            <a:r>
              <a:rPr lang="en-US" sz="1100" spc="27">
                <a:solidFill>
                  <a:srgbClr val="1D70ED"/>
                </a:solidFill>
                <a:latin typeface="Noto Sans"/>
                <a:ea typeface="Noto Sans"/>
                <a:cs typeface="Noto Sans"/>
                <a:sym typeface="Noto Sans"/>
              </a:rPr>
              <a:t>Bienvenue à vous dans le monde fédéral parmi les plus de 5 800 licenciés de l’Isère. Porté par ses clubs, son comité et ses bénévoles, le badminton isérois propose des activités loisirs ou compétitives pour l’ensemble des publics de nos clubs, jeunes et moins jeunes, quel que soit votre niveau. Nous vous souhaitons une belle année de badminton riche en rencontres sportives et amicales !</a:t>
            </a:r>
          </a:p>
          <a:p>
            <a:pPr algn="r">
              <a:lnSpc>
                <a:spcPts val="1540"/>
              </a:lnSpc>
            </a:pPr>
            <a:r>
              <a:rPr lang="en-US" sz="1100" spc="27">
                <a:solidFill>
                  <a:srgbClr val="000000"/>
                </a:solidFill>
                <a:latin typeface="Noto Sans"/>
                <a:ea typeface="Noto Sans"/>
                <a:cs typeface="Noto Sans"/>
                <a:sym typeface="Noto Sans"/>
              </a:rPr>
              <a:t>Claude PONTON, président du comité de l’Isère</a:t>
            </a:r>
          </a:p>
          <a:p>
            <a:pPr algn="ctr">
              <a:lnSpc>
                <a:spcPts val="1540"/>
              </a:lnSpc>
            </a:pPr>
          </a:p>
        </p:txBody>
      </p:sp>
      <p:sp>
        <p:nvSpPr>
          <p:cNvPr name="Freeform 9" id="9"/>
          <p:cNvSpPr/>
          <p:nvPr/>
        </p:nvSpPr>
        <p:spPr>
          <a:xfrm flipH="false" flipV="false" rot="0">
            <a:off x="7034914" y="2377875"/>
            <a:ext cx="525086" cy="348466"/>
          </a:xfrm>
          <a:custGeom>
            <a:avLst/>
            <a:gdLst/>
            <a:ahLst/>
            <a:cxnLst/>
            <a:rect r="r" b="b" t="t" l="l"/>
            <a:pathLst>
              <a:path h="348466" w="525086">
                <a:moveTo>
                  <a:pt x="0" y="0"/>
                </a:moveTo>
                <a:lnTo>
                  <a:pt x="525086" y="0"/>
                </a:lnTo>
                <a:lnTo>
                  <a:pt x="525086" y="348467"/>
                </a:lnTo>
                <a:lnTo>
                  <a:pt x="0" y="3484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437154" y="3132696"/>
            <a:ext cx="3635706" cy="2485129"/>
            <a:chOff x="0" y="0"/>
            <a:chExt cx="20273294" cy="13857488"/>
          </a:xfrm>
        </p:grpSpPr>
        <p:sp>
          <p:nvSpPr>
            <p:cNvPr name="Freeform 11" id="11"/>
            <p:cNvSpPr/>
            <p:nvPr/>
          </p:nvSpPr>
          <p:spPr>
            <a:xfrm flipH="false" flipV="false" rot="0">
              <a:off x="0" y="0"/>
              <a:ext cx="20273294" cy="13857487"/>
            </a:xfrm>
            <a:custGeom>
              <a:avLst/>
              <a:gdLst/>
              <a:ahLst/>
              <a:cxnLst/>
              <a:rect r="r" b="b" t="t" l="l"/>
              <a:pathLst>
                <a:path h="13857487" w="20273294">
                  <a:moveTo>
                    <a:pt x="0" y="0"/>
                  </a:moveTo>
                  <a:lnTo>
                    <a:pt x="0" y="13857487"/>
                  </a:lnTo>
                  <a:lnTo>
                    <a:pt x="20273294" y="13857487"/>
                  </a:lnTo>
                  <a:lnTo>
                    <a:pt x="20273294" y="0"/>
                  </a:lnTo>
                  <a:lnTo>
                    <a:pt x="0" y="0"/>
                  </a:lnTo>
                  <a:close/>
                  <a:moveTo>
                    <a:pt x="20212334" y="13796528"/>
                  </a:moveTo>
                  <a:lnTo>
                    <a:pt x="59690" y="13796528"/>
                  </a:lnTo>
                  <a:lnTo>
                    <a:pt x="59690" y="59690"/>
                  </a:lnTo>
                  <a:lnTo>
                    <a:pt x="20212334" y="59690"/>
                  </a:lnTo>
                  <a:lnTo>
                    <a:pt x="20212334" y="13796528"/>
                  </a:lnTo>
                  <a:close/>
                </a:path>
              </a:pathLst>
            </a:custGeom>
            <a:solidFill>
              <a:srgbClr val="262674"/>
            </a:solidFill>
          </p:spPr>
        </p:sp>
      </p:grpSp>
      <p:grpSp>
        <p:nvGrpSpPr>
          <p:cNvPr name="Group 12" id="12"/>
          <p:cNvGrpSpPr/>
          <p:nvPr/>
        </p:nvGrpSpPr>
        <p:grpSpPr>
          <a:xfrm rot="0">
            <a:off x="4177195" y="3132696"/>
            <a:ext cx="2939221" cy="3342379"/>
            <a:chOff x="0" y="0"/>
            <a:chExt cx="16389578" cy="18637655"/>
          </a:xfrm>
        </p:grpSpPr>
        <p:sp>
          <p:nvSpPr>
            <p:cNvPr name="Freeform 13" id="13"/>
            <p:cNvSpPr/>
            <p:nvPr/>
          </p:nvSpPr>
          <p:spPr>
            <a:xfrm flipH="false" flipV="false" rot="0">
              <a:off x="0" y="0"/>
              <a:ext cx="16389578" cy="18637655"/>
            </a:xfrm>
            <a:custGeom>
              <a:avLst/>
              <a:gdLst/>
              <a:ahLst/>
              <a:cxnLst/>
              <a:rect r="r" b="b" t="t" l="l"/>
              <a:pathLst>
                <a:path h="18637655" w="16389578">
                  <a:moveTo>
                    <a:pt x="0" y="0"/>
                  </a:moveTo>
                  <a:lnTo>
                    <a:pt x="0" y="18637655"/>
                  </a:lnTo>
                  <a:lnTo>
                    <a:pt x="16389578" y="18637655"/>
                  </a:lnTo>
                  <a:lnTo>
                    <a:pt x="16389578" y="0"/>
                  </a:lnTo>
                  <a:lnTo>
                    <a:pt x="0" y="0"/>
                  </a:lnTo>
                  <a:close/>
                  <a:moveTo>
                    <a:pt x="16328617" y="18576694"/>
                  </a:moveTo>
                  <a:lnTo>
                    <a:pt x="59690" y="18576694"/>
                  </a:lnTo>
                  <a:lnTo>
                    <a:pt x="59690" y="59690"/>
                  </a:lnTo>
                  <a:lnTo>
                    <a:pt x="16328617" y="59690"/>
                  </a:lnTo>
                  <a:lnTo>
                    <a:pt x="16328617" y="18576694"/>
                  </a:lnTo>
                  <a:close/>
                </a:path>
              </a:pathLst>
            </a:custGeom>
            <a:solidFill>
              <a:srgbClr val="262674"/>
            </a:solidFill>
          </p:spPr>
        </p:sp>
      </p:grpSp>
      <p:sp>
        <p:nvSpPr>
          <p:cNvPr name="Freeform 14" id="14"/>
          <p:cNvSpPr/>
          <p:nvPr/>
        </p:nvSpPr>
        <p:spPr>
          <a:xfrm flipH="false" flipV="false" rot="0">
            <a:off x="890555" y="2820201"/>
            <a:ext cx="2279226" cy="574639"/>
          </a:xfrm>
          <a:custGeom>
            <a:avLst/>
            <a:gdLst/>
            <a:ahLst/>
            <a:cxnLst/>
            <a:rect r="r" b="b" t="t" l="l"/>
            <a:pathLst>
              <a:path h="574639" w="2279226">
                <a:moveTo>
                  <a:pt x="0" y="0"/>
                </a:moveTo>
                <a:lnTo>
                  <a:pt x="2279226" y="0"/>
                </a:lnTo>
                <a:lnTo>
                  <a:pt x="2279226" y="574639"/>
                </a:lnTo>
                <a:lnTo>
                  <a:pt x="0" y="574639"/>
                </a:lnTo>
                <a:lnTo>
                  <a:pt x="0" y="0"/>
                </a:lnTo>
                <a:close/>
              </a:path>
            </a:pathLst>
          </a:custGeom>
          <a:blipFill>
            <a:blip r:embed="rId4"/>
            <a:stretch>
              <a:fillRect l="0" t="-10229" r="0" b="-10229"/>
            </a:stretch>
          </a:blipFill>
        </p:spPr>
      </p:sp>
      <p:sp>
        <p:nvSpPr>
          <p:cNvPr name="Freeform 15" id="15"/>
          <p:cNvSpPr/>
          <p:nvPr/>
        </p:nvSpPr>
        <p:spPr>
          <a:xfrm flipH="false" flipV="false" rot="0">
            <a:off x="4494342" y="2820201"/>
            <a:ext cx="1993602" cy="922761"/>
          </a:xfrm>
          <a:custGeom>
            <a:avLst/>
            <a:gdLst/>
            <a:ahLst/>
            <a:cxnLst/>
            <a:rect r="r" b="b" t="t" l="l"/>
            <a:pathLst>
              <a:path h="922761" w="1993602">
                <a:moveTo>
                  <a:pt x="0" y="0"/>
                </a:moveTo>
                <a:lnTo>
                  <a:pt x="1993602" y="0"/>
                </a:lnTo>
                <a:lnTo>
                  <a:pt x="1993602" y="922761"/>
                </a:lnTo>
                <a:lnTo>
                  <a:pt x="0" y="922761"/>
                </a:lnTo>
                <a:lnTo>
                  <a:pt x="0" y="0"/>
                </a:lnTo>
                <a:close/>
              </a:path>
            </a:pathLst>
          </a:custGeom>
          <a:blipFill>
            <a:blip r:embed="rId4"/>
            <a:stretch>
              <a:fillRect l="-26202" t="0" r="-26202" b="0"/>
            </a:stretch>
          </a:blipFill>
        </p:spPr>
      </p:sp>
      <p:sp>
        <p:nvSpPr>
          <p:cNvPr name="AutoShape 16" id="16"/>
          <p:cNvSpPr/>
          <p:nvPr/>
        </p:nvSpPr>
        <p:spPr>
          <a:xfrm>
            <a:off x="452186" y="7763943"/>
            <a:ext cx="6664229" cy="0"/>
          </a:xfrm>
          <a:prstGeom prst="line">
            <a:avLst/>
          </a:prstGeom>
          <a:ln cap="flat" w="19050">
            <a:solidFill>
              <a:srgbClr val="1D70ED"/>
            </a:solidFill>
            <a:prstDash val="solid"/>
            <a:headEnd type="none" len="sm" w="sm"/>
            <a:tailEnd type="none" len="sm" w="sm"/>
          </a:ln>
        </p:spPr>
      </p:sp>
      <p:sp>
        <p:nvSpPr>
          <p:cNvPr name="AutoShape 17" id="17"/>
          <p:cNvSpPr/>
          <p:nvPr/>
        </p:nvSpPr>
        <p:spPr>
          <a:xfrm flipV="true">
            <a:off x="955072" y="7321869"/>
            <a:ext cx="0" cy="560505"/>
          </a:xfrm>
          <a:prstGeom prst="line">
            <a:avLst/>
          </a:prstGeom>
          <a:ln cap="flat" w="19050">
            <a:solidFill>
              <a:srgbClr val="F4D923"/>
            </a:solidFill>
            <a:prstDash val="solid"/>
            <a:headEnd type="none" len="sm" w="sm"/>
            <a:tailEnd type="none" len="sm" w="sm"/>
          </a:ln>
        </p:spPr>
      </p:sp>
      <p:sp>
        <p:nvSpPr>
          <p:cNvPr name="AutoShape 18" id="18"/>
          <p:cNvSpPr/>
          <p:nvPr/>
        </p:nvSpPr>
        <p:spPr>
          <a:xfrm flipV="true">
            <a:off x="2167860" y="7602122"/>
            <a:ext cx="0" cy="560505"/>
          </a:xfrm>
          <a:prstGeom prst="line">
            <a:avLst/>
          </a:prstGeom>
          <a:ln cap="flat" w="19050">
            <a:solidFill>
              <a:srgbClr val="F4D923"/>
            </a:solidFill>
            <a:prstDash val="solid"/>
            <a:headEnd type="none" len="sm" w="sm"/>
            <a:tailEnd type="none" len="sm" w="sm"/>
          </a:ln>
        </p:spPr>
      </p:sp>
      <p:sp>
        <p:nvSpPr>
          <p:cNvPr name="AutoShape 19" id="19"/>
          <p:cNvSpPr/>
          <p:nvPr/>
        </p:nvSpPr>
        <p:spPr>
          <a:xfrm flipV="true">
            <a:off x="3377535" y="7325793"/>
            <a:ext cx="0" cy="560505"/>
          </a:xfrm>
          <a:prstGeom prst="line">
            <a:avLst/>
          </a:prstGeom>
          <a:ln cap="flat" w="19050">
            <a:solidFill>
              <a:srgbClr val="F4D923"/>
            </a:solidFill>
            <a:prstDash val="solid"/>
            <a:headEnd type="none" len="sm" w="sm"/>
            <a:tailEnd type="none" len="sm" w="sm"/>
          </a:ln>
        </p:spPr>
      </p:sp>
      <p:sp>
        <p:nvSpPr>
          <p:cNvPr name="AutoShape 20" id="20"/>
          <p:cNvSpPr/>
          <p:nvPr/>
        </p:nvSpPr>
        <p:spPr>
          <a:xfrm flipV="true">
            <a:off x="4587210" y="7582968"/>
            <a:ext cx="0" cy="560505"/>
          </a:xfrm>
          <a:prstGeom prst="line">
            <a:avLst/>
          </a:prstGeom>
          <a:ln cap="flat" w="19050">
            <a:solidFill>
              <a:srgbClr val="F4D923"/>
            </a:solidFill>
            <a:prstDash val="solid"/>
            <a:headEnd type="none" len="sm" w="sm"/>
            <a:tailEnd type="none" len="sm" w="sm"/>
          </a:ln>
        </p:spPr>
      </p:sp>
      <p:sp>
        <p:nvSpPr>
          <p:cNvPr name="AutoShape 21" id="21"/>
          <p:cNvSpPr/>
          <p:nvPr/>
        </p:nvSpPr>
        <p:spPr>
          <a:xfrm flipV="true">
            <a:off x="5796885" y="7287693"/>
            <a:ext cx="0" cy="560505"/>
          </a:xfrm>
          <a:prstGeom prst="line">
            <a:avLst/>
          </a:prstGeom>
          <a:ln cap="flat" w="19050">
            <a:solidFill>
              <a:srgbClr val="F4D923"/>
            </a:solidFill>
            <a:prstDash val="solid"/>
            <a:headEnd type="none" len="sm" w="sm"/>
            <a:tailEnd type="none" len="sm" w="sm"/>
          </a:ln>
        </p:spPr>
      </p:sp>
      <p:sp>
        <p:nvSpPr>
          <p:cNvPr name="AutoShape 22" id="22"/>
          <p:cNvSpPr/>
          <p:nvPr/>
        </p:nvSpPr>
        <p:spPr>
          <a:xfrm flipV="true">
            <a:off x="7006560" y="7606046"/>
            <a:ext cx="0" cy="560505"/>
          </a:xfrm>
          <a:prstGeom prst="line">
            <a:avLst/>
          </a:prstGeom>
          <a:ln cap="flat" w="19050">
            <a:solidFill>
              <a:srgbClr val="F4D923"/>
            </a:solidFill>
            <a:prstDash val="solid"/>
            <a:headEnd type="none" len="sm" w="sm"/>
            <a:tailEnd type="none" len="sm" w="sm"/>
          </a:ln>
        </p:spPr>
      </p:sp>
      <p:sp>
        <p:nvSpPr>
          <p:cNvPr name="Freeform 23" id="23"/>
          <p:cNvSpPr/>
          <p:nvPr/>
        </p:nvSpPr>
        <p:spPr>
          <a:xfrm flipH="false" flipV="false" rot="0">
            <a:off x="1824351" y="8863145"/>
            <a:ext cx="476152" cy="476152"/>
          </a:xfrm>
          <a:custGeom>
            <a:avLst/>
            <a:gdLst/>
            <a:ahLst/>
            <a:cxnLst/>
            <a:rect r="r" b="b" t="t" l="l"/>
            <a:pathLst>
              <a:path h="476152" w="476152">
                <a:moveTo>
                  <a:pt x="0" y="0"/>
                </a:moveTo>
                <a:lnTo>
                  <a:pt x="476151" y="0"/>
                </a:lnTo>
                <a:lnTo>
                  <a:pt x="476151" y="476152"/>
                </a:lnTo>
                <a:lnTo>
                  <a:pt x="0" y="4761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4" id="24"/>
          <p:cNvSpPr/>
          <p:nvPr/>
        </p:nvSpPr>
        <p:spPr>
          <a:xfrm flipH="false" flipV="false" rot="0">
            <a:off x="3489796" y="8863145"/>
            <a:ext cx="476152" cy="476152"/>
          </a:xfrm>
          <a:custGeom>
            <a:avLst/>
            <a:gdLst/>
            <a:ahLst/>
            <a:cxnLst/>
            <a:rect r="r" b="b" t="t" l="l"/>
            <a:pathLst>
              <a:path h="476152" w="476152">
                <a:moveTo>
                  <a:pt x="0" y="0"/>
                </a:moveTo>
                <a:lnTo>
                  <a:pt x="476152" y="0"/>
                </a:lnTo>
                <a:lnTo>
                  <a:pt x="476152" y="476152"/>
                </a:lnTo>
                <a:lnTo>
                  <a:pt x="0" y="47615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5" id="25"/>
          <p:cNvSpPr/>
          <p:nvPr/>
        </p:nvSpPr>
        <p:spPr>
          <a:xfrm flipH="false" flipV="false" rot="0">
            <a:off x="5155241" y="8863145"/>
            <a:ext cx="491564" cy="491564"/>
          </a:xfrm>
          <a:custGeom>
            <a:avLst/>
            <a:gdLst/>
            <a:ahLst/>
            <a:cxnLst/>
            <a:rect r="r" b="b" t="t" l="l"/>
            <a:pathLst>
              <a:path h="491564" w="491564">
                <a:moveTo>
                  <a:pt x="0" y="0"/>
                </a:moveTo>
                <a:lnTo>
                  <a:pt x="491564" y="0"/>
                </a:lnTo>
                <a:lnTo>
                  <a:pt x="491564" y="491564"/>
                </a:lnTo>
                <a:lnTo>
                  <a:pt x="0" y="491564"/>
                </a:lnTo>
                <a:lnTo>
                  <a:pt x="0" y="0"/>
                </a:lnTo>
                <a:close/>
              </a:path>
            </a:pathLst>
          </a:custGeom>
          <a:blipFill>
            <a:blip r:embed="rId9"/>
            <a:stretch>
              <a:fillRect l="0" t="0" r="0" b="0"/>
            </a:stretch>
          </a:blipFill>
        </p:spPr>
      </p:sp>
      <p:grpSp>
        <p:nvGrpSpPr>
          <p:cNvPr name="Group 26" id="26"/>
          <p:cNvGrpSpPr/>
          <p:nvPr/>
        </p:nvGrpSpPr>
        <p:grpSpPr>
          <a:xfrm rot="0">
            <a:off x="1320845" y="9678134"/>
            <a:ext cx="4918310" cy="1013866"/>
            <a:chOff x="0" y="0"/>
            <a:chExt cx="6557747" cy="1351821"/>
          </a:xfrm>
        </p:grpSpPr>
        <p:sp>
          <p:nvSpPr>
            <p:cNvPr name="AutoShape 27" id="27"/>
            <p:cNvSpPr/>
            <p:nvPr/>
          </p:nvSpPr>
          <p:spPr>
            <a:xfrm>
              <a:off x="0" y="0"/>
              <a:ext cx="6557747" cy="1351821"/>
            </a:xfrm>
            <a:prstGeom prst="rect">
              <a:avLst/>
            </a:prstGeom>
            <a:solidFill>
              <a:srgbClr val="1D70ED"/>
            </a:solidFill>
          </p:spPr>
        </p:sp>
      </p:grpSp>
      <p:sp>
        <p:nvSpPr>
          <p:cNvPr name="Freeform 28" id="28"/>
          <p:cNvSpPr/>
          <p:nvPr/>
        </p:nvSpPr>
        <p:spPr>
          <a:xfrm flipH="false" flipV="false" rot="0">
            <a:off x="452186" y="429314"/>
            <a:ext cx="1518429" cy="521960"/>
          </a:xfrm>
          <a:custGeom>
            <a:avLst/>
            <a:gdLst/>
            <a:ahLst/>
            <a:cxnLst/>
            <a:rect r="r" b="b" t="t" l="l"/>
            <a:pathLst>
              <a:path h="521960" w="1518429">
                <a:moveTo>
                  <a:pt x="0" y="0"/>
                </a:moveTo>
                <a:lnTo>
                  <a:pt x="1518429" y="0"/>
                </a:lnTo>
                <a:lnTo>
                  <a:pt x="1518429" y="521960"/>
                </a:lnTo>
                <a:lnTo>
                  <a:pt x="0" y="521960"/>
                </a:lnTo>
                <a:lnTo>
                  <a:pt x="0" y="0"/>
                </a:lnTo>
                <a:close/>
              </a:path>
            </a:pathLst>
          </a:custGeom>
          <a:blipFill>
            <a:blip r:embed="rId10"/>
            <a:stretch>
              <a:fillRect l="0" t="0" r="0" b="0"/>
            </a:stretch>
          </a:blipFill>
        </p:spPr>
      </p:sp>
      <p:sp>
        <p:nvSpPr>
          <p:cNvPr name="Freeform 29" id="29"/>
          <p:cNvSpPr/>
          <p:nvPr/>
        </p:nvSpPr>
        <p:spPr>
          <a:xfrm flipH="false" flipV="false" rot="0">
            <a:off x="597972" y="3796626"/>
            <a:ext cx="316056" cy="356888"/>
          </a:xfrm>
          <a:custGeom>
            <a:avLst/>
            <a:gdLst/>
            <a:ahLst/>
            <a:cxnLst/>
            <a:rect r="r" b="b" t="t" l="l"/>
            <a:pathLst>
              <a:path h="356888" w="316056">
                <a:moveTo>
                  <a:pt x="0" y="0"/>
                </a:moveTo>
                <a:lnTo>
                  <a:pt x="316056" y="0"/>
                </a:lnTo>
                <a:lnTo>
                  <a:pt x="316056" y="356888"/>
                </a:lnTo>
                <a:lnTo>
                  <a:pt x="0" y="356888"/>
                </a:lnTo>
                <a:lnTo>
                  <a:pt x="0" y="0"/>
                </a:lnTo>
                <a:close/>
              </a:path>
            </a:pathLst>
          </a:custGeom>
          <a:blipFill>
            <a:blip r:embed="rId11"/>
            <a:stretch>
              <a:fillRect l="0" t="0" r="0" b="0"/>
            </a:stretch>
          </a:blipFill>
        </p:spPr>
      </p:sp>
      <p:sp>
        <p:nvSpPr>
          <p:cNvPr name="TextBox 30" id="30"/>
          <p:cNvSpPr txBox="true"/>
          <p:nvPr/>
        </p:nvSpPr>
        <p:spPr>
          <a:xfrm rot="0">
            <a:off x="955072" y="2893144"/>
            <a:ext cx="2214710" cy="388438"/>
          </a:xfrm>
          <a:prstGeom prst="rect">
            <a:avLst/>
          </a:prstGeom>
        </p:spPr>
        <p:txBody>
          <a:bodyPr anchor="t" rtlCol="false" tIns="0" lIns="0" bIns="0" rIns="0">
            <a:spAutoFit/>
          </a:bodyPr>
          <a:lstStyle/>
          <a:p>
            <a:pPr algn="ctr">
              <a:lnSpc>
                <a:spcPts val="3265"/>
              </a:lnSpc>
            </a:pPr>
            <a:r>
              <a:rPr lang="en-US" b="true" sz="2332" spc="-158">
                <a:solidFill>
                  <a:srgbClr val="33537C"/>
                </a:solidFill>
                <a:latin typeface="Cardo Bold"/>
                <a:ea typeface="Cardo Bold"/>
                <a:cs typeface="Cardo Bold"/>
                <a:sym typeface="Cardo Bold"/>
              </a:rPr>
              <a:t>Notre philosophie</a:t>
            </a:r>
          </a:p>
        </p:txBody>
      </p:sp>
      <p:sp>
        <p:nvSpPr>
          <p:cNvPr name="TextBox 31" id="31"/>
          <p:cNvSpPr txBox="true"/>
          <p:nvPr/>
        </p:nvSpPr>
        <p:spPr>
          <a:xfrm rot="0">
            <a:off x="4375186" y="2919428"/>
            <a:ext cx="2214710" cy="388438"/>
          </a:xfrm>
          <a:prstGeom prst="rect">
            <a:avLst/>
          </a:prstGeom>
        </p:spPr>
        <p:txBody>
          <a:bodyPr anchor="t" rtlCol="false" tIns="0" lIns="0" bIns="0" rIns="0">
            <a:spAutoFit/>
          </a:bodyPr>
          <a:lstStyle/>
          <a:p>
            <a:pPr algn="ctr">
              <a:lnSpc>
                <a:spcPts val="3265"/>
              </a:lnSpc>
            </a:pPr>
            <a:r>
              <a:rPr lang="en-US" b="true" sz="2332" spc="-158">
                <a:solidFill>
                  <a:srgbClr val="33537C"/>
                </a:solidFill>
                <a:latin typeface="Cardo Bold"/>
                <a:ea typeface="Cardo Bold"/>
                <a:cs typeface="Cardo Bold"/>
                <a:sym typeface="Cardo Bold"/>
              </a:rPr>
              <a:t>Chiffres clés</a:t>
            </a:r>
          </a:p>
        </p:txBody>
      </p:sp>
      <p:sp>
        <p:nvSpPr>
          <p:cNvPr name="TextBox 32" id="32"/>
          <p:cNvSpPr txBox="true"/>
          <p:nvPr/>
        </p:nvSpPr>
        <p:spPr>
          <a:xfrm rot="0">
            <a:off x="1997373" y="6627475"/>
            <a:ext cx="5119043" cy="355418"/>
          </a:xfrm>
          <a:prstGeom prst="rect">
            <a:avLst/>
          </a:prstGeom>
        </p:spPr>
        <p:txBody>
          <a:bodyPr anchor="t" rtlCol="false" tIns="0" lIns="0" bIns="0" rIns="0">
            <a:spAutoFit/>
          </a:bodyPr>
          <a:lstStyle/>
          <a:p>
            <a:pPr algn="r">
              <a:lnSpc>
                <a:spcPts val="2985"/>
              </a:lnSpc>
            </a:pPr>
            <a:r>
              <a:rPr lang="en-US" b="true" sz="2132" spc="-144">
                <a:solidFill>
                  <a:srgbClr val="33537C"/>
                </a:solidFill>
                <a:latin typeface="Cardo Bold"/>
                <a:ea typeface="Cardo Bold"/>
                <a:cs typeface="Cardo Bold"/>
                <a:sym typeface="Cardo Bold"/>
              </a:rPr>
              <a:t>Temps Forts</a:t>
            </a:r>
          </a:p>
        </p:txBody>
      </p:sp>
      <p:sp>
        <p:nvSpPr>
          <p:cNvPr name="TextBox 33" id="33"/>
          <p:cNvSpPr txBox="true"/>
          <p:nvPr/>
        </p:nvSpPr>
        <p:spPr>
          <a:xfrm rot="0">
            <a:off x="433921" y="7916164"/>
            <a:ext cx="1194070"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CHAMPIONNAT DÉPARTEMENTAL VETERAN</a:t>
            </a:r>
          </a:p>
        </p:txBody>
      </p:sp>
      <p:sp>
        <p:nvSpPr>
          <p:cNvPr name="TextBox 34" id="34"/>
          <p:cNvSpPr txBox="true"/>
          <p:nvPr/>
        </p:nvSpPr>
        <p:spPr>
          <a:xfrm rot="0">
            <a:off x="1542074" y="9368071"/>
            <a:ext cx="976188" cy="365594"/>
          </a:xfrm>
          <a:prstGeom prst="rect">
            <a:avLst/>
          </a:prstGeom>
        </p:spPr>
        <p:txBody>
          <a:bodyPr anchor="t" rtlCol="false" tIns="0" lIns="0" bIns="0" rIns="0">
            <a:spAutoFit/>
          </a:bodyPr>
          <a:lstStyle/>
          <a:p>
            <a:pPr algn="ctr">
              <a:lnSpc>
                <a:spcPts val="1005"/>
              </a:lnSpc>
            </a:pPr>
            <a:r>
              <a:rPr lang="en-US" b="true" sz="718" spc="17">
                <a:solidFill>
                  <a:srgbClr val="33537C"/>
                </a:solidFill>
                <a:latin typeface="Noto Sans Bold"/>
                <a:ea typeface="Noto Sans Bold"/>
                <a:cs typeface="Noto Sans Bold"/>
                <a:sym typeface="Noto Sans Bold"/>
              </a:rPr>
              <a:t>Badminton</a:t>
            </a:r>
          </a:p>
          <a:p>
            <a:pPr algn="ctr">
              <a:lnSpc>
                <a:spcPts val="1005"/>
              </a:lnSpc>
            </a:pPr>
            <a:r>
              <a:rPr lang="en-US" b="true" sz="718" spc="17">
                <a:solidFill>
                  <a:srgbClr val="33537C"/>
                </a:solidFill>
                <a:latin typeface="Noto Sans Bold"/>
                <a:ea typeface="Noto Sans Bold"/>
                <a:cs typeface="Noto Sans Bold"/>
                <a:sym typeface="Noto Sans Bold"/>
              </a:rPr>
              <a:t>Comité de</a:t>
            </a:r>
            <a:r>
              <a:rPr lang="en-US" b="true" sz="718" spc="17">
                <a:solidFill>
                  <a:srgbClr val="33537C"/>
                </a:solidFill>
                <a:latin typeface="Noto Sans Bold"/>
                <a:ea typeface="Noto Sans Bold"/>
                <a:cs typeface="Noto Sans Bold"/>
                <a:sym typeface="Noto Sans Bold"/>
              </a:rPr>
              <a:t> l’Isère</a:t>
            </a:r>
          </a:p>
          <a:p>
            <a:pPr algn="ctr">
              <a:lnSpc>
                <a:spcPts val="1005"/>
              </a:lnSpc>
            </a:pPr>
          </a:p>
        </p:txBody>
      </p:sp>
      <p:sp>
        <p:nvSpPr>
          <p:cNvPr name="TextBox 35" id="35"/>
          <p:cNvSpPr txBox="true"/>
          <p:nvPr/>
        </p:nvSpPr>
        <p:spPr>
          <a:xfrm rot="0">
            <a:off x="396485" y="8153102"/>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25-26 octobre 2025</a:t>
            </a:r>
          </a:p>
        </p:txBody>
      </p:sp>
      <p:sp>
        <p:nvSpPr>
          <p:cNvPr name="TextBox 36" id="36"/>
          <p:cNvSpPr txBox="true"/>
          <p:nvPr/>
        </p:nvSpPr>
        <p:spPr>
          <a:xfrm rot="0">
            <a:off x="2818948" y="7945197"/>
            <a:ext cx="1117174"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CHAMPIONNAT DÉPARTEMENTAL JEUNE</a:t>
            </a:r>
          </a:p>
        </p:txBody>
      </p:sp>
      <p:sp>
        <p:nvSpPr>
          <p:cNvPr name="TextBox 37" id="37"/>
          <p:cNvSpPr txBox="true"/>
          <p:nvPr/>
        </p:nvSpPr>
        <p:spPr>
          <a:xfrm rot="0">
            <a:off x="2818948" y="8175166"/>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21-22 mars 2026</a:t>
            </a:r>
          </a:p>
        </p:txBody>
      </p:sp>
      <p:sp>
        <p:nvSpPr>
          <p:cNvPr name="TextBox 38" id="38"/>
          <p:cNvSpPr txBox="true"/>
          <p:nvPr/>
        </p:nvSpPr>
        <p:spPr>
          <a:xfrm rot="0">
            <a:off x="5238298" y="7916164"/>
            <a:ext cx="1117174"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CHAMPIONNAT DÉPARTEMENTAL ADULTES</a:t>
            </a:r>
          </a:p>
        </p:txBody>
      </p:sp>
      <p:sp>
        <p:nvSpPr>
          <p:cNvPr name="TextBox 39" id="39"/>
          <p:cNvSpPr txBox="true"/>
          <p:nvPr/>
        </p:nvSpPr>
        <p:spPr>
          <a:xfrm rot="0">
            <a:off x="5238298" y="8157026"/>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23-24-25 mai 2026</a:t>
            </a:r>
          </a:p>
        </p:txBody>
      </p:sp>
      <p:sp>
        <p:nvSpPr>
          <p:cNvPr name="TextBox 40" id="40"/>
          <p:cNvSpPr txBox="true"/>
          <p:nvPr/>
        </p:nvSpPr>
        <p:spPr>
          <a:xfrm rot="0">
            <a:off x="4051275" y="7215532"/>
            <a:ext cx="1117174" cy="203149"/>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ASSEMBLEE GENERALE DU COMITE</a:t>
            </a:r>
          </a:p>
        </p:txBody>
      </p:sp>
      <p:sp>
        <p:nvSpPr>
          <p:cNvPr name="TextBox 41" id="41"/>
          <p:cNvSpPr txBox="true"/>
          <p:nvPr/>
        </p:nvSpPr>
        <p:spPr>
          <a:xfrm rot="0">
            <a:off x="4072860" y="7440810"/>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mai 2026</a:t>
            </a:r>
          </a:p>
        </p:txBody>
      </p:sp>
      <p:sp>
        <p:nvSpPr>
          <p:cNvPr name="TextBox 42" id="42"/>
          <p:cNvSpPr txBox="true"/>
          <p:nvPr/>
        </p:nvSpPr>
        <p:spPr>
          <a:xfrm rot="0">
            <a:off x="6239155" y="7278168"/>
            <a:ext cx="1117174" cy="98487"/>
          </a:xfrm>
          <a:prstGeom prst="rect">
            <a:avLst/>
          </a:prstGeom>
        </p:spPr>
        <p:txBody>
          <a:bodyPr anchor="t" rtlCol="false" tIns="0" lIns="0" bIns="0" rIns="0">
            <a:spAutoFit/>
          </a:bodyPr>
          <a:lstStyle/>
          <a:p>
            <a:pPr algn="l">
              <a:lnSpc>
                <a:spcPts val="865"/>
              </a:lnSpc>
            </a:pPr>
            <a:r>
              <a:rPr lang="en-US" b="true" sz="618" spc="15">
                <a:solidFill>
                  <a:srgbClr val="262674"/>
                </a:solidFill>
                <a:latin typeface="Noto Sans Bold"/>
                <a:ea typeface="Noto Sans Bold"/>
                <a:cs typeface="Noto Sans Bold"/>
                <a:sym typeface="Noto Sans Bold"/>
              </a:rPr>
              <a:t>SEMINAIRE DU COMITE</a:t>
            </a:r>
          </a:p>
        </p:txBody>
      </p:sp>
      <p:sp>
        <p:nvSpPr>
          <p:cNvPr name="TextBox 43" id="43"/>
          <p:cNvSpPr txBox="true"/>
          <p:nvPr/>
        </p:nvSpPr>
        <p:spPr>
          <a:xfrm rot="0">
            <a:off x="6549227" y="7440810"/>
            <a:ext cx="1117174" cy="98487"/>
          </a:xfrm>
          <a:prstGeom prst="rect">
            <a:avLst/>
          </a:prstGeom>
        </p:spPr>
        <p:txBody>
          <a:bodyPr anchor="t" rtlCol="false" tIns="0" lIns="0" bIns="0" rIns="0">
            <a:spAutoFit/>
          </a:bodyPr>
          <a:lstStyle/>
          <a:p>
            <a:pPr algn="l">
              <a:lnSpc>
                <a:spcPts val="865"/>
              </a:lnSpc>
            </a:pPr>
            <a:r>
              <a:rPr lang="en-US" sz="618" i="true" spc="15">
                <a:solidFill>
                  <a:srgbClr val="262674"/>
                </a:solidFill>
                <a:latin typeface="Noto Sans Italics"/>
                <a:ea typeface="Noto Sans Italics"/>
                <a:cs typeface="Noto Sans Italics"/>
                <a:sym typeface="Noto Sans Italics"/>
              </a:rPr>
              <a:t> 27-28 juin 2026</a:t>
            </a:r>
          </a:p>
        </p:txBody>
      </p:sp>
      <p:sp>
        <p:nvSpPr>
          <p:cNvPr name="TextBox 44" id="44"/>
          <p:cNvSpPr txBox="true"/>
          <p:nvPr/>
        </p:nvSpPr>
        <p:spPr>
          <a:xfrm rot="0">
            <a:off x="3679634" y="681900"/>
            <a:ext cx="5119043" cy="355418"/>
          </a:xfrm>
          <a:prstGeom prst="rect">
            <a:avLst/>
          </a:prstGeom>
        </p:spPr>
        <p:txBody>
          <a:bodyPr anchor="t" rtlCol="false" tIns="0" lIns="0" bIns="0" rIns="0">
            <a:spAutoFit/>
          </a:bodyPr>
          <a:lstStyle/>
          <a:p>
            <a:pPr algn="ctr">
              <a:lnSpc>
                <a:spcPts val="2985"/>
              </a:lnSpc>
            </a:pPr>
            <a:r>
              <a:rPr lang="en-US" b="true" sz="2132" spc="-144">
                <a:solidFill>
                  <a:srgbClr val="33537C"/>
                </a:solidFill>
                <a:latin typeface="Cardo Bold"/>
                <a:ea typeface="Cardo Bold"/>
                <a:cs typeface="Cardo Bold"/>
                <a:sym typeface="Cardo Bold"/>
              </a:rPr>
              <a:t>Mot d’accueil</a:t>
            </a:r>
          </a:p>
        </p:txBody>
      </p:sp>
      <p:sp>
        <p:nvSpPr>
          <p:cNvPr name="TextBox 45" id="45"/>
          <p:cNvSpPr txBox="true"/>
          <p:nvPr/>
        </p:nvSpPr>
        <p:spPr>
          <a:xfrm rot="0">
            <a:off x="1072056" y="10046471"/>
            <a:ext cx="5415888" cy="286717"/>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COMITÉ</a:t>
            </a:r>
          </a:p>
        </p:txBody>
      </p:sp>
      <p:sp>
        <p:nvSpPr>
          <p:cNvPr name="TextBox 46" id="46"/>
          <p:cNvSpPr txBox="true"/>
          <p:nvPr/>
        </p:nvSpPr>
        <p:spPr>
          <a:xfrm rot="0">
            <a:off x="700487" y="3307676"/>
            <a:ext cx="2720621" cy="372110"/>
          </a:xfrm>
          <a:prstGeom prst="rect">
            <a:avLst/>
          </a:prstGeom>
        </p:spPr>
        <p:txBody>
          <a:bodyPr anchor="t" rtlCol="false" tIns="0" lIns="0" bIns="0" rIns="0">
            <a:spAutoFit/>
          </a:bodyPr>
          <a:lstStyle/>
          <a:p>
            <a:pPr algn="ctr">
              <a:lnSpc>
                <a:spcPts val="1540"/>
              </a:lnSpc>
              <a:spcBef>
                <a:spcPct val="0"/>
              </a:spcBef>
            </a:pPr>
            <a:r>
              <a:rPr lang="en-US" sz="1100" spc="27">
                <a:solidFill>
                  <a:srgbClr val="1D70ED"/>
                </a:solidFill>
                <a:latin typeface="Noto Sans"/>
                <a:ea typeface="Noto Sans"/>
                <a:cs typeface="Noto Sans"/>
                <a:sym typeface="Noto Sans"/>
              </a:rPr>
              <a:t>Un Comité par et pour tous les clubs</a:t>
            </a:r>
          </a:p>
          <a:p>
            <a:pPr algn="ctr">
              <a:lnSpc>
                <a:spcPts val="1540"/>
              </a:lnSpc>
              <a:spcBef>
                <a:spcPct val="0"/>
              </a:spcBef>
            </a:pPr>
            <a:r>
              <a:rPr lang="en-US" sz="1100" spc="27">
                <a:solidFill>
                  <a:srgbClr val="1D70ED"/>
                </a:solidFill>
                <a:latin typeface="Noto Sans"/>
                <a:ea typeface="Noto Sans"/>
                <a:cs typeface="Noto Sans"/>
                <a:sym typeface="Noto Sans"/>
              </a:rPr>
              <a:t>Pour l’ensemble des licencié.es.</a:t>
            </a:r>
          </a:p>
        </p:txBody>
      </p:sp>
      <p:sp>
        <p:nvSpPr>
          <p:cNvPr name="TextBox 47" id="47"/>
          <p:cNvSpPr txBox="true"/>
          <p:nvPr/>
        </p:nvSpPr>
        <p:spPr>
          <a:xfrm rot="0">
            <a:off x="1570825" y="7299517"/>
            <a:ext cx="1194070" cy="98487"/>
          </a:xfrm>
          <a:prstGeom prst="rect">
            <a:avLst/>
          </a:prstGeom>
        </p:spPr>
        <p:txBody>
          <a:bodyPr anchor="t" rtlCol="false" tIns="0" lIns="0" bIns="0" rIns="0">
            <a:spAutoFit/>
          </a:bodyPr>
          <a:lstStyle/>
          <a:p>
            <a:pPr algn="ctr">
              <a:lnSpc>
                <a:spcPts val="865"/>
              </a:lnSpc>
            </a:pPr>
            <a:r>
              <a:rPr lang="en-US" b="true" sz="618" spc="15">
                <a:solidFill>
                  <a:srgbClr val="262674"/>
                </a:solidFill>
                <a:latin typeface="Noto Sans Bold"/>
                <a:ea typeface="Noto Sans Bold"/>
                <a:cs typeface="Noto Sans Bold"/>
                <a:sym typeface="Noto Sans Bold"/>
              </a:rPr>
              <a:t>WEEKEND ACTIONS COMITÉ</a:t>
            </a:r>
          </a:p>
        </p:txBody>
      </p:sp>
      <p:sp>
        <p:nvSpPr>
          <p:cNvPr name="TextBox 48" id="48"/>
          <p:cNvSpPr txBox="true"/>
          <p:nvPr/>
        </p:nvSpPr>
        <p:spPr>
          <a:xfrm rot="0">
            <a:off x="1647721" y="7415452"/>
            <a:ext cx="1117174" cy="98487"/>
          </a:xfrm>
          <a:prstGeom prst="rect">
            <a:avLst/>
          </a:prstGeom>
        </p:spPr>
        <p:txBody>
          <a:bodyPr anchor="t" rtlCol="false" tIns="0" lIns="0" bIns="0" rIns="0">
            <a:spAutoFit/>
          </a:bodyPr>
          <a:lstStyle/>
          <a:p>
            <a:pPr algn="ctr">
              <a:lnSpc>
                <a:spcPts val="865"/>
              </a:lnSpc>
            </a:pPr>
            <a:r>
              <a:rPr lang="en-US" sz="618" i="true" spc="15">
                <a:solidFill>
                  <a:srgbClr val="262674"/>
                </a:solidFill>
                <a:latin typeface="Noto Sans Italics"/>
                <a:ea typeface="Noto Sans Italics"/>
                <a:cs typeface="Noto Sans Italics"/>
                <a:sym typeface="Noto Sans Italics"/>
              </a:rPr>
              <a:t>17-18 janvier 2026</a:t>
            </a:r>
          </a:p>
        </p:txBody>
      </p:sp>
      <p:sp>
        <p:nvSpPr>
          <p:cNvPr name="Freeform 49" id="49"/>
          <p:cNvSpPr/>
          <p:nvPr/>
        </p:nvSpPr>
        <p:spPr>
          <a:xfrm flipH="false" flipV="false" rot="0">
            <a:off x="597972" y="4412738"/>
            <a:ext cx="316056" cy="356888"/>
          </a:xfrm>
          <a:custGeom>
            <a:avLst/>
            <a:gdLst/>
            <a:ahLst/>
            <a:cxnLst/>
            <a:rect r="r" b="b" t="t" l="l"/>
            <a:pathLst>
              <a:path h="356888" w="316056">
                <a:moveTo>
                  <a:pt x="0" y="0"/>
                </a:moveTo>
                <a:lnTo>
                  <a:pt x="316056" y="0"/>
                </a:lnTo>
                <a:lnTo>
                  <a:pt x="316056" y="356888"/>
                </a:lnTo>
                <a:lnTo>
                  <a:pt x="0" y="356888"/>
                </a:lnTo>
                <a:lnTo>
                  <a:pt x="0" y="0"/>
                </a:lnTo>
                <a:close/>
              </a:path>
            </a:pathLst>
          </a:custGeom>
          <a:blipFill>
            <a:blip r:embed="rId11"/>
            <a:stretch>
              <a:fillRect l="0" t="0" r="0" b="0"/>
            </a:stretch>
          </a:blipFill>
        </p:spPr>
      </p:sp>
      <p:sp>
        <p:nvSpPr>
          <p:cNvPr name="Freeform 50" id="50"/>
          <p:cNvSpPr/>
          <p:nvPr/>
        </p:nvSpPr>
        <p:spPr>
          <a:xfrm flipH="false" flipV="false" rot="0">
            <a:off x="597972" y="5026801"/>
            <a:ext cx="316056" cy="356888"/>
          </a:xfrm>
          <a:custGeom>
            <a:avLst/>
            <a:gdLst/>
            <a:ahLst/>
            <a:cxnLst/>
            <a:rect r="r" b="b" t="t" l="l"/>
            <a:pathLst>
              <a:path h="356888" w="316056">
                <a:moveTo>
                  <a:pt x="0" y="0"/>
                </a:moveTo>
                <a:lnTo>
                  <a:pt x="316056" y="0"/>
                </a:lnTo>
                <a:lnTo>
                  <a:pt x="316056" y="356888"/>
                </a:lnTo>
                <a:lnTo>
                  <a:pt x="0" y="356888"/>
                </a:lnTo>
                <a:lnTo>
                  <a:pt x="0" y="0"/>
                </a:lnTo>
                <a:close/>
              </a:path>
            </a:pathLst>
          </a:custGeom>
          <a:blipFill>
            <a:blip r:embed="rId11"/>
            <a:stretch>
              <a:fillRect l="0" t="0" r="0" b="0"/>
            </a:stretch>
          </a:blipFill>
        </p:spPr>
      </p:sp>
      <p:sp>
        <p:nvSpPr>
          <p:cNvPr name="TextBox 51" id="51"/>
          <p:cNvSpPr txBox="true"/>
          <p:nvPr/>
        </p:nvSpPr>
        <p:spPr>
          <a:xfrm rot="0">
            <a:off x="980564" y="3812501"/>
            <a:ext cx="3070710" cy="346075"/>
          </a:xfrm>
          <a:prstGeom prst="rect">
            <a:avLst/>
          </a:prstGeom>
        </p:spPr>
        <p:txBody>
          <a:bodyPr anchor="t" rtlCol="false" tIns="0" lIns="0" bIns="0" rIns="0">
            <a:spAutoFit/>
          </a:bodyPr>
          <a:lstStyle/>
          <a:p>
            <a:pPr algn="l">
              <a:lnSpc>
                <a:spcPts val="1400"/>
              </a:lnSpc>
              <a:spcBef>
                <a:spcPct val="0"/>
              </a:spcBef>
            </a:pPr>
            <a:r>
              <a:rPr lang="en-US" sz="1000" spc="25">
                <a:solidFill>
                  <a:srgbClr val="F6461C"/>
                </a:solidFill>
                <a:latin typeface="Noto Sans"/>
                <a:ea typeface="Noto Sans"/>
                <a:cs typeface="Noto Sans"/>
                <a:sym typeface="Noto Sans"/>
              </a:rPr>
              <a:t>Re</a:t>
            </a:r>
            <a:r>
              <a:rPr lang="en-US" sz="1000" spc="25">
                <a:solidFill>
                  <a:srgbClr val="F6461C"/>
                </a:solidFill>
                <a:latin typeface="Noto Sans"/>
                <a:ea typeface="Noto Sans"/>
                <a:cs typeface="Noto Sans"/>
                <a:sym typeface="Noto Sans"/>
              </a:rPr>
              <a:t>nforcer les liens et communiquer avec chaque club et licencié.e, aider au développement</a:t>
            </a:r>
          </a:p>
        </p:txBody>
      </p:sp>
      <p:sp>
        <p:nvSpPr>
          <p:cNvPr name="TextBox 52" id="52"/>
          <p:cNvSpPr txBox="true"/>
          <p:nvPr/>
        </p:nvSpPr>
        <p:spPr>
          <a:xfrm rot="0">
            <a:off x="980564" y="4403857"/>
            <a:ext cx="3070710" cy="346075"/>
          </a:xfrm>
          <a:prstGeom prst="rect">
            <a:avLst/>
          </a:prstGeom>
        </p:spPr>
        <p:txBody>
          <a:bodyPr anchor="t" rtlCol="false" tIns="0" lIns="0" bIns="0" rIns="0">
            <a:spAutoFit/>
          </a:bodyPr>
          <a:lstStyle/>
          <a:p>
            <a:pPr algn="l">
              <a:lnSpc>
                <a:spcPts val="1400"/>
              </a:lnSpc>
              <a:spcBef>
                <a:spcPct val="0"/>
              </a:spcBef>
            </a:pPr>
            <a:r>
              <a:rPr lang="en-US" sz="1000" spc="25">
                <a:solidFill>
                  <a:srgbClr val="F6461C"/>
                </a:solidFill>
                <a:latin typeface="Noto Sans"/>
                <a:ea typeface="Noto Sans"/>
                <a:cs typeface="Noto Sans"/>
                <a:sym typeface="Noto Sans"/>
              </a:rPr>
              <a:t>Augme</a:t>
            </a:r>
            <a:r>
              <a:rPr lang="en-US" sz="1000" spc="25">
                <a:solidFill>
                  <a:srgbClr val="F6461C"/>
                </a:solidFill>
                <a:latin typeface="Noto Sans"/>
                <a:ea typeface="Noto Sans"/>
                <a:cs typeface="Noto Sans"/>
                <a:sym typeface="Noto Sans"/>
              </a:rPr>
              <a:t>nter et diversifier l’offre de pratique pour toutes et tous</a:t>
            </a:r>
          </a:p>
        </p:txBody>
      </p:sp>
      <p:sp>
        <p:nvSpPr>
          <p:cNvPr name="TextBox 53" id="53"/>
          <p:cNvSpPr txBox="true"/>
          <p:nvPr/>
        </p:nvSpPr>
        <p:spPr>
          <a:xfrm rot="0">
            <a:off x="980564" y="5012651"/>
            <a:ext cx="3070710" cy="517525"/>
          </a:xfrm>
          <a:prstGeom prst="rect">
            <a:avLst/>
          </a:prstGeom>
        </p:spPr>
        <p:txBody>
          <a:bodyPr anchor="t" rtlCol="false" tIns="0" lIns="0" bIns="0" rIns="0">
            <a:spAutoFit/>
          </a:bodyPr>
          <a:lstStyle/>
          <a:p>
            <a:pPr algn="l">
              <a:lnSpc>
                <a:spcPts val="1400"/>
              </a:lnSpc>
              <a:spcBef>
                <a:spcPct val="0"/>
              </a:spcBef>
            </a:pPr>
            <a:r>
              <a:rPr lang="en-US" sz="1000" spc="25">
                <a:solidFill>
                  <a:srgbClr val="F6461C"/>
                </a:solidFill>
                <a:latin typeface="Noto Sans"/>
                <a:ea typeface="Noto Sans"/>
                <a:cs typeface="Noto Sans"/>
                <a:sym typeface="Noto Sans"/>
              </a:rPr>
              <a:t>Favoriser le développeme</a:t>
            </a:r>
            <a:r>
              <a:rPr lang="en-US" sz="1000" spc="25">
                <a:solidFill>
                  <a:srgbClr val="F6461C"/>
                </a:solidFill>
                <a:latin typeface="Noto Sans"/>
                <a:ea typeface="Noto Sans"/>
                <a:cs typeface="Noto Sans"/>
                <a:sym typeface="Noto Sans"/>
              </a:rPr>
              <a:t>nt des écoles de badminton et élargir l’offre jeune du débutant au haut niveau</a:t>
            </a:r>
          </a:p>
        </p:txBody>
      </p:sp>
      <p:sp>
        <p:nvSpPr>
          <p:cNvPr name="TextBox 54" id="54"/>
          <p:cNvSpPr txBox="true"/>
          <p:nvPr/>
        </p:nvSpPr>
        <p:spPr>
          <a:xfrm rot="0">
            <a:off x="3160089" y="9437988"/>
            <a:ext cx="1039090" cy="122405"/>
          </a:xfrm>
          <a:prstGeom prst="rect">
            <a:avLst/>
          </a:prstGeom>
        </p:spPr>
        <p:txBody>
          <a:bodyPr anchor="t" rtlCol="false" tIns="0" lIns="0" bIns="0" rIns="0">
            <a:spAutoFit/>
          </a:bodyPr>
          <a:lstStyle/>
          <a:p>
            <a:pPr algn="ctr">
              <a:lnSpc>
                <a:spcPts val="1005"/>
              </a:lnSpc>
            </a:pPr>
            <a:r>
              <a:rPr lang="en-US" b="true" sz="718" spc="17">
                <a:solidFill>
                  <a:srgbClr val="33537C"/>
                </a:solidFill>
                <a:latin typeface="Noto Sans Bold"/>
                <a:ea typeface="Noto Sans Bold"/>
                <a:cs typeface="Noto Sans Bold"/>
                <a:sym typeface="Noto Sans Bold"/>
              </a:rPr>
              <a:t>badminton-</a:t>
            </a:r>
            <a:r>
              <a:rPr lang="en-US" b="true" sz="718" spc="17">
                <a:solidFill>
                  <a:srgbClr val="33537C"/>
                </a:solidFill>
                <a:latin typeface="Noto Sans Bold"/>
                <a:ea typeface="Noto Sans Bold"/>
                <a:cs typeface="Noto Sans Bold"/>
                <a:sym typeface="Noto Sans Bold"/>
              </a:rPr>
              <a:t>i</a:t>
            </a:r>
            <a:r>
              <a:rPr lang="en-US" b="true" sz="718" spc="17">
                <a:solidFill>
                  <a:srgbClr val="33537C"/>
                </a:solidFill>
                <a:latin typeface="Noto Sans Bold"/>
                <a:ea typeface="Noto Sans Bold"/>
                <a:cs typeface="Noto Sans Bold"/>
                <a:sym typeface="Noto Sans Bold"/>
              </a:rPr>
              <a:t>sere.fr</a:t>
            </a:r>
          </a:p>
        </p:txBody>
      </p:sp>
      <p:sp>
        <p:nvSpPr>
          <p:cNvPr name="TextBox 55" id="55"/>
          <p:cNvSpPr txBox="true"/>
          <p:nvPr/>
        </p:nvSpPr>
        <p:spPr>
          <a:xfrm rot="0">
            <a:off x="4643853" y="9434547"/>
            <a:ext cx="1514341" cy="122405"/>
          </a:xfrm>
          <a:prstGeom prst="rect">
            <a:avLst/>
          </a:prstGeom>
        </p:spPr>
        <p:txBody>
          <a:bodyPr anchor="t" rtlCol="false" tIns="0" lIns="0" bIns="0" rIns="0">
            <a:spAutoFit/>
          </a:bodyPr>
          <a:lstStyle/>
          <a:p>
            <a:pPr algn="ctr">
              <a:lnSpc>
                <a:spcPts val="1005"/>
              </a:lnSpc>
            </a:pPr>
            <a:r>
              <a:rPr lang="en-US" b="true" sz="718" spc="17">
                <a:solidFill>
                  <a:srgbClr val="33537C"/>
                </a:solidFill>
                <a:latin typeface="Noto Sans Bold"/>
                <a:ea typeface="Noto Sans Bold"/>
                <a:cs typeface="Noto Sans Bold"/>
                <a:sym typeface="Noto Sans Bold"/>
              </a:rPr>
              <a:t>badminton_comite_de_l_</a:t>
            </a:r>
            <a:r>
              <a:rPr lang="en-US" b="true" sz="718" spc="17">
                <a:solidFill>
                  <a:srgbClr val="33537C"/>
                </a:solidFill>
                <a:latin typeface="Noto Sans Bold"/>
                <a:ea typeface="Noto Sans Bold"/>
                <a:cs typeface="Noto Sans Bold"/>
                <a:sym typeface="Noto Sans Bold"/>
              </a:rPr>
              <a:t>i</a:t>
            </a:r>
            <a:r>
              <a:rPr lang="en-US" b="true" sz="718" spc="17">
                <a:solidFill>
                  <a:srgbClr val="33537C"/>
                </a:solidFill>
                <a:latin typeface="Noto Sans Bold"/>
                <a:ea typeface="Noto Sans Bold"/>
                <a:cs typeface="Noto Sans Bold"/>
                <a:sym typeface="Noto Sans Bold"/>
              </a:rPr>
              <a:t>sere</a:t>
            </a:r>
          </a:p>
        </p:txBody>
      </p:sp>
      <p:sp>
        <p:nvSpPr>
          <p:cNvPr name="TextBox 56" id="56"/>
          <p:cNvSpPr txBox="true"/>
          <p:nvPr/>
        </p:nvSpPr>
        <p:spPr>
          <a:xfrm rot="0">
            <a:off x="452186" y="5817850"/>
            <a:ext cx="2720621" cy="181610"/>
          </a:xfrm>
          <a:prstGeom prst="rect">
            <a:avLst/>
          </a:prstGeom>
        </p:spPr>
        <p:txBody>
          <a:bodyPr anchor="t" rtlCol="false" tIns="0" lIns="0" bIns="0" rIns="0">
            <a:spAutoFit/>
          </a:bodyPr>
          <a:lstStyle/>
          <a:p>
            <a:pPr algn="ctr">
              <a:lnSpc>
                <a:spcPts val="1540"/>
              </a:lnSpc>
              <a:spcBef>
                <a:spcPct val="0"/>
              </a:spcBef>
            </a:pPr>
            <a:r>
              <a:rPr lang="en-US" sz="1100" spc="27">
                <a:solidFill>
                  <a:srgbClr val="1D70ED"/>
                </a:solidFill>
                <a:latin typeface="Noto Sans"/>
                <a:ea typeface="Noto Sans"/>
                <a:cs typeface="Noto Sans"/>
                <a:sym typeface="Noto Sans"/>
              </a:rPr>
              <a:t>Consultez le projet 2025-29 du comité</a:t>
            </a:r>
          </a:p>
        </p:txBody>
      </p:sp>
      <p:sp>
        <p:nvSpPr>
          <p:cNvPr name="TextBox 57" id="57"/>
          <p:cNvSpPr txBox="true"/>
          <p:nvPr/>
        </p:nvSpPr>
        <p:spPr>
          <a:xfrm rot="0">
            <a:off x="4590339" y="3577209"/>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39</a:t>
            </a:r>
          </a:p>
        </p:txBody>
      </p:sp>
      <p:sp>
        <p:nvSpPr>
          <p:cNvPr name="TextBox 58" id="58"/>
          <p:cNvSpPr txBox="true"/>
          <p:nvPr/>
        </p:nvSpPr>
        <p:spPr>
          <a:xfrm rot="0">
            <a:off x="3816645" y="3878930"/>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CLUBS</a:t>
            </a:r>
          </a:p>
        </p:txBody>
      </p:sp>
      <p:sp>
        <p:nvSpPr>
          <p:cNvPr name="TextBox 59" id="59"/>
          <p:cNvSpPr txBox="true"/>
          <p:nvPr/>
        </p:nvSpPr>
        <p:spPr>
          <a:xfrm rot="0">
            <a:off x="4639564" y="4282401"/>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5905</a:t>
            </a:r>
          </a:p>
        </p:txBody>
      </p:sp>
      <p:sp>
        <p:nvSpPr>
          <p:cNvPr name="TextBox 60" id="60"/>
          <p:cNvSpPr txBox="true"/>
          <p:nvPr/>
        </p:nvSpPr>
        <p:spPr>
          <a:xfrm rot="0">
            <a:off x="3865870" y="4584122"/>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LICENCIES</a:t>
            </a:r>
          </a:p>
        </p:txBody>
      </p:sp>
      <p:sp>
        <p:nvSpPr>
          <p:cNvPr name="TextBox 61" id="61"/>
          <p:cNvSpPr txBox="true"/>
          <p:nvPr/>
        </p:nvSpPr>
        <p:spPr>
          <a:xfrm rot="0">
            <a:off x="4483421" y="5066738"/>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20</a:t>
            </a:r>
          </a:p>
        </p:txBody>
      </p:sp>
      <p:sp>
        <p:nvSpPr>
          <p:cNvPr name="TextBox 62" id="62"/>
          <p:cNvSpPr txBox="true"/>
          <p:nvPr/>
        </p:nvSpPr>
        <p:spPr>
          <a:xfrm rot="0">
            <a:off x="5020423" y="5076263"/>
            <a:ext cx="1371421" cy="40821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ECOLES DE BAD LABELLISEES</a:t>
            </a:r>
          </a:p>
        </p:txBody>
      </p:sp>
      <p:sp>
        <p:nvSpPr>
          <p:cNvPr name="TextBox 63" id="63"/>
          <p:cNvSpPr txBox="true"/>
          <p:nvPr/>
        </p:nvSpPr>
        <p:spPr>
          <a:xfrm rot="0">
            <a:off x="5994957" y="3587182"/>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18</a:t>
            </a:r>
          </a:p>
        </p:txBody>
      </p:sp>
      <p:sp>
        <p:nvSpPr>
          <p:cNvPr name="TextBox 64" id="64"/>
          <p:cNvSpPr txBox="true"/>
          <p:nvPr/>
        </p:nvSpPr>
        <p:spPr>
          <a:xfrm rot="0">
            <a:off x="5221263" y="3888903"/>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ELUS</a:t>
            </a:r>
          </a:p>
        </p:txBody>
      </p:sp>
      <p:sp>
        <p:nvSpPr>
          <p:cNvPr name="TextBox 65" id="65"/>
          <p:cNvSpPr txBox="true"/>
          <p:nvPr/>
        </p:nvSpPr>
        <p:spPr>
          <a:xfrm rot="0">
            <a:off x="5978928" y="4269672"/>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2</a:t>
            </a:r>
          </a:p>
        </p:txBody>
      </p:sp>
      <p:sp>
        <p:nvSpPr>
          <p:cNvPr name="TextBox 66" id="66"/>
          <p:cNvSpPr txBox="true"/>
          <p:nvPr/>
        </p:nvSpPr>
        <p:spPr>
          <a:xfrm rot="0">
            <a:off x="5205234" y="4571394"/>
            <a:ext cx="1371421" cy="19823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SALARIES</a:t>
            </a:r>
          </a:p>
        </p:txBody>
      </p:sp>
      <p:sp>
        <p:nvSpPr>
          <p:cNvPr name="TextBox 67" id="67"/>
          <p:cNvSpPr txBox="true"/>
          <p:nvPr/>
        </p:nvSpPr>
        <p:spPr>
          <a:xfrm rot="0">
            <a:off x="4458342" y="5777140"/>
            <a:ext cx="581699" cy="306448"/>
          </a:xfrm>
          <a:prstGeom prst="rect">
            <a:avLst/>
          </a:prstGeom>
        </p:spPr>
        <p:txBody>
          <a:bodyPr anchor="t" rtlCol="false" tIns="0" lIns="0" bIns="0" rIns="0">
            <a:spAutoFit/>
          </a:bodyPr>
          <a:lstStyle/>
          <a:p>
            <a:pPr algn="r">
              <a:lnSpc>
                <a:spcPts val="2623"/>
              </a:lnSpc>
            </a:pPr>
            <a:r>
              <a:rPr lang="en-US" sz="1873" spc="46">
                <a:solidFill>
                  <a:srgbClr val="262674"/>
                </a:solidFill>
                <a:latin typeface="Anton"/>
                <a:ea typeface="Anton"/>
                <a:cs typeface="Anton"/>
                <a:sym typeface="Anton"/>
              </a:rPr>
              <a:t>1</a:t>
            </a:r>
          </a:p>
        </p:txBody>
      </p:sp>
      <p:sp>
        <p:nvSpPr>
          <p:cNvPr name="TextBox 68" id="68"/>
          <p:cNvSpPr txBox="true"/>
          <p:nvPr/>
        </p:nvSpPr>
        <p:spPr>
          <a:xfrm rot="0">
            <a:off x="5155462" y="5751175"/>
            <a:ext cx="1580239" cy="408212"/>
          </a:xfrm>
          <a:prstGeom prst="rect">
            <a:avLst/>
          </a:prstGeom>
        </p:spPr>
        <p:txBody>
          <a:bodyPr anchor="t" rtlCol="false" tIns="0" lIns="0" bIns="0" rIns="0">
            <a:spAutoFit/>
          </a:bodyPr>
          <a:lstStyle/>
          <a:p>
            <a:pPr algn="r">
              <a:lnSpc>
                <a:spcPts val="1697"/>
              </a:lnSpc>
            </a:pPr>
            <a:r>
              <a:rPr lang="en-US" sz="1212" spc="30">
                <a:solidFill>
                  <a:srgbClr val="262674"/>
                </a:solidFill>
                <a:latin typeface="Noto Sans"/>
                <a:ea typeface="Noto Sans"/>
                <a:cs typeface="Noto Sans"/>
                <a:sym typeface="Noto Sans"/>
              </a:rPr>
              <a:t>EQUIPE TECHNIQUE DEPARTEMENTALE</a:t>
            </a:r>
          </a:p>
        </p:txBody>
      </p:sp>
      <p:pic>
        <p:nvPicPr>
          <p:cNvPr name="Picture 69" id="69"/>
          <p:cNvPicPr>
            <a:picLocks noChangeAspect="true"/>
          </p:cNvPicPr>
          <p:nvPr/>
        </p:nvPicPr>
        <p:blipFill>
          <a:blip r:embed="rId12"/>
          <a:stretch>
            <a:fillRect/>
          </a:stretch>
        </p:blipFill>
        <p:spPr>
          <a:xfrm rot="0">
            <a:off x="3434621" y="5651118"/>
            <a:ext cx="662096" cy="662096"/>
          </a:xfrm>
          <a:prstGeom prst="rect">
            <a:avLst/>
          </a:prstGeom>
        </p:spPr>
      </p:pic>
      <p:sp>
        <p:nvSpPr>
          <p:cNvPr name="TextBox 70" id="70"/>
          <p:cNvSpPr txBox="true"/>
          <p:nvPr/>
        </p:nvSpPr>
        <p:spPr>
          <a:xfrm rot="0">
            <a:off x="525086" y="6269971"/>
            <a:ext cx="2468134" cy="181610"/>
          </a:xfrm>
          <a:prstGeom prst="rect">
            <a:avLst/>
          </a:prstGeom>
        </p:spPr>
        <p:txBody>
          <a:bodyPr anchor="t" rtlCol="false" tIns="0" lIns="0" bIns="0" rIns="0">
            <a:spAutoFit/>
          </a:bodyPr>
          <a:lstStyle/>
          <a:p>
            <a:pPr algn="l">
              <a:lnSpc>
                <a:spcPts val="1540"/>
              </a:lnSpc>
              <a:spcBef>
                <a:spcPct val="0"/>
              </a:spcBef>
            </a:pPr>
            <a:r>
              <a:rPr lang="en-US" sz="1100" spc="27">
                <a:solidFill>
                  <a:srgbClr val="1D70ED"/>
                </a:solidFill>
                <a:latin typeface="Noto Sans"/>
                <a:ea typeface="Noto Sans"/>
                <a:cs typeface="Noto Sans"/>
                <a:sym typeface="Noto Sans"/>
              </a:rPr>
              <a:t>Découvrez l’équipe élue en 2025</a:t>
            </a:r>
          </a:p>
        </p:txBody>
      </p:sp>
      <p:pic>
        <p:nvPicPr>
          <p:cNvPr name="Picture 71" id="71"/>
          <p:cNvPicPr>
            <a:picLocks noChangeAspect="true"/>
          </p:cNvPicPr>
          <p:nvPr/>
        </p:nvPicPr>
        <p:blipFill>
          <a:blip r:embed="rId13"/>
          <a:stretch>
            <a:fillRect/>
          </a:stretch>
        </p:blipFill>
        <p:spPr>
          <a:xfrm rot="0">
            <a:off x="2846256" y="6138025"/>
            <a:ext cx="627112" cy="627112"/>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20845" y="9678134"/>
            <a:ext cx="4918310" cy="1013866"/>
            <a:chOff x="0" y="0"/>
            <a:chExt cx="6557747" cy="1351821"/>
          </a:xfrm>
        </p:grpSpPr>
        <p:sp>
          <p:nvSpPr>
            <p:cNvPr name="AutoShape 3" id="3"/>
            <p:cNvSpPr/>
            <p:nvPr/>
          </p:nvSpPr>
          <p:spPr>
            <a:xfrm>
              <a:off x="0" y="0"/>
              <a:ext cx="6557747" cy="1351821"/>
            </a:xfrm>
            <a:prstGeom prst="rect">
              <a:avLst/>
            </a:prstGeom>
            <a:solidFill>
              <a:srgbClr val="1D70ED"/>
            </a:solidFill>
          </p:spPr>
        </p:sp>
      </p:grpSp>
      <p:sp>
        <p:nvSpPr>
          <p:cNvPr name="Freeform 4" id="4"/>
          <p:cNvSpPr/>
          <p:nvPr/>
        </p:nvSpPr>
        <p:spPr>
          <a:xfrm flipH="false" flipV="false" rot="0">
            <a:off x="452186" y="429314"/>
            <a:ext cx="1518429" cy="521960"/>
          </a:xfrm>
          <a:custGeom>
            <a:avLst/>
            <a:gdLst/>
            <a:ahLst/>
            <a:cxnLst/>
            <a:rect r="r" b="b" t="t" l="l"/>
            <a:pathLst>
              <a:path h="521960" w="1518429">
                <a:moveTo>
                  <a:pt x="0" y="0"/>
                </a:moveTo>
                <a:lnTo>
                  <a:pt x="1518429" y="0"/>
                </a:lnTo>
                <a:lnTo>
                  <a:pt x="1518429" y="521960"/>
                </a:lnTo>
                <a:lnTo>
                  <a:pt x="0" y="521960"/>
                </a:lnTo>
                <a:lnTo>
                  <a:pt x="0" y="0"/>
                </a:lnTo>
                <a:close/>
              </a:path>
            </a:pathLst>
          </a:custGeom>
          <a:blipFill>
            <a:blip r:embed="rId2"/>
            <a:stretch>
              <a:fillRect l="0" t="0" r="0" b="0"/>
            </a:stretch>
          </a:blipFill>
        </p:spPr>
      </p:sp>
      <p:sp>
        <p:nvSpPr>
          <p:cNvPr name="AutoShape 5" id="5"/>
          <p:cNvSpPr/>
          <p:nvPr/>
        </p:nvSpPr>
        <p:spPr>
          <a:xfrm flipH="true" flipV="true">
            <a:off x="360098" y="5103446"/>
            <a:ext cx="0" cy="3086965"/>
          </a:xfrm>
          <a:prstGeom prst="line">
            <a:avLst/>
          </a:prstGeom>
          <a:ln cap="flat" w="28575">
            <a:solidFill>
              <a:srgbClr val="000000"/>
            </a:solidFill>
            <a:prstDash val="solid"/>
            <a:headEnd type="none" len="sm" w="sm"/>
            <a:tailEnd type="none" len="sm" w="sm"/>
          </a:ln>
        </p:spPr>
      </p:sp>
      <p:grpSp>
        <p:nvGrpSpPr>
          <p:cNvPr name="Group 6" id="6"/>
          <p:cNvGrpSpPr/>
          <p:nvPr/>
        </p:nvGrpSpPr>
        <p:grpSpPr>
          <a:xfrm rot="0">
            <a:off x="227681" y="4467897"/>
            <a:ext cx="1244396" cy="691649"/>
            <a:chOff x="0" y="0"/>
            <a:chExt cx="445963" cy="247872"/>
          </a:xfrm>
        </p:grpSpPr>
        <p:sp>
          <p:nvSpPr>
            <p:cNvPr name="Freeform 7" id="7"/>
            <p:cNvSpPr/>
            <p:nvPr/>
          </p:nvSpPr>
          <p:spPr>
            <a:xfrm flipH="false" flipV="false" rot="0">
              <a:off x="0" y="0"/>
              <a:ext cx="445963" cy="247872"/>
            </a:xfrm>
            <a:custGeom>
              <a:avLst/>
              <a:gdLst/>
              <a:ahLst/>
              <a:cxnLst/>
              <a:rect r="r" b="b" t="t" l="l"/>
              <a:pathLst>
                <a:path h="247872" w="445963">
                  <a:moveTo>
                    <a:pt x="93321" y="0"/>
                  </a:moveTo>
                  <a:lnTo>
                    <a:pt x="352642" y="0"/>
                  </a:lnTo>
                  <a:cubicBezTo>
                    <a:pt x="377392" y="0"/>
                    <a:pt x="401129" y="9832"/>
                    <a:pt x="418630" y="27333"/>
                  </a:cubicBezTo>
                  <a:cubicBezTo>
                    <a:pt x="436131" y="44834"/>
                    <a:pt x="445963" y="68571"/>
                    <a:pt x="445963" y="93321"/>
                  </a:cubicBezTo>
                  <a:lnTo>
                    <a:pt x="445963" y="154550"/>
                  </a:lnTo>
                  <a:cubicBezTo>
                    <a:pt x="445963" y="179300"/>
                    <a:pt x="436131" y="203037"/>
                    <a:pt x="418630" y="220538"/>
                  </a:cubicBezTo>
                  <a:cubicBezTo>
                    <a:pt x="401129" y="238039"/>
                    <a:pt x="377392" y="247872"/>
                    <a:pt x="352642" y="247872"/>
                  </a:cubicBezTo>
                  <a:lnTo>
                    <a:pt x="93321" y="247872"/>
                  </a:lnTo>
                  <a:cubicBezTo>
                    <a:pt x="68571" y="247872"/>
                    <a:pt x="44834" y="238039"/>
                    <a:pt x="27333" y="220538"/>
                  </a:cubicBezTo>
                  <a:cubicBezTo>
                    <a:pt x="9832" y="203037"/>
                    <a:pt x="0" y="179300"/>
                    <a:pt x="0" y="154550"/>
                  </a:cubicBezTo>
                  <a:lnTo>
                    <a:pt x="0" y="93321"/>
                  </a:lnTo>
                  <a:cubicBezTo>
                    <a:pt x="0" y="68571"/>
                    <a:pt x="9832" y="44834"/>
                    <a:pt x="27333" y="27333"/>
                  </a:cubicBezTo>
                  <a:cubicBezTo>
                    <a:pt x="44834" y="9832"/>
                    <a:pt x="68571" y="0"/>
                    <a:pt x="93321" y="0"/>
                  </a:cubicBezTo>
                  <a:close/>
                </a:path>
              </a:pathLst>
            </a:custGeom>
            <a:solidFill>
              <a:srgbClr val="1D70ED"/>
            </a:solidFill>
          </p:spPr>
        </p:sp>
        <p:sp>
          <p:nvSpPr>
            <p:cNvPr name="TextBox 8" id="8"/>
            <p:cNvSpPr txBox="true"/>
            <p:nvPr/>
          </p:nvSpPr>
          <p:spPr>
            <a:xfrm>
              <a:off x="0" y="-19050"/>
              <a:ext cx="445963" cy="266922"/>
            </a:xfrm>
            <a:prstGeom prst="rect">
              <a:avLst/>
            </a:prstGeom>
          </p:spPr>
          <p:txBody>
            <a:bodyPr anchor="ctr" rtlCol="false" tIns="50800" lIns="50800" bIns="50800" rIns="50800"/>
            <a:lstStyle/>
            <a:p>
              <a:pPr algn="ctr">
                <a:lnSpc>
                  <a:spcPts val="1540"/>
                </a:lnSpc>
              </a:pPr>
              <a:r>
                <a:rPr lang="en-US" b="true" sz="1100" spc="27">
                  <a:solidFill>
                    <a:srgbClr val="F6D807"/>
                  </a:solidFill>
                  <a:latin typeface="Noto Sans Bold"/>
                  <a:ea typeface="Noto Sans Bold"/>
                  <a:cs typeface="Noto Sans Bold"/>
                  <a:sym typeface="Noto Sans Bold"/>
                </a:rPr>
                <a:t>Pôle Administratif et financier</a:t>
              </a:r>
            </a:p>
          </p:txBody>
        </p:sp>
      </p:grpSp>
      <p:sp>
        <p:nvSpPr>
          <p:cNvPr name="AutoShape 9" id="9"/>
          <p:cNvSpPr/>
          <p:nvPr/>
        </p:nvSpPr>
        <p:spPr>
          <a:xfrm flipH="true" flipV="true">
            <a:off x="1853010" y="5103446"/>
            <a:ext cx="0" cy="3086965"/>
          </a:xfrm>
          <a:prstGeom prst="line">
            <a:avLst/>
          </a:prstGeom>
          <a:ln cap="flat" w="28575">
            <a:solidFill>
              <a:srgbClr val="000000"/>
            </a:solidFill>
            <a:prstDash val="solid"/>
            <a:headEnd type="none" len="sm" w="sm"/>
            <a:tailEnd type="none" len="sm" w="sm"/>
          </a:ln>
        </p:spPr>
      </p:sp>
      <p:grpSp>
        <p:nvGrpSpPr>
          <p:cNvPr name="Group 10" id="10"/>
          <p:cNvGrpSpPr/>
          <p:nvPr/>
        </p:nvGrpSpPr>
        <p:grpSpPr>
          <a:xfrm rot="0">
            <a:off x="1707658" y="4467897"/>
            <a:ext cx="1244396" cy="691649"/>
            <a:chOff x="0" y="0"/>
            <a:chExt cx="445963" cy="247872"/>
          </a:xfrm>
        </p:grpSpPr>
        <p:sp>
          <p:nvSpPr>
            <p:cNvPr name="Freeform 11" id="11"/>
            <p:cNvSpPr/>
            <p:nvPr/>
          </p:nvSpPr>
          <p:spPr>
            <a:xfrm flipH="false" flipV="false" rot="0">
              <a:off x="0" y="0"/>
              <a:ext cx="445963" cy="247872"/>
            </a:xfrm>
            <a:custGeom>
              <a:avLst/>
              <a:gdLst/>
              <a:ahLst/>
              <a:cxnLst/>
              <a:rect r="r" b="b" t="t" l="l"/>
              <a:pathLst>
                <a:path h="247872" w="445963">
                  <a:moveTo>
                    <a:pt x="93321" y="0"/>
                  </a:moveTo>
                  <a:lnTo>
                    <a:pt x="352642" y="0"/>
                  </a:lnTo>
                  <a:cubicBezTo>
                    <a:pt x="377392" y="0"/>
                    <a:pt x="401129" y="9832"/>
                    <a:pt x="418630" y="27333"/>
                  </a:cubicBezTo>
                  <a:cubicBezTo>
                    <a:pt x="436131" y="44834"/>
                    <a:pt x="445963" y="68571"/>
                    <a:pt x="445963" y="93321"/>
                  </a:cubicBezTo>
                  <a:lnTo>
                    <a:pt x="445963" y="154550"/>
                  </a:lnTo>
                  <a:cubicBezTo>
                    <a:pt x="445963" y="179300"/>
                    <a:pt x="436131" y="203037"/>
                    <a:pt x="418630" y="220538"/>
                  </a:cubicBezTo>
                  <a:cubicBezTo>
                    <a:pt x="401129" y="238039"/>
                    <a:pt x="377392" y="247872"/>
                    <a:pt x="352642" y="247872"/>
                  </a:cubicBezTo>
                  <a:lnTo>
                    <a:pt x="93321" y="247872"/>
                  </a:lnTo>
                  <a:cubicBezTo>
                    <a:pt x="68571" y="247872"/>
                    <a:pt x="44834" y="238039"/>
                    <a:pt x="27333" y="220538"/>
                  </a:cubicBezTo>
                  <a:cubicBezTo>
                    <a:pt x="9832" y="203037"/>
                    <a:pt x="0" y="179300"/>
                    <a:pt x="0" y="154550"/>
                  </a:cubicBezTo>
                  <a:lnTo>
                    <a:pt x="0" y="93321"/>
                  </a:lnTo>
                  <a:cubicBezTo>
                    <a:pt x="0" y="68571"/>
                    <a:pt x="9832" y="44834"/>
                    <a:pt x="27333" y="27333"/>
                  </a:cubicBezTo>
                  <a:cubicBezTo>
                    <a:pt x="44834" y="9832"/>
                    <a:pt x="68571" y="0"/>
                    <a:pt x="93321" y="0"/>
                  </a:cubicBezTo>
                  <a:close/>
                </a:path>
              </a:pathLst>
            </a:custGeom>
            <a:solidFill>
              <a:srgbClr val="1D70ED"/>
            </a:solidFill>
          </p:spPr>
        </p:sp>
        <p:sp>
          <p:nvSpPr>
            <p:cNvPr name="TextBox 12" id="12"/>
            <p:cNvSpPr txBox="true"/>
            <p:nvPr/>
          </p:nvSpPr>
          <p:spPr>
            <a:xfrm>
              <a:off x="0" y="-19050"/>
              <a:ext cx="445963" cy="266922"/>
            </a:xfrm>
            <a:prstGeom prst="rect">
              <a:avLst/>
            </a:prstGeom>
          </p:spPr>
          <p:txBody>
            <a:bodyPr anchor="ctr" rtlCol="false" tIns="50800" lIns="50800" bIns="50800" rIns="50800"/>
            <a:lstStyle/>
            <a:p>
              <a:pPr algn="ctr">
                <a:lnSpc>
                  <a:spcPts val="1540"/>
                </a:lnSpc>
              </a:pPr>
              <a:r>
                <a:rPr lang="en-US" b="true" sz="1100" spc="27">
                  <a:solidFill>
                    <a:srgbClr val="F6D807"/>
                  </a:solidFill>
                  <a:latin typeface="Noto Sans Bold"/>
                  <a:ea typeface="Noto Sans Bold"/>
                  <a:cs typeface="Noto Sans Bold"/>
                  <a:sym typeface="Noto Sans Bold"/>
                </a:rPr>
                <a:t>Pôle Developpement</a:t>
              </a:r>
            </a:p>
          </p:txBody>
        </p:sp>
      </p:grpSp>
      <p:sp>
        <p:nvSpPr>
          <p:cNvPr name="AutoShape 13" id="13"/>
          <p:cNvSpPr/>
          <p:nvPr/>
        </p:nvSpPr>
        <p:spPr>
          <a:xfrm flipV="true">
            <a:off x="6246125" y="5159546"/>
            <a:ext cx="0" cy="1689549"/>
          </a:xfrm>
          <a:prstGeom prst="line">
            <a:avLst/>
          </a:prstGeom>
          <a:ln cap="flat" w="28575">
            <a:solidFill>
              <a:srgbClr val="000000"/>
            </a:solidFill>
            <a:prstDash val="solid"/>
            <a:headEnd type="none" len="sm" w="sm"/>
            <a:tailEnd type="none" len="sm" w="sm"/>
          </a:ln>
        </p:spPr>
      </p:sp>
      <p:grpSp>
        <p:nvGrpSpPr>
          <p:cNvPr name="Group 14" id="14"/>
          <p:cNvGrpSpPr/>
          <p:nvPr/>
        </p:nvGrpSpPr>
        <p:grpSpPr>
          <a:xfrm rot="0">
            <a:off x="6120931" y="4467897"/>
            <a:ext cx="1244396" cy="691649"/>
            <a:chOff x="0" y="0"/>
            <a:chExt cx="445963" cy="247872"/>
          </a:xfrm>
        </p:grpSpPr>
        <p:sp>
          <p:nvSpPr>
            <p:cNvPr name="Freeform 15" id="15"/>
            <p:cNvSpPr/>
            <p:nvPr/>
          </p:nvSpPr>
          <p:spPr>
            <a:xfrm flipH="false" flipV="false" rot="0">
              <a:off x="0" y="0"/>
              <a:ext cx="445963" cy="247872"/>
            </a:xfrm>
            <a:custGeom>
              <a:avLst/>
              <a:gdLst/>
              <a:ahLst/>
              <a:cxnLst/>
              <a:rect r="r" b="b" t="t" l="l"/>
              <a:pathLst>
                <a:path h="247872" w="445963">
                  <a:moveTo>
                    <a:pt x="93321" y="0"/>
                  </a:moveTo>
                  <a:lnTo>
                    <a:pt x="352642" y="0"/>
                  </a:lnTo>
                  <a:cubicBezTo>
                    <a:pt x="377392" y="0"/>
                    <a:pt x="401129" y="9832"/>
                    <a:pt x="418630" y="27333"/>
                  </a:cubicBezTo>
                  <a:cubicBezTo>
                    <a:pt x="436131" y="44834"/>
                    <a:pt x="445963" y="68571"/>
                    <a:pt x="445963" y="93321"/>
                  </a:cubicBezTo>
                  <a:lnTo>
                    <a:pt x="445963" y="154550"/>
                  </a:lnTo>
                  <a:cubicBezTo>
                    <a:pt x="445963" y="179300"/>
                    <a:pt x="436131" y="203037"/>
                    <a:pt x="418630" y="220538"/>
                  </a:cubicBezTo>
                  <a:cubicBezTo>
                    <a:pt x="401129" y="238039"/>
                    <a:pt x="377392" y="247872"/>
                    <a:pt x="352642" y="247872"/>
                  </a:cubicBezTo>
                  <a:lnTo>
                    <a:pt x="93321" y="247872"/>
                  </a:lnTo>
                  <a:cubicBezTo>
                    <a:pt x="68571" y="247872"/>
                    <a:pt x="44834" y="238039"/>
                    <a:pt x="27333" y="220538"/>
                  </a:cubicBezTo>
                  <a:cubicBezTo>
                    <a:pt x="9832" y="203037"/>
                    <a:pt x="0" y="179300"/>
                    <a:pt x="0" y="154550"/>
                  </a:cubicBezTo>
                  <a:lnTo>
                    <a:pt x="0" y="93321"/>
                  </a:lnTo>
                  <a:cubicBezTo>
                    <a:pt x="0" y="68571"/>
                    <a:pt x="9832" y="44834"/>
                    <a:pt x="27333" y="27333"/>
                  </a:cubicBezTo>
                  <a:cubicBezTo>
                    <a:pt x="44834" y="9832"/>
                    <a:pt x="68571" y="0"/>
                    <a:pt x="93321" y="0"/>
                  </a:cubicBezTo>
                  <a:close/>
                </a:path>
              </a:pathLst>
            </a:custGeom>
            <a:solidFill>
              <a:srgbClr val="1D70ED"/>
            </a:solidFill>
          </p:spPr>
        </p:sp>
        <p:sp>
          <p:nvSpPr>
            <p:cNvPr name="TextBox 16" id="16"/>
            <p:cNvSpPr txBox="true"/>
            <p:nvPr/>
          </p:nvSpPr>
          <p:spPr>
            <a:xfrm>
              <a:off x="0" y="-19050"/>
              <a:ext cx="445963" cy="266922"/>
            </a:xfrm>
            <a:prstGeom prst="rect">
              <a:avLst/>
            </a:prstGeom>
          </p:spPr>
          <p:txBody>
            <a:bodyPr anchor="ctr" rtlCol="false" tIns="50800" lIns="50800" bIns="50800" rIns="50800"/>
            <a:lstStyle/>
            <a:p>
              <a:pPr algn="ctr">
                <a:lnSpc>
                  <a:spcPts val="1540"/>
                </a:lnSpc>
              </a:pPr>
              <a:r>
                <a:rPr lang="en-US" b="true" sz="1100" spc="27">
                  <a:solidFill>
                    <a:srgbClr val="F6D807"/>
                  </a:solidFill>
                  <a:latin typeface="Noto Sans Bold"/>
                  <a:ea typeface="Noto Sans Bold"/>
                  <a:cs typeface="Noto Sans Bold"/>
                  <a:sym typeface="Noto Sans Bold"/>
                </a:rPr>
                <a:t>Pôle Communication</a:t>
              </a:r>
            </a:p>
          </p:txBody>
        </p:sp>
      </p:grpSp>
      <p:sp>
        <p:nvSpPr>
          <p:cNvPr name="AutoShape 17" id="17"/>
          <p:cNvSpPr/>
          <p:nvPr/>
        </p:nvSpPr>
        <p:spPr>
          <a:xfrm flipH="true" flipV="true">
            <a:off x="3329809" y="5065346"/>
            <a:ext cx="0" cy="3086965"/>
          </a:xfrm>
          <a:prstGeom prst="line">
            <a:avLst/>
          </a:prstGeom>
          <a:ln cap="flat" w="28575">
            <a:solidFill>
              <a:srgbClr val="000000"/>
            </a:solidFill>
            <a:prstDash val="solid"/>
            <a:headEnd type="none" len="sm" w="sm"/>
            <a:tailEnd type="none" len="sm" w="sm"/>
          </a:ln>
        </p:spPr>
      </p:sp>
      <p:grpSp>
        <p:nvGrpSpPr>
          <p:cNvPr name="Group 18" id="18"/>
          <p:cNvGrpSpPr/>
          <p:nvPr/>
        </p:nvGrpSpPr>
        <p:grpSpPr>
          <a:xfrm rot="0">
            <a:off x="3187635" y="4467897"/>
            <a:ext cx="1244396" cy="691649"/>
            <a:chOff x="0" y="0"/>
            <a:chExt cx="445963" cy="247872"/>
          </a:xfrm>
        </p:grpSpPr>
        <p:sp>
          <p:nvSpPr>
            <p:cNvPr name="Freeform 19" id="19"/>
            <p:cNvSpPr/>
            <p:nvPr/>
          </p:nvSpPr>
          <p:spPr>
            <a:xfrm flipH="false" flipV="false" rot="0">
              <a:off x="0" y="0"/>
              <a:ext cx="445963" cy="247872"/>
            </a:xfrm>
            <a:custGeom>
              <a:avLst/>
              <a:gdLst/>
              <a:ahLst/>
              <a:cxnLst/>
              <a:rect r="r" b="b" t="t" l="l"/>
              <a:pathLst>
                <a:path h="247872" w="445963">
                  <a:moveTo>
                    <a:pt x="93321" y="0"/>
                  </a:moveTo>
                  <a:lnTo>
                    <a:pt x="352642" y="0"/>
                  </a:lnTo>
                  <a:cubicBezTo>
                    <a:pt x="377392" y="0"/>
                    <a:pt x="401129" y="9832"/>
                    <a:pt x="418630" y="27333"/>
                  </a:cubicBezTo>
                  <a:cubicBezTo>
                    <a:pt x="436131" y="44834"/>
                    <a:pt x="445963" y="68571"/>
                    <a:pt x="445963" y="93321"/>
                  </a:cubicBezTo>
                  <a:lnTo>
                    <a:pt x="445963" y="154550"/>
                  </a:lnTo>
                  <a:cubicBezTo>
                    <a:pt x="445963" y="179300"/>
                    <a:pt x="436131" y="203037"/>
                    <a:pt x="418630" y="220538"/>
                  </a:cubicBezTo>
                  <a:cubicBezTo>
                    <a:pt x="401129" y="238039"/>
                    <a:pt x="377392" y="247872"/>
                    <a:pt x="352642" y="247872"/>
                  </a:cubicBezTo>
                  <a:lnTo>
                    <a:pt x="93321" y="247872"/>
                  </a:lnTo>
                  <a:cubicBezTo>
                    <a:pt x="68571" y="247872"/>
                    <a:pt x="44834" y="238039"/>
                    <a:pt x="27333" y="220538"/>
                  </a:cubicBezTo>
                  <a:cubicBezTo>
                    <a:pt x="9832" y="203037"/>
                    <a:pt x="0" y="179300"/>
                    <a:pt x="0" y="154550"/>
                  </a:cubicBezTo>
                  <a:lnTo>
                    <a:pt x="0" y="93321"/>
                  </a:lnTo>
                  <a:cubicBezTo>
                    <a:pt x="0" y="68571"/>
                    <a:pt x="9832" y="44834"/>
                    <a:pt x="27333" y="27333"/>
                  </a:cubicBezTo>
                  <a:cubicBezTo>
                    <a:pt x="44834" y="9832"/>
                    <a:pt x="68571" y="0"/>
                    <a:pt x="93321" y="0"/>
                  </a:cubicBezTo>
                  <a:close/>
                </a:path>
              </a:pathLst>
            </a:custGeom>
            <a:solidFill>
              <a:srgbClr val="1D70ED"/>
            </a:solidFill>
          </p:spPr>
        </p:sp>
        <p:sp>
          <p:nvSpPr>
            <p:cNvPr name="TextBox 20" id="20"/>
            <p:cNvSpPr txBox="true"/>
            <p:nvPr/>
          </p:nvSpPr>
          <p:spPr>
            <a:xfrm>
              <a:off x="0" y="-19050"/>
              <a:ext cx="445963" cy="266922"/>
            </a:xfrm>
            <a:prstGeom prst="rect">
              <a:avLst/>
            </a:prstGeom>
          </p:spPr>
          <p:txBody>
            <a:bodyPr anchor="ctr" rtlCol="false" tIns="50800" lIns="50800" bIns="50800" rIns="50800"/>
            <a:lstStyle/>
            <a:p>
              <a:pPr algn="ctr">
                <a:lnSpc>
                  <a:spcPts val="1540"/>
                </a:lnSpc>
              </a:pPr>
              <a:r>
                <a:rPr lang="en-US" b="true" sz="1100" spc="27">
                  <a:solidFill>
                    <a:srgbClr val="F6D807"/>
                  </a:solidFill>
                  <a:latin typeface="Noto Sans Bold"/>
                  <a:ea typeface="Noto Sans Bold"/>
                  <a:cs typeface="Noto Sans Bold"/>
                  <a:sym typeface="Noto Sans Bold"/>
                </a:rPr>
                <a:t>Pôle Jeunes</a:t>
              </a:r>
            </a:p>
          </p:txBody>
        </p:sp>
      </p:grpSp>
      <p:sp>
        <p:nvSpPr>
          <p:cNvPr name="AutoShape 21" id="21"/>
          <p:cNvSpPr/>
          <p:nvPr/>
        </p:nvSpPr>
        <p:spPr>
          <a:xfrm flipH="true" flipV="true">
            <a:off x="4832690" y="5065346"/>
            <a:ext cx="0" cy="3086965"/>
          </a:xfrm>
          <a:prstGeom prst="line">
            <a:avLst/>
          </a:prstGeom>
          <a:ln cap="flat" w="28575">
            <a:solidFill>
              <a:srgbClr val="000000"/>
            </a:solidFill>
            <a:prstDash val="solid"/>
            <a:headEnd type="none" len="sm" w="sm"/>
            <a:tailEnd type="none" len="sm" w="sm"/>
          </a:ln>
        </p:spPr>
      </p:sp>
      <p:grpSp>
        <p:nvGrpSpPr>
          <p:cNvPr name="Group 22" id="22"/>
          <p:cNvGrpSpPr/>
          <p:nvPr/>
        </p:nvGrpSpPr>
        <p:grpSpPr>
          <a:xfrm rot="0">
            <a:off x="4684719" y="4467897"/>
            <a:ext cx="1244396" cy="691649"/>
            <a:chOff x="0" y="0"/>
            <a:chExt cx="445963" cy="247872"/>
          </a:xfrm>
        </p:grpSpPr>
        <p:sp>
          <p:nvSpPr>
            <p:cNvPr name="Freeform 23" id="23"/>
            <p:cNvSpPr/>
            <p:nvPr/>
          </p:nvSpPr>
          <p:spPr>
            <a:xfrm flipH="false" flipV="false" rot="0">
              <a:off x="0" y="0"/>
              <a:ext cx="445963" cy="247872"/>
            </a:xfrm>
            <a:custGeom>
              <a:avLst/>
              <a:gdLst/>
              <a:ahLst/>
              <a:cxnLst/>
              <a:rect r="r" b="b" t="t" l="l"/>
              <a:pathLst>
                <a:path h="247872" w="445963">
                  <a:moveTo>
                    <a:pt x="93321" y="0"/>
                  </a:moveTo>
                  <a:lnTo>
                    <a:pt x="352642" y="0"/>
                  </a:lnTo>
                  <a:cubicBezTo>
                    <a:pt x="377392" y="0"/>
                    <a:pt x="401129" y="9832"/>
                    <a:pt x="418630" y="27333"/>
                  </a:cubicBezTo>
                  <a:cubicBezTo>
                    <a:pt x="436131" y="44834"/>
                    <a:pt x="445963" y="68571"/>
                    <a:pt x="445963" y="93321"/>
                  </a:cubicBezTo>
                  <a:lnTo>
                    <a:pt x="445963" y="154550"/>
                  </a:lnTo>
                  <a:cubicBezTo>
                    <a:pt x="445963" y="179300"/>
                    <a:pt x="436131" y="203037"/>
                    <a:pt x="418630" y="220538"/>
                  </a:cubicBezTo>
                  <a:cubicBezTo>
                    <a:pt x="401129" y="238039"/>
                    <a:pt x="377392" y="247872"/>
                    <a:pt x="352642" y="247872"/>
                  </a:cubicBezTo>
                  <a:lnTo>
                    <a:pt x="93321" y="247872"/>
                  </a:lnTo>
                  <a:cubicBezTo>
                    <a:pt x="68571" y="247872"/>
                    <a:pt x="44834" y="238039"/>
                    <a:pt x="27333" y="220538"/>
                  </a:cubicBezTo>
                  <a:cubicBezTo>
                    <a:pt x="9832" y="203037"/>
                    <a:pt x="0" y="179300"/>
                    <a:pt x="0" y="154550"/>
                  </a:cubicBezTo>
                  <a:lnTo>
                    <a:pt x="0" y="93321"/>
                  </a:lnTo>
                  <a:cubicBezTo>
                    <a:pt x="0" y="68571"/>
                    <a:pt x="9832" y="44834"/>
                    <a:pt x="27333" y="27333"/>
                  </a:cubicBezTo>
                  <a:cubicBezTo>
                    <a:pt x="44834" y="9832"/>
                    <a:pt x="68571" y="0"/>
                    <a:pt x="93321" y="0"/>
                  </a:cubicBezTo>
                  <a:close/>
                </a:path>
              </a:pathLst>
            </a:custGeom>
            <a:solidFill>
              <a:srgbClr val="1D70ED"/>
            </a:solidFill>
          </p:spPr>
        </p:sp>
        <p:sp>
          <p:nvSpPr>
            <p:cNvPr name="TextBox 24" id="24"/>
            <p:cNvSpPr txBox="true"/>
            <p:nvPr/>
          </p:nvSpPr>
          <p:spPr>
            <a:xfrm>
              <a:off x="0" y="-19050"/>
              <a:ext cx="445963" cy="266922"/>
            </a:xfrm>
            <a:prstGeom prst="rect">
              <a:avLst/>
            </a:prstGeom>
          </p:spPr>
          <p:txBody>
            <a:bodyPr anchor="ctr" rtlCol="false" tIns="50800" lIns="50800" bIns="50800" rIns="50800"/>
            <a:lstStyle/>
            <a:p>
              <a:pPr algn="ctr">
                <a:lnSpc>
                  <a:spcPts val="1540"/>
                </a:lnSpc>
              </a:pPr>
              <a:r>
                <a:rPr lang="en-US" b="true" sz="1100" spc="27">
                  <a:solidFill>
                    <a:srgbClr val="F6D807"/>
                  </a:solidFill>
                  <a:latin typeface="Noto Sans Bold"/>
                  <a:ea typeface="Noto Sans Bold"/>
                  <a:cs typeface="Noto Sans Bold"/>
                  <a:sym typeface="Noto Sans Bold"/>
                </a:rPr>
                <a:t>Pôle Vie Sportive</a:t>
              </a:r>
            </a:p>
          </p:txBody>
        </p:sp>
      </p:grpSp>
      <p:grpSp>
        <p:nvGrpSpPr>
          <p:cNvPr name="Group 25" id="25"/>
          <p:cNvGrpSpPr/>
          <p:nvPr/>
        </p:nvGrpSpPr>
        <p:grpSpPr>
          <a:xfrm rot="0">
            <a:off x="360098" y="5346000"/>
            <a:ext cx="1240944" cy="480158"/>
            <a:chOff x="0" y="0"/>
            <a:chExt cx="1654592" cy="640211"/>
          </a:xfrm>
        </p:grpSpPr>
        <p:sp>
          <p:nvSpPr>
            <p:cNvPr name="AutoShape 26" id="26"/>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27" id="27"/>
            <p:cNvGrpSpPr/>
            <p:nvPr/>
          </p:nvGrpSpPr>
          <p:grpSpPr>
            <a:xfrm rot="0">
              <a:off x="211129" y="0"/>
              <a:ext cx="1443463" cy="640211"/>
              <a:chOff x="0" y="0"/>
              <a:chExt cx="387978" cy="172078"/>
            </a:xfrm>
          </p:grpSpPr>
          <p:sp>
            <p:nvSpPr>
              <p:cNvPr name="Freeform 28" id="28"/>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29" id="29"/>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Ressources Humaines</a:t>
                </a:r>
              </a:p>
            </p:txBody>
          </p:sp>
        </p:grpSp>
      </p:grpSp>
      <p:sp>
        <p:nvSpPr>
          <p:cNvPr name="TextBox 30" id="30"/>
          <p:cNvSpPr txBox="true"/>
          <p:nvPr/>
        </p:nvSpPr>
        <p:spPr>
          <a:xfrm rot="0">
            <a:off x="435035" y="1056810"/>
            <a:ext cx="3270190" cy="232264"/>
          </a:xfrm>
          <a:prstGeom prst="rect">
            <a:avLst/>
          </a:prstGeom>
        </p:spPr>
        <p:txBody>
          <a:bodyPr anchor="t" rtlCol="false" tIns="0" lIns="0" bIns="0" rIns="0">
            <a:spAutoFit/>
          </a:bodyPr>
          <a:lstStyle/>
          <a:p>
            <a:pPr algn="l">
              <a:lnSpc>
                <a:spcPts val="1898"/>
              </a:lnSpc>
            </a:pPr>
            <a:r>
              <a:rPr lang="en-US" sz="1355" spc="33">
                <a:solidFill>
                  <a:srgbClr val="1D70ED"/>
                </a:solidFill>
                <a:latin typeface="Noto Sans"/>
                <a:ea typeface="Noto Sans"/>
                <a:cs typeface="Noto Sans"/>
                <a:sym typeface="Noto Sans"/>
              </a:rPr>
              <a:t>MISSIONS PRINCIPALES </a:t>
            </a:r>
          </a:p>
        </p:txBody>
      </p:sp>
      <p:sp>
        <p:nvSpPr>
          <p:cNvPr name="TextBox 31" id="31"/>
          <p:cNvSpPr txBox="true"/>
          <p:nvPr/>
        </p:nvSpPr>
        <p:spPr>
          <a:xfrm rot="0">
            <a:off x="1072056" y="10046471"/>
            <a:ext cx="5415888" cy="286717"/>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COMITÉ</a:t>
            </a:r>
          </a:p>
        </p:txBody>
      </p:sp>
      <p:sp>
        <p:nvSpPr>
          <p:cNvPr name="TextBox 32" id="32"/>
          <p:cNvSpPr txBox="true"/>
          <p:nvPr/>
        </p:nvSpPr>
        <p:spPr>
          <a:xfrm rot="0">
            <a:off x="756000" y="754515"/>
            <a:ext cx="5119043" cy="355418"/>
          </a:xfrm>
          <a:prstGeom prst="rect">
            <a:avLst/>
          </a:prstGeom>
        </p:spPr>
        <p:txBody>
          <a:bodyPr anchor="t" rtlCol="false" tIns="0" lIns="0" bIns="0" rIns="0">
            <a:spAutoFit/>
          </a:bodyPr>
          <a:lstStyle/>
          <a:p>
            <a:pPr algn="ctr">
              <a:lnSpc>
                <a:spcPts val="2985"/>
              </a:lnSpc>
            </a:pPr>
            <a:r>
              <a:rPr lang="en-US" b="true" sz="2132" spc="-144">
                <a:solidFill>
                  <a:srgbClr val="33537C"/>
                </a:solidFill>
                <a:latin typeface="Cardo Bold"/>
                <a:ea typeface="Cardo Bold"/>
                <a:cs typeface="Cardo Bold"/>
                <a:sym typeface="Cardo Bold"/>
              </a:rPr>
              <a:t>Notre Rôle</a:t>
            </a:r>
          </a:p>
        </p:txBody>
      </p:sp>
      <p:sp>
        <p:nvSpPr>
          <p:cNvPr name="TextBox 33" id="33"/>
          <p:cNvSpPr txBox="true"/>
          <p:nvPr/>
        </p:nvSpPr>
        <p:spPr>
          <a:xfrm rot="0">
            <a:off x="1248845" y="4020379"/>
            <a:ext cx="5119043" cy="355418"/>
          </a:xfrm>
          <a:prstGeom prst="rect">
            <a:avLst/>
          </a:prstGeom>
        </p:spPr>
        <p:txBody>
          <a:bodyPr anchor="t" rtlCol="false" tIns="0" lIns="0" bIns="0" rIns="0">
            <a:spAutoFit/>
          </a:bodyPr>
          <a:lstStyle/>
          <a:p>
            <a:pPr algn="ctr">
              <a:lnSpc>
                <a:spcPts val="2985"/>
              </a:lnSpc>
            </a:pPr>
            <a:r>
              <a:rPr lang="en-US" b="true" sz="2132" spc="-144">
                <a:solidFill>
                  <a:srgbClr val="33537C"/>
                </a:solidFill>
                <a:latin typeface="Cardo Bold"/>
                <a:ea typeface="Cardo Bold"/>
                <a:cs typeface="Cardo Bold"/>
                <a:sym typeface="Cardo Bold"/>
              </a:rPr>
              <a:t>Organisation</a:t>
            </a:r>
          </a:p>
        </p:txBody>
      </p:sp>
      <p:sp>
        <p:nvSpPr>
          <p:cNvPr name="TextBox 34" id="34"/>
          <p:cNvSpPr txBox="true"/>
          <p:nvPr/>
        </p:nvSpPr>
        <p:spPr>
          <a:xfrm rot="0">
            <a:off x="1203329" y="8392391"/>
            <a:ext cx="5119043" cy="355418"/>
          </a:xfrm>
          <a:prstGeom prst="rect">
            <a:avLst/>
          </a:prstGeom>
        </p:spPr>
        <p:txBody>
          <a:bodyPr anchor="t" rtlCol="false" tIns="0" lIns="0" bIns="0" rIns="0">
            <a:spAutoFit/>
          </a:bodyPr>
          <a:lstStyle/>
          <a:p>
            <a:pPr algn="ctr">
              <a:lnSpc>
                <a:spcPts val="2985"/>
              </a:lnSpc>
            </a:pPr>
            <a:r>
              <a:rPr lang="en-US" b="true" sz="2132" spc="-144">
                <a:solidFill>
                  <a:srgbClr val="33537C"/>
                </a:solidFill>
                <a:latin typeface="Cardo Bold"/>
                <a:ea typeface="Cardo Bold"/>
                <a:cs typeface="Cardo Bold"/>
                <a:sym typeface="Cardo Bold"/>
              </a:rPr>
              <a:t>Nous Contacter</a:t>
            </a:r>
          </a:p>
        </p:txBody>
      </p:sp>
      <p:sp>
        <p:nvSpPr>
          <p:cNvPr name="TextBox 35" id="35"/>
          <p:cNvSpPr txBox="true"/>
          <p:nvPr/>
        </p:nvSpPr>
        <p:spPr>
          <a:xfrm rot="0">
            <a:off x="5560302" y="1598562"/>
            <a:ext cx="1634763" cy="826453"/>
          </a:xfrm>
          <a:prstGeom prst="rect">
            <a:avLst/>
          </a:prstGeom>
        </p:spPr>
        <p:txBody>
          <a:bodyPr anchor="t" rtlCol="false" tIns="0" lIns="0" bIns="0" rIns="0">
            <a:spAutoFit/>
          </a:bodyPr>
          <a:lstStyle/>
          <a:p>
            <a:pPr algn="r">
              <a:lnSpc>
                <a:spcPts val="1697"/>
              </a:lnSpc>
            </a:pPr>
            <a:r>
              <a:rPr lang="en-US" sz="1212" spc="30">
                <a:solidFill>
                  <a:srgbClr val="1D70ED"/>
                </a:solidFill>
                <a:latin typeface="Noto Sans"/>
                <a:ea typeface="Noto Sans"/>
                <a:cs typeface="Noto Sans"/>
                <a:sym typeface="Noto Sans"/>
              </a:rPr>
              <a:t>CHAMPIONNATS, TOURNOIS CLUBS, INTERCLUBS, TDJ38, PROMO38 </a:t>
            </a:r>
          </a:p>
        </p:txBody>
      </p:sp>
      <p:sp>
        <p:nvSpPr>
          <p:cNvPr name="TextBox 36" id="36"/>
          <p:cNvSpPr txBox="true"/>
          <p:nvPr/>
        </p:nvSpPr>
        <p:spPr>
          <a:xfrm rot="0">
            <a:off x="5178054" y="652194"/>
            <a:ext cx="2017011" cy="798013"/>
          </a:xfrm>
          <a:prstGeom prst="rect">
            <a:avLst/>
          </a:prstGeom>
        </p:spPr>
        <p:txBody>
          <a:bodyPr anchor="t" rtlCol="false" tIns="0" lIns="0" bIns="0" rIns="0">
            <a:spAutoFit/>
          </a:bodyPr>
          <a:lstStyle/>
          <a:p>
            <a:pPr algn="r">
              <a:lnSpc>
                <a:spcPts val="3265"/>
              </a:lnSpc>
            </a:pPr>
            <a:r>
              <a:rPr lang="en-US" b="true" sz="2332" spc="-158">
                <a:solidFill>
                  <a:srgbClr val="33537C"/>
                </a:solidFill>
                <a:latin typeface="Cardo Bold"/>
                <a:ea typeface="Cardo Bold"/>
                <a:cs typeface="Cardo Bold"/>
                <a:sym typeface="Cardo Bold"/>
              </a:rPr>
              <a:t>Compétitions départementales</a:t>
            </a:r>
          </a:p>
        </p:txBody>
      </p:sp>
      <p:sp>
        <p:nvSpPr>
          <p:cNvPr name="TextBox 37" id="37"/>
          <p:cNvSpPr txBox="true"/>
          <p:nvPr/>
        </p:nvSpPr>
        <p:spPr>
          <a:xfrm rot="0">
            <a:off x="341048" y="1279597"/>
            <a:ext cx="4837006" cy="2917825"/>
          </a:xfrm>
          <a:prstGeom prst="rect">
            <a:avLst/>
          </a:prstGeom>
        </p:spPr>
        <p:txBody>
          <a:bodyPr anchor="t" rtlCol="false" tIns="0" lIns="0" bIns="0" rIns="0">
            <a:spAutoFit/>
          </a:bodyPr>
          <a:lstStyle/>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Aide à la création et au développement des clubs</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Être</a:t>
            </a:r>
            <a:r>
              <a:rPr lang="en-US" sz="1000" spc="25">
                <a:solidFill>
                  <a:srgbClr val="262674"/>
                </a:solidFill>
                <a:latin typeface="Noto Sans"/>
                <a:ea typeface="Noto Sans"/>
                <a:cs typeface="Noto Sans"/>
                <a:sym typeface="Noto Sans"/>
              </a:rPr>
              <a:t> le lien entre les clubs et les instances (Fédération, Ligue, etc…)</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Organiser les formations de proximité (GEO, MODEF, Animateurs Club et Créneau, logiciel…)</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Animer la dynamique départementale via des compétitions et des rencontres sportives</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Promouvoir et favoriser la pratique du badminton pour tous (jeunes, vétérans, séniors, scolaires, parabad, etc…)</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Permettre aux</a:t>
            </a:r>
            <a:r>
              <a:rPr lang="en-US" sz="1000" spc="25">
                <a:solidFill>
                  <a:srgbClr val="262674"/>
                </a:solidFill>
                <a:latin typeface="Noto Sans"/>
                <a:ea typeface="Noto Sans"/>
                <a:cs typeface="Noto Sans"/>
                <a:sym typeface="Noto Sans"/>
              </a:rPr>
              <a:t> plus jeunes joueurs de s’épanouir (Plateaux Bad, RDJ38, EFB, Détection).</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Accompagner et guider les meilleurs potentiels (sélection38, Rassemblements Jeune, PJDD)</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Gérer les calendriers des compétitions, rencontres et formations</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Mener la veille des équipements départementaux</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Faire vivre et s’appuyer sur l’ETD (8 à 10 professionnels du 38)</a:t>
            </a:r>
          </a:p>
          <a:p>
            <a:pPr algn="just" marL="215903" indent="-107951" lvl="1">
              <a:lnSpc>
                <a:spcPts val="1400"/>
              </a:lnSpc>
              <a:buFont typeface="Arial"/>
              <a:buChar char="•"/>
            </a:pPr>
            <a:r>
              <a:rPr lang="en-US" sz="1000" spc="25">
                <a:solidFill>
                  <a:srgbClr val="262674"/>
                </a:solidFill>
                <a:latin typeface="Noto Sans"/>
                <a:ea typeface="Noto Sans"/>
                <a:cs typeface="Noto Sans"/>
                <a:sym typeface="Noto Sans"/>
              </a:rPr>
              <a:t>...</a:t>
            </a:r>
          </a:p>
          <a:p>
            <a:pPr algn="just">
              <a:lnSpc>
                <a:spcPts val="1400"/>
              </a:lnSpc>
            </a:pPr>
          </a:p>
        </p:txBody>
      </p:sp>
      <p:sp>
        <p:nvSpPr>
          <p:cNvPr name="TextBox 38" id="38"/>
          <p:cNvSpPr txBox="true"/>
          <p:nvPr/>
        </p:nvSpPr>
        <p:spPr>
          <a:xfrm rot="0">
            <a:off x="5610743" y="2450746"/>
            <a:ext cx="1584322" cy="798013"/>
          </a:xfrm>
          <a:prstGeom prst="rect">
            <a:avLst/>
          </a:prstGeom>
        </p:spPr>
        <p:txBody>
          <a:bodyPr anchor="t" rtlCol="false" tIns="0" lIns="0" bIns="0" rIns="0">
            <a:spAutoFit/>
          </a:bodyPr>
          <a:lstStyle/>
          <a:p>
            <a:pPr algn="r">
              <a:lnSpc>
                <a:spcPts val="3265"/>
              </a:lnSpc>
            </a:pPr>
            <a:r>
              <a:rPr lang="en-US" b="true" sz="2332" spc="-158">
                <a:solidFill>
                  <a:srgbClr val="33537C"/>
                </a:solidFill>
                <a:latin typeface="Cardo Bold"/>
                <a:ea typeface="Cardo Bold"/>
                <a:cs typeface="Cardo Bold"/>
                <a:sym typeface="Cardo Bold"/>
              </a:rPr>
              <a:t>Rencontres sportives</a:t>
            </a:r>
          </a:p>
        </p:txBody>
      </p:sp>
      <p:sp>
        <p:nvSpPr>
          <p:cNvPr name="TextBox 39" id="39"/>
          <p:cNvSpPr txBox="true"/>
          <p:nvPr/>
        </p:nvSpPr>
        <p:spPr>
          <a:xfrm rot="0">
            <a:off x="5519358" y="3401158"/>
            <a:ext cx="1716651" cy="616903"/>
          </a:xfrm>
          <a:prstGeom prst="rect">
            <a:avLst/>
          </a:prstGeom>
        </p:spPr>
        <p:txBody>
          <a:bodyPr anchor="t" rtlCol="false" tIns="0" lIns="0" bIns="0" rIns="0">
            <a:spAutoFit/>
          </a:bodyPr>
          <a:lstStyle/>
          <a:p>
            <a:pPr algn="r">
              <a:lnSpc>
                <a:spcPts val="1697"/>
              </a:lnSpc>
            </a:pPr>
            <a:r>
              <a:rPr lang="en-US" sz="1212" spc="30">
                <a:solidFill>
                  <a:srgbClr val="1D70ED"/>
                </a:solidFill>
                <a:latin typeface="Noto Sans"/>
                <a:ea typeface="Noto Sans"/>
                <a:cs typeface="Noto Sans"/>
                <a:sym typeface="Noto Sans"/>
              </a:rPr>
              <a:t>OPENBAD, BADWOMENTOUR, RDJ38, PLATEAU BAD </a:t>
            </a:r>
          </a:p>
        </p:txBody>
      </p:sp>
      <p:sp>
        <p:nvSpPr>
          <p:cNvPr name="TextBox 40" id="40"/>
          <p:cNvSpPr txBox="true"/>
          <p:nvPr/>
        </p:nvSpPr>
        <p:spPr>
          <a:xfrm rot="0">
            <a:off x="2070130" y="8753095"/>
            <a:ext cx="3393916" cy="860425"/>
          </a:xfrm>
          <a:prstGeom prst="rect">
            <a:avLst/>
          </a:prstGeom>
        </p:spPr>
        <p:txBody>
          <a:bodyPr anchor="t" rtlCol="false" tIns="0" lIns="0" bIns="0" rIns="0">
            <a:spAutoFit/>
          </a:bodyPr>
          <a:lstStyle/>
          <a:p>
            <a:pPr algn="ctr">
              <a:lnSpc>
                <a:spcPts val="1400"/>
              </a:lnSpc>
              <a:spcBef>
                <a:spcPct val="0"/>
              </a:spcBef>
            </a:pPr>
            <a:r>
              <a:rPr lang="en-US" sz="1000" spc="25">
                <a:solidFill>
                  <a:srgbClr val="000000"/>
                </a:solidFill>
                <a:latin typeface="Noto Sans"/>
                <a:ea typeface="Noto Sans"/>
                <a:cs typeface="Noto Sans"/>
                <a:sym typeface="Noto Sans"/>
              </a:rPr>
              <a:t>Coordinateur technique : </a:t>
            </a:r>
            <a:r>
              <a:rPr lang="en-US" sz="1000" spc="25">
                <a:solidFill>
                  <a:srgbClr val="1D70ED"/>
                </a:solidFill>
                <a:latin typeface="Noto Sans"/>
                <a:ea typeface="Noto Sans"/>
                <a:cs typeface="Noto Sans"/>
                <a:sym typeface="Noto Sans"/>
              </a:rPr>
              <a:t>cedric.bouvier@badisere.net</a:t>
            </a:r>
          </a:p>
          <a:p>
            <a:pPr algn="ctr">
              <a:lnSpc>
                <a:spcPts val="1400"/>
              </a:lnSpc>
              <a:spcBef>
                <a:spcPct val="0"/>
              </a:spcBef>
            </a:pPr>
            <a:r>
              <a:rPr lang="en-US" sz="1000" spc="25">
                <a:solidFill>
                  <a:srgbClr val="000000"/>
                </a:solidFill>
                <a:latin typeface="Noto Sans"/>
                <a:ea typeface="Noto Sans"/>
                <a:cs typeface="Noto Sans"/>
                <a:sym typeface="Noto Sans"/>
              </a:rPr>
              <a:t>Secrétariat : </a:t>
            </a:r>
            <a:r>
              <a:rPr lang="en-US" sz="1000" spc="25">
                <a:solidFill>
                  <a:srgbClr val="1D70ED"/>
                </a:solidFill>
                <a:latin typeface="Noto Sans"/>
                <a:ea typeface="Noto Sans"/>
                <a:cs typeface="Noto Sans"/>
                <a:sym typeface="Noto Sans"/>
              </a:rPr>
              <a:t>nelly@badisere.net</a:t>
            </a:r>
          </a:p>
          <a:p>
            <a:pPr algn="ctr">
              <a:lnSpc>
                <a:spcPts val="1400"/>
              </a:lnSpc>
              <a:spcBef>
                <a:spcPct val="0"/>
              </a:spcBef>
            </a:pPr>
            <a:r>
              <a:rPr lang="en-US" sz="1000" spc="25">
                <a:solidFill>
                  <a:srgbClr val="000000"/>
                </a:solidFill>
                <a:latin typeface="Noto Sans"/>
                <a:ea typeface="Noto Sans"/>
                <a:cs typeface="Noto Sans"/>
                <a:sym typeface="Noto Sans"/>
              </a:rPr>
              <a:t>Commission jeunes : </a:t>
            </a:r>
            <a:r>
              <a:rPr lang="en-US" sz="1000" spc="25">
                <a:solidFill>
                  <a:srgbClr val="1D70ED"/>
                </a:solidFill>
                <a:latin typeface="Noto Sans"/>
                <a:ea typeface="Noto Sans"/>
                <a:cs typeface="Noto Sans"/>
                <a:sym typeface="Noto Sans"/>
              </a:rPr>
              <a:t>jeunes@badisere.net</a:t>
            </a:r>
          </a:p>
          <a:p>
            <a:pPr algn="ctr">
              <a:lnSpc>
                <a:spcPts val="1400"/>
              </a:lnSpc>
              <a:spcBef>
                <a:spcPct val="0"/>
              </a:spcBef>
            </a:pPr>
            <a:r>
              <a:rPr lang="en-US" sz="1000" spc="25">
                <a:solidFill>
                  <a:srgbClr val="000000"/>
                </a:solidFill>
                <a:latin typeface="Noto Sans"/>
                <a:ea typeface="Noto Sans"/>
                <a:cs typeface="Noto Sans"/>
                <a:sym typeface="Noto Sans"/>
              </a:rPr>
              <a:t>Interclubs : </a:t>
            </a:r>
            <a:r>
              <a:rPr lang="en-US" sz="1000" spc="25">
                <a:solidFill>
                  <a:srgbClr val="1D70ED"/>
                </a:solidFill>
                <a:latin typeface="Noto Sans"/>
                <a:ea typeface="Noto Sans"/>
                <a:cs typeface="Noto Sans"/>
                <a:sym typeface="Noto Sans"/>
              </a:rPr>
              <a:t>interclubs@badisere.net</a:t>
            </a:r>
          </a:p>
          <a:p>
            <a:pPr algn="ctr">
              <a:lnSpc>
                <a:spcPts val="1400"/>
              </a:lnSpc>
              <a:spcBef>
                <a:spcPct val="0"/>
              </a:spcBef>
            </a:pPr>
            <a:r>
              <a:rPr lang="en-US" sz="1000" spc="25">
                <a:solidFill>
                  <a:srgbClr val="000000"/>
                </a:solidFill>
                <a:latin typeface="Noto Sans"/>
                <a:ea typeface="Noto Sans"/>
                <a:cs typeface="Noto Sans"/>
                <a:sym typeface="Noto Sans"/>
              </a:rPr>
              <a:t>Développement : </a:t>
            </a:r>
            <a:r>
              <a:rPr lang="en-US" sz="1000" spc="25">
                <a:solidFill>
                  <a:srgbClr val="1D70ED"/>
                </a:solidFill>
                <a:latin typeface="Noto Sans"/>
                <a:ea typeface="Noto Sans"/>
                <a:cs typeface="Noto Sans"/>
                <a:sym typeface="Noto Sans"/>
              </a:rPr>
              <a:t>developpement@badisere.net</a:t>
            </a:r>
          </a:p>
        </p:txBody>
      </p:sp>
      <p:grpSp>
        <p:nvGrpSpPr>
          <p:cNvPr name="Group 41" id="41"/>
          <p:cNvGrpSpPr/>
          <p:nvPr/>
        </p:nvGrpSpPr>
        <p:grpSpPr>
          <a:xfrm rot="0">
            <a:off x="360098" y="5995508"/>
            <a:ext cx="1240944" cy="480158"/>
            <a:chOff x="0" y="0"/>
            <a:chExt cx="1654592" cy="640211"/>
          </a:xfrm>
        </p:grpSpPr>
        <p:sp>
          <p:nvSpPr>
            <p:cNvPr name="AutoShape 42" id="4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43" id="43"/>
            <p:cNvGrpSpPr/>
            <p:nvPr/>
          </p:nvGrpSpPr>
          <p:grpSpPr>
            <a:xfrm rot="0">
              <a:off x="211129" y="0"/>
              <a:ext cx="1443463" cy="640211"/>
              <a:chOff x="0" y="0"/>
              <a:chExt cx="387978" cy="172078"/>
            </a:xfrm>
          </p:grpSpPr>
          <p:sp>
            <p:nvSpPr>
              <p:cNvPr name="Freeform 44" id="4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45" id="4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Relation Clubs</a:t>
                </a:r>
              </a:p>
            </p:txBody>
          </p:sp>
        </p:grpSp>
      </p:grpSp>
      <p:grpSp>
        <p:nvGrpSpPr>
          <p:cNvPr name="Group 46" id="46"/>
          <p:cNvGrpSpPr/>
          <p:nvPr/>
        </p:nvGrpSpPr>
        <p:grpSpPr>
          <a:xfrm rot="0">
            <a:off x="360098" y="6647116"/>
            <a:ext cx="1240944" cy="480158"/>
            <a:chOff x="0" y="0"/>
            <a:chExt cx="1654592" cy="640211"/>
          </a:xfrm>
        </p:grpSpPr>
        <p:sp>
          <p:nvSpPr>
            <p:cNvPr name="AutoShape 47" id="4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48" id="48"/>
            <p:cNvGrpSpPr/>
            <p:nvPr/>
          </p:nvGrpSpPr>
          <p:grpSpPr>
            <a:xfrm rot="0">
              <a:off x="211129" y="0"/>
              <a:ext cx="1443463" cy="640211"/>
              <a:chOff x="0" y="0"/>
              <a:chExt cx="387978" cy="172078"/>
            </a:xfrm>
          </p:grpSpPr>
          <p:sp>
            <p:nvSpPr>
              <p:cNvPr name="Freeform 49" id="4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50" id="5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Organisation des réunions</a:t>
                </a:r>
              </a:p>
            </p:txBody>
          </p:sp>
        </p:grpSp>
      </p:grpSp>
      <p:grpSp>
        <p:nvGrpSpPr>
          <p:cNvPr name="Group 51" id="51"/>
          <p:cNvGrpSpPr/>
          <p:nvPr/>
        </p:nvGrpSpPr>
        <p:grpSpPr>
          <a:xfrm rot="0">
            <a:off x="360098" y="7298724"/>
            <a:ext cx="1240944" cy="480158"/>
            <a:chOff x="0" y="0"/>
            <a:chExt cx="1654592" cy="640211"/>
          </a:xfrm>
        </p:grpSpPr>
        <p:sp>
          <p:nvSpPr>
            <p:cNvPr name="AutoShape 52" id="5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53" id="53"/>
            <p:cNvGrpSpPr/>
            <p:nvPr/>
          </p:nvGrpSpPr>
          <p:grpSpPr>
            <a:xfrm rot="0">
              <a:off x="211129" y="0"/>
              <a:ext cx="1443463" cy="640211"/>
              <a:chOff x="0" y="0"/>
              <a:chExt cx="387978" cy="172078"/>
            </a:xfrm>
          </p:grpSpPr>
          <p:sp>
            <p:nvSpPr>
              <p:cNvPr name="Freeform 54" id="5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55" id="5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Gestion du Budget</a:t>
                </a:r>
              </a:p>
            </p:txBody>
          </p:sp>
        </p:grpSp>
      </p:grpSp>
      <p:grpSp>
        <p:nvGrpSpPr>
          <p:cNvPr name="Group 56" id="56"/>
          <p:cNvGrpSpPr/>
          <p:nvPr/>
        </p:nvGrpSpPr>
        <p:grpSpPr>
          <a:xfrm rot="0">
            <a:off x="360098" y="7950333"/>
            <a:ext cx="1240944" cy="480158"/>
            <a:chOff x="0" y="0"/>
            <a:chExt cx="1654592" cy="640211"/>
          </a:xfrm>
        </p:grpSpPr>
        <p:sp>
          <p:nvSpPr>
            <p:cNvPr name="AutoShape 57" id="5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58" id="58"/>
            <p:cNvGrpSpPr/>
            <p:nvPr/>
          </p:nvGrpSpPr>
          <p:grpSpPr>
            <a:xfrm rot="0">
              <a:off x="211129" y="0"/>
              <a:ext cx="1443463" cy="640211"/>
              <a:chOff x="0" y="0"/>
              <a:chExt cx="387978" cy="172078"/>
            </a:xfrm>
          </p:grpSpPr>
          <p:sp>
            <p:nvSpPr>
              <p:cNvPr name="Freeform 59" id="5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60" id="6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Partenariats</a:t>
                </a:r>
              </a:p>
            </p:txBody>
          </p:sp>
        </p:grpSp>
      </p:grpSp>
      <p:grpSp>
        <p:nvGrpSpPr>
          <p:cNvPr name="Group 61" id="61"/>
          <p:cNvGrpSpPr/>
          <p:nvPr/>
        </p:nvGrpSpPr>
        <p:grpSpPr>
          <a:xfrm rot="0">
            <a:off x="1853010" y="5346000"/>
            <a:ext cx="1240944" cy="480158"/>
            <a:chOff x="0" y="0"/>
            <a:chExt cx="1654592" cy="640211"/>
          </a:xfrm>
        </p:grpSpPr>
        <p:sp>
          <p:nvSpPr>
            <p:cNvPr name="AutoShape 62" id="6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63" id="63"/>
            <p:cNvGrpSpPr/>
            <p:nvPr/>
          </p:nvGrpSpPr>
          <p:grpSpPr>
            <a:xfrm rot="0">
              <a:off x="211129" y="0"/>
              <a:ext cx="1443463" cy="640211"/>
              <a:chOff x="0" y="0"/>
              <a:chExt cx="387978" cy="172078"/>
            </a:xfrm>
          </p:grpSpPr>
          <p:sp>
            <p:nvSpPr>
              <p:cNvPr name="Freeform 64" id="6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65" id="6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Suivis des clubs</a:t>
                </a:r>
              </a:p>
            </p:txBody>
          </p:sp>
        </p:grpSp>
      </p:grpSp>
      <p:grpSp>
        <p:nvGrpSpPr>
          <p:cNvPr name="Group 66" id="66"/>
          <p:cNvGrpSpPr/>
          <p:nvPr/>
        </p:nvGrpSpPr>
        <p:grpSpPr>
          <a:xfrm rot="0">
            <a:off x="1853010" y="5995508"/>
            <a:ext cx="1240944" cy="480158"/>
            <a:chOff x="0" y="0"/>
            <a:chExt cx="1654592" cy="640211"/>
          </a:xfrm>
        </p:grpSpPr>
        <p:sp>
          <p:nvSpPr>
            <p:cNvPr name="AutoShape 67" id="6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68" id="68"/>
            <p:cNvGrpSpPr/>
            <p:nvPr/>
          </p:nvGrpSpPr>
          <p:grpSpPr>
            <a:xfrm rot="0">
              <a:off x="211129" y="0"/>
              <a:ext cx="1443463" cy="640211"/>
              <a:chOff x="0" y="0"/>
              <a:chExt cx="387978" cy="172078"/>
            </a:xfrm>
          </p:grpSpPr>
          <p:sp>
            <p:nvSpPr>
              <p:cNvPr name="Freeform 69" id="6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70" id="7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Formation</a:t>
                </a:r>
              </a:p>
            </p:txBody>
          </p:sp>
        </p:grpSp>
      </p:grpSp>
      <p:grpSp>
        <p:nvGrpSpPr>
          <p:cNvPr name="Group 71" id="71"/>
          <p:cNvGrpSpPr/>
          <p:nvPr/>
        </p:nvGrpSpPr>
        <p:grpSpPr>
          <a:xfrm rot="0">
            <a:off x="1853010" y="6647116"/>
            <a:ext cx="1240944" cy="480158"/>
            <a:chOff x="0" y="0"/>
            <a:chExt cx="1654592" cy="640211"/>
          </a:xfrm>
        </p:grpSpPr>
        <p:sp>
          <p:nvSpPr>
            <p:cNvPr name="AutoShape 72" id="7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73" id="73"/>
            <p:cNvGrpSpPr/>
            <p:nvPr/>
          </p:nvGrpSpPr>
          <p:grpSpPr>
            <a:xfrm rot="0">
              <a:off x="211129" y="0"/>
              <a:ext cx="1443463" cy="640211"/>
              <a:chOff x="0" y="0"/>
              <a:chExt cx="387978" cy="172078"/>
            </a:xfrm>
          </p:grpSpPr>
          <p:sp>
            <p:nvSpPr>
              <p:cNvPr name="Freeform 74" id="7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75" id="7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Professionnalisation</a:t>
                </a:r>
              </a:p>
            </p:txBody>
          </p:sp>
        </p:grpSp>
      </p:grpSp>
      <p:grpSp>
        <p:nvGrpSpPr>
          <p:cNvPr name="Group 76" id="76"/>
          <p:cNvGrpSpPr/>
          <p:nvPr/>
        </p:nvGrpSpPr>
        <p:grpSpPr>
          <a:xfrm rot="0">
            <a:off x="1853010" y="7950333"/>
            <a:ext cx="1240944" cy="480158"/>
            <a:chOff x="0" y="0"/>
            <a:chExt cx="1654592" cy="640211"/>
          </a:xfrm>
        </p:grpSpPr>
        <p:sp>
          <p:nvSpPr>
            <p:cNvPr name="AutoShape 77" id="7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78" id="78"/>
            <p:cNvGrpSpPr/>
            <p:nvPr/>
          </p:nvGrpSpPr>
          <p:grpSpPr>
            <a:xfrm rot="0">
              <a:off x="211129" y="0"/>
              <a:ext cx="1443463" cy="640211"/>
              <a:chOff x="0" y="0"/>
              <a:chExt cx="387978" cy="172078"/>
            </a:xfrm>
          </p:grpSpPr>
          <p:sp>
            <p:nvSpPr>
              <p:cNvPr name="Freeform 79" id="7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80" id="8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Sport pour tous</a:t>
                </a:r>
              </a:p>
            </p:txBody>
          </p:sp>
        </p:grpSp>
      </p:grpSp>
      <p:grpSp>
        <p:nvGrpSpPr>
          <p:cNvPr name="Group 81" id="81"/>
          <p:cNvGrpSpPr/>
          <p:nvPr/>
        </p:nvGrpSpPr>
        <p:grpSpPr>
          <a:xfrm rot="0">
            <a:off x="1853010" y="7298724"/>
            <a:ext cx="1240944" cy="480158"/>
            <a:chOff x="0" y="0"/>
            <a:chExt cx="1654592" cy="640211"/>
          </a:xfrm>
        </p:grpSpPr>
        <p:sp>
          <p:nvSpPr>
            <p:cNvPr name="AutoShape 82" id="8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83" id="83"/>
            <p:cNvGrpSpPr/>
            <p:nvPr/>
          </p:nvGrpSpPr>
          <p:grpSpPr>
            <a:xfrm rot="0">
              <a:off x="211129" y="0"/>
              <a:ext cx="1443463" cy="640211"/>
              <a:chOff x="0" y="0"/>
              <a:chExt cx="387978" cy="172078"/>
            </a:xfrm>
          </p:grpSpPr>
          <p:sp>
            <p:nvSpPr>
              <p:cNvPr name="Freeform 84" id="8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85" id="8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Passerelle scolaire</a:t>
                </a:r>
              </a:p>
            </p:txBody>
          </p:sp>
        </p:grpSp>
      </p:grpSp>
      <p:grpSp>
        <p:nvGrpSpPr>
          <p:cNvPr name="Group 86" id="86"/>
          <p:cNvGrpSpPr/>
          <p:nvPr/>
        </p:nvGrpSpPr>
        <p:grpSpPr>
          <a:xfrm rot="0">
            <a:off x="3329809" y="5307900"/>
            <a:ext cx="1240944" cy="480158"/>
            <a:chOff x="0" y="0"/>
            <a:chExt cx="1654592" cy="640211"/>
          </a:xfrm>
        </p:grpSpPr>
        <p:sp>
          <p:nvSpPr>
            <p:cNvPr name="AutoShape 87" id="8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88" id="88"/>
            <p:cNvGrpSpPr/>
            <p:nvPr/>
          </p:nvGrpSpPr>
          <p:grpSpPr>
            <a:xfrm rot="0">
              <a:off x="211129" y="0"/>
              <a:ext cx="1443463" cy="640211"/>
              <a:chOff x="0" y="0"/>
              <a:chExt cx="387978" cy="172078"/>
            </a:xfrm>
          </p:grpSpPr>
          <p:sp>
            <p:nvSpPr>
              <p:cNvPr name="Freeform 89" id="8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90" id="9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Plateau/RDJ38</a:t>
                </a:r>
              </a:p>
            </p:txBody>
          </p:sp>
        </p:grpSp>
      </p:grpSp>
      <p:grpSp>
        <p:nvGrpSpPr>
          <p:cNvPr name="Group 91" id="91"/>
          <p:cNvGrpSpPr/>
          <p:nvPr/>
        </p:nvGrpSpPr>
        <p:grpSpPr>
          <a:xfrm rot="0">
            <a:off x="3329809" y="5957408"/>
            <a:ext cx="1240944" cy="480158"/>
            <a:chOff x="0" y="0"/>
            <a:chExt cx="1654592" cy="640211"/>
          </a:xfrm>
        </p:grpSpPr>
        <p:sp>
          <p:nvSpPr>
            <p:cNvPr name="AutoShape 92" id="9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93" id="93"/>
            <p:cNvGrpSpPr/>
            <p:nvPr/>
          </p:nvGrpSpPr>
          <p:grpSpPr>
            <a:xfrm rot="0">
              <a:off x="211129" y="0"/>
              <a:ext cx="1443463" cy="640211"/>
              <a:chOff x="0" y="0"/>
              <a:chExt cx="387978" cy="172078"/>
            </a:xfrm>
          </p:grpSpPr>
          <p:sp>
            <p:nvSpPr>
              <p:cNvPr name="Freeform 94" id="9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95" id="9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Interclubs Jeune</a:t>
                </a:r>
              </a:p>
            </p:txBody>
          </p:sp>
        </p:grpSp>
      </p:grpSp>
      <p:grpSp>
        <p:nvGrpSpPr>
          <p:cNvPr name="Group 96" id="96"/>
          <p:cNvGrpSpPr/>
          <p:nvPr/>
        </p:nvGrpSpPr>
        <p:grpSpPr>
          <a:xfrm rot="0">
            <a:off x="3329809" y="6609016"/>
            <a:ext cx="1240944" cy="480158"/>
            <a:chOff x="0" y="0"/>
            <a:chExt cx="1654592" cy="640211"/>
          </a:xfrm>
        </p:grpSpPr>
        <p:sp>
          <p:nvSpPr>
            <p:cNvPr name="AutoShape 97" id="9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98" id="98"/>
            <p:cNvGrpSpPr/>
            <p:nvPr/>
          </p:nvGrpSpPr>
          <p:grpSpPr>
            <a:xfrm rot="0">
              <a:off x="211129" y="0"/>
              <a:ext cx="1443463" cy="640211"/>
              <a:chOff x="0" y="0"/>
              <a:chExt cx="387978" cy="172078"/>
            </a:xfrm>
          </p:grpSpPr>
          <p:sp>
            <p:nvSpPr>
              <p:cNvPr name="Freeform 99" id="9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00" id="10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TDJ38/Promo38</a:t>
                </a:r>
              </a:p>
            </p:txBody>
          </p:sp>
        </p:grpSp>
      </p:grpSp>
      <p:grpSp>
        <p:nvGrpSpPr>
          <p:cNvPr name="Group 101" id="101"/>
          <p:cNvGrpSpPr/>
          <p:nvPr/>
        </p:nvGrpSpPr>
        <p:grpSpPr>
          <a:xfrm rot="0">
            <a:off x="3329809" y="7912233"/>
            <a:ext cx="1240944" cy="480158"/>
            <a:chOff x="0" y="0"/>
            <a:chExt cx="1654592" cy="640211"/>
          </a:xfrm>
        </p:grpSpPr>
        <p:sp>
          <p:nvSpPr>
            <p:cNvPr name="AutoShape 102" id="10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03" id="103"/>
            <p:cNvGrpSpPr/>
            <p:nvPr/>
          </p:nvGrpSpPr>
          <p:grpSpPr>
            <a:xfrm rot="0">
              <a:off x="211129" y="0"/>
              <a:ext cx="1443463" cy="640211"/>
              <a:chOff x="0" y="0"/>
              <a:chExt cx="387978" cy="172078"/>
            </a:xfrm>
          </p:grpSpPr>
          <p:sp>
            <p:nvSpPr>
              <p:cNvPr name="Freeform 104" id="10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05" id="10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Détection</a:t>
                </a:r>
              </a:p>
            </p:txBody>
          </p:sp>
        </p:grpSp>
      </p:grpSp>
      <p:grpSp>
        <p:nvGrpSpPr>
          <p:cNvPr name="Group 106" id="106"/>
          <p:cNvGrpSpPr/>
          <p:nvPr/>
        </p:nvGrpSpPr>
        <p:grpSpPr>
          <a:xfrm rot="0">
            <a:off x="3329809" y="7260624"/>
            <a:ext cx="1240944" cy="480158"/>
            <a:chOff x="0" y="0"/>
            <a:chExt cx="1654592" cy="640211"/>
          </a:xfrm>
        </p:grpSpPr>
        <p:sp>
          <p:nvSpPr>
            <p:cNvPr name="AutoShape 107" id="10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08" id="108"/>
            <p:cNvGrpSpPr/>
            <p:nvPr/>
          </p:nvGrpSpPr>
          <p:grpSpPr>
            <a:xfrm rot="0">
              <a:off x="211129" y="0"/>
              <a:ext cx="1443463" cy="640211"/>
              <a:chOff x="0" y="0"/>
              <a:chExt cx="387978" cy="172078"/>
            </a:xfrm>
          </p:grpSpPr>
          <p:sp>
            <p:nvSpPr>
              <p:cNvPr name="Freeform 109" id="10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10" id="11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Performance</a:t>
                </a:r>
              </a:p>
            </p:txBody>
          </p:sp>
        </p:grpSp>
      </p:grpSp>
      <p:grpSp>
        <p:nvGrpSpPr>
          <p:cNvPr name="Group 111" id="111"/>
          <p:cNvGrpSpPr/>
          <p:nvPr/>
        </p:nvGrpSpPr>
        <p:grpSpPr>
          <a:xfrm rot="0">
            <a:off x="4832690" y="5307900"/>
            <a:ext cx="1240944" cy="480158"/>
            <a:chOff x="0" y="0"/>
            <a:chExt cx="1654592" cy="640211"/>
          </a:xfrm>
        </p:grpSpPr>
        <p:sp>
          <p:nvSpPr>
            <p:cNvPr name="AutoShape 112" id="11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13" id="113"/>
            <p:cNvGrpSpPr/>
            <p:nvPr/>
          </p:nvGrpSpPr>
          <p:grpSpPr>
            <a:xfrm rot="0">
              <a:off x="211129" y="0"/>
              <a:ext cx="1443463" cy="640211"/>
              <a:chOff x="0" y="0"/>
              <a:chExt cx="387978" cy="172078"/>
            </a:xfrm>
          </p:grpSpPr>
          <p:sp>
            <p:nvSpPr>
              <p:cNvPr name="Freeform 114" id="11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15" id="11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Calendriers</a:t>
                </a:r>
              </a:p>
            </p:txBody>
          </p:sp>
        </p:grpSp>
      </p:grpSp>
      <p:grpSp>
        <p:nvGrpSpPr>
          <p:cNvPr name="Group 116" id="116"/>
          <p:cNvGrpSpPr/>
          <p:nvPr/>
        </p:nvGrpSpPr>
        <p:grpSpPr>
          <a:xfrm rot="0">
            <a:off x="4832690" y="5957408"/>
            <a:ext cx="1240944" cy="480158"/>
            <a:chOff x="0" y="0"/>
            <a:chExt cx="1654592" cy="640211"/>
          </a:xfrm>
        </p:grpSpPr>
        <p:sp>
          <p:nvSpPr>
            <p:cNvPr name="AutoShape 117" id="11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18" id="118"/>
            <p:cNvGrpSpPr/>
            <p:nvPr/>
          </p:nvGrpSpPr>
          <p:grpSpPr>
            <a:xfrm rot="0">
              <a:off x="211129" y="0"/>
              <a:ext cx="1443463" cy="640211"/>
              <a:chOff x="0" y="0"/>
              <a:chExt cx="387978" cy="172078"/>
            </a:xfrm>
          </p:grpSpPr>
          <p:sp>
            <p:nvSpPr>
              <p:cNvPr name="Freeform 119" id="11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20" id="12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Interclubs Adultes</a:t>
                </a:r>
              </a:p>
            </p:txBody>
          </p:sp>
        </p:grpSp>
      </p:grpSp>
      <p:grpSp>
        <p:nvGrpSpPr>
          <p:cNvPr name="Group 121" id="121"/>
          <p:cNvGrpSpPr/>
          <p:nvPr/>
        </p:nvGrpSpPr>
        <p:grpSpPr>
          <a:xfrm rot="0">
            <a:off x="4832690" y="6609016"/>
            <a:ext cx="1240944" cy="480158"/>
            <a:chOff x="0" y="0"/>
            <a:chExt cx="1654592" cy="640211"/>
          </a:xfrm>
        </p:grpSpPr>
        <p:sp>
          <p:nvSpPr>
            <p:cNvPr name="AutoShape 122" id="12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23" id="123"/>
            <p:cNvGrpSpPr/>
            <p:nvPr/>
          </p:nvGrpSpPr>
          <p:grpSpPr>
            <a:xfrm rot="0">
              <a:off x="211129" y="0"/>
              <a:ext cx="1443463" cy="640211"/>
              <a:chOff x="0" y="0"/>
              <a:chExt cx="387978" cy="172078"/>
            </a:xfrm>
          </p:grpSpPr>
          <p:sp>
            <p:nvSpPr>
              <p:cNvPr name="Freeform 124" id="12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25" id="12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Compétitions</a:t>
                </a:r>
              </a:p>
            </p:txBody>
          </p:sp>
        </p:grpSp>
      </p:grpSp>
      <p:grpSp>
        <p:nvGrpSpPr>
          <p:cNvPr name="Group 126" id="126"/>
          <p:cNvGrpSpPr/>
          <p:nvPr/>
        </p:nvGrpSpPr>
        <p:grpSpPr>
          <a:xfrm rot="0">
            <a:off x="4832690" y="7912233"/>
            <a:ext cx="1240944" cy="480158"/>
            <a:chOff x="0" y="0"/>
            <a:chExt cx="1654592" cy="640211"/>
          </a:xfrm>
        </p:grpSpPr>
        <p:sp>
          <p:nvSpPr>
            <p:cNvPr name="AutoShape 127" id="12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28" id="128"/>
            <p:cNvGrpSpPr/>
            <p:nvPr/>
          </p:nvGrpSpPr>
          <p:grpSpPr>
            <a:xfrm rot="0">
              <a:off x="211129" y="0"/>
              <a:ext cx="1443463" cy="640211"/>
              <a:chOff x="0" y="0"/>
              <a:chExt cx="387978" cy="172078"/>
            </a:xfrm>
          </p:grpSpPr>
          <p:sp>
            <p:nvSpPr>
              <p:cNvPr name="Freeform 129" id="12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30" id="13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Discipline/Litiges</a:t>
                </a:r>
              </a:p>
            </p:txBody>
          </p:sp>
        </p:grpSp>
      </p:grpSp>
      <p:grpSp>
        <p:nvGrpSpPr>
          <p:cNvPr name="Group 131" id="131"/>
          <p:cNvGrpSpPr/>
          <p:nvPr/>
        </p:nvGrpSpPr>
        <p:grpSpPr>
          <a:xfrm rot="0">
            <a:off x="4832690" y="7260624"/>
            <a:ext cx="1240944" cy="480158"/>
            <a:chOff x="0" y="0"/>
            <a:chExt cx="1654592" cy="640211"/>
          </a:xfrm>
        </p:grpSpPr>
        <p:sp>
          <p:nvSpPr>
            <p:cNvPr name="AutoShape 132" id="13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33" id="133"/>
            <p:cNvGrpSpPr/>
            <p:nvPr/>
          </p:nvGrpSpPr>
          <p:grpSpPr>
            <a:xfrm rot="0">
              <a:off x="211129" y="0"/>
              <a:ext cx="1443463" cy="640211"/>
              <a:chOff x="0" y="0"/>
              <a:chExt cx="387978" cy="172078"/>
            </a:xfrm>
          </p:grpSpPr>
          <p:sp>
            <p:nvSpPr>
              <p:cNvPr name="Freeform 134" id="13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35" id="13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Evenements</a:t>
                </a:r>
              </a:p>
            </p:txBody>
          </p:sp>
        </p:grpSp>
      </p:grpSp>
      <p:grpSp>
        <p:nvGrpSpPr>
          <p:cNvPr name="Group 136" id="136"/>
          <p:cNvGrpSpPr/>
          <p:nvPr/>
        </p:nvGrpSpPr>
        <p:grpSpPr>
          <a:xfrm rot="0">
            <a:off x="6246125" y="5307900"/>
            <a:ext cx="1240944" cy="480158"/>
            <a:chOff x="0" y="0"/>
            <a:chExt cx="1654592" cy="640211"/>
          </a:xfrm>
        </p:grpSpPr>
        <p:sp>
          <p:nvSpPr>
            <p:cNvPr name="AutoShape 137" id="13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38" id="138"/>
            <p:cNvGrpSpPr/>
            <p:nvPr/>
          </p:nvGrpSpPr>
          <p:grpSpPr>
            <a:xfrm rot="0">
              <a:off x="211129" y="0"/>
              <a:ext cx="1443463" cy="640211"/>
              <a:chOff x="0" y="0"/>
              <a:chExt cx="387978" cy="172078"/>
            </a:xfrm>
          </p:grpSpPr>
          <p:sp>
            <p:nvSpPr>
              <p:cNvPr name="Freeform 139" id="13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40" id="14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Site internet</a:t>
                </a:r>
              </a:p>
            </p:txBody>
          </p:sp>
        </p:grpSp>
      </p:grpSp>
      <p:grpSp>
        <p:nvGrpSpPr>
          <p:cNvPr name="Group 141" id="141"/>
          <p:cNvGrpSpPr/>
          <p:nvPr/>
        </p:nvGrpSpPr>
        <p:grpSpPr>
          <a:xfrm rot="0">
            <a:off x="6246125" y="5957408"/>
            <a:ext cx="1240944" cy="480158"/>
            <a:chOff x="0" y="0"/>
            <a:chExt cx="1654592" cy="640211"/>
          </a:xfrm>
        </p:grpSpPr>
        <p:sp>
          <p:nvSpPr>
            <p:cNvPr name="AutoShape 142" id="142"/>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43" id="143"/>
            <p:cNvGrpSpPr/>
            <p:nvPr/>
          </p:nvGrpSpPr>
          <p:grpSpPr>
            <a:xfrm rot="0">
              <a:off x="211129" y="0"/>
              <a:ext cx="1443463" cy="640211"/>
              <a:chOff x="0" y="0"/>
              <a:chExt cx="387978" cy="172078"/>
            </a:xfrm>
          </p:grpSpPr>
          <p:sp>
            <p:nvSpPr>
              <p:cNvPr name="Freeform 144" id="144"/>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45" id="145"/>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Réseaux sociaux</a:t>
                </a:r>
              </a:p>
            </p:txBody>
          </p:sp>
        </p:grpSp>
      </p:grpSp>
      <p:grpSp>
        <p:nvGrpSpPr>
          <p:cNvPr name="Group 146" id="146"/>
          <p:cNvGrpSpPr/>
          <p:nvPr/>
        </p:nvGrpSpPr>
        <p:grpSpPr>
          <a:xfrm rot="0">
            <a:off x="6246125" y="6609016"/>
            <a:ext cx="1240944" cy="480158"/>
            <a:chOff x="0" y="0"/>
            <a:chExt cx="1654592" cy="640211"/>
          </a:xfrm>
        </p:grpSpPr>
        <p:sp>
          <p:nvSpPr>
            <p:cNvPr name="AutoShape 147" id="147"/>
            <p:cNvSpPr/>
            <p:nvPr/>
          </p:nvSpPr>
          <p:spPr>
            <a:xfrm flipH="true">
              <a:off x="0" y="320105"/>
              <a:ext cx="226748" cy="0"/>
            </a:xfrm>
            <a:prstGeom prst="line">
              <a:avLst/>
            </a:prstGeom>
            <a:ln cap="flat" w="38100">
              <a:solidFill>
                <a:srgbClr val="000000"/>
              </a:solidFill>
              <a:prstDash val="solid"/>
              <a:headEnd type="none" len="sm" w="sm"/>
              <a:tailEnd type="none" len="sm" w="sm"/>
            </a:ln>
          </p:spPr>
        </p:sp>
        <p:grpSp>
          <p:nvGrpSpPr>
            <p:cNvPr name="Group 148" id="148"/>
            <p:cNvGrpSpPr/>
            <p:nvPr/>
          </p:nvGrpSpPr>
          <p:grpSpPr>
            <a:xfrm rot="0">
              <a:off x="211129" y="0"/>
              <a:ext cx="1443463" cy="640211"/>
              <a:chOff x="0" y="0"/>
              <a:chExt cx="387978" cy="172078"/>
            </a:xfrm>
          </p:grpSpPr>
          <p:sp>
            <p:nvSpPr>
              <p:cNvPr name="Freeform 149" id="149"/>
              <p:cNvSpPr/>
              <p:nvPr/>
            </p:nvSpPr>
            <p:spPr>
              <a:xfrm flipH="false" flipV="false" rot="0">
                <a:off x="0" y="0"/>
                <a:ext cx="387978" cy="172078"/>
              </a:xfrm>
              <a:custGeom>
                <a:avLst/>
                <a:gdLst/>
                <a:ahLst/>
                <a:cxnLst/>
                <a:rect r="r" b="b" t="t" l="l"/>
                <a:pathLst>
                  <a:path h="172078" w="387978">
                    <a:moveTo>
                      <a:pt x="86039" y="0"/>
                    </a:moveTo>
                    <a:lnTo>
                      <a:pt x="301940" y="0"/>
                    </a:lnTo>
                    <a:cubicBezTo>
                      <a:pt x="324758" y="0"/>
                      <a:pt x="346643" y="9065"/>
                      <a:pt x="362778" y="25200"/>
                    </a:cubicBezTo>
                    <a:cubicBezTo>
                      <a:pt x="378914" y="41336"/>
                      <a:pt x="387978" y="63220"/>
                      <a:pt x="387978" y="86039"/>
                    </a:cubicBezTo>
                    <a:lnTo>
                      <a:pt x="387978" y="86039"/>
                    </a:lnTo>
                    <a:cubicBezTo>
                      <a:pt x="387978" y="108858"/>
                      <a:pt x="378914" y="130742"/>
                      <a:pt x="362778" y="146878"/>
                    </a:cubicBezTo>
                    <a:cubicBezTo>
                      <a:pt x="346643" y="163013"/>
                      <a:pt x="324758" y="172078"/>
                      <a:pt x="301940" y="172078"/>
                    </a:cubicBezTo>
                    <a:lnTo>
                      <a:pt x="86039" y="172078"/>
                    </a:lnTo>
                    <a:cubicBezTo>
                      <a:pt x="63220" y="172078"/>
                      <a:pt x="41336" y="163013"/>
                      <a:pt x="25200" y="146878"/>
                    </a:cubicBezTo>
                    <a:cubicBezTo>
                      <a:pt x="9065" y="130742"/>
                      <a:pt x="0" y="108858"/>
                      <a:pt x="0" y="86039"/>
                    </a:cubicBezTo>
                    <a:lnTo>
                      <a:pt x="0" y="86039"/>
                    </a:lnTo>
                    <a:cubicBezTo>
                      <a:pt x="0" y="63220"/>
                      <a:pt x="9065" y="41336"/>
                      <a:pt x="25200" y="25200"/>
                    </a:cubicBezTo>
                    <a:cubicBezTo>
                      <a:pt x="41336" y="9065"/>
                      <a:pt x="63220" y="0"/>
                      <a:pt x="86039" y="0"/>
                    </a:cubicBezTo>
                    <a:close/>
                  </a:path>
                </a:pathLst>
              </a:custGeom>
              <a:solidFill>
                <a:srgbClr val="F6D807"/>
              </a:solidFill>
            </p:spPr>
          </p:sp>
          <p:sp>
            <p:nvSpPr>
              <p:cNvPr name="TextBox 150" id="150"/>
              <p:cNvSpPr txBox="true"/>
              <p:nvPr/>
            </p:nvSpPr>
            <p:spPr>
              <a:xfrm>
                <a:off x="0" y="-28575"/>
                <a:ext cx="387978" cy="200653"/>
              </a:xfrm>
              <a:prstGeom prst="rect">
                <a:avLst/>
              </a:prstGeom>
            </p:spPr>
            <p:txBody>
              <a:bodyPr anchor="ctr" rtlCol="false" tIns="50800" lIns="50800" bIns="50800" rIns="50800"/>
              <a:lstStyle/>
              <a:p>
                <a:pPr algn="ctr">
                  <a:lnSpc>
                    <a:spcPts val="1400"/>
                  </a:lnSpc>
                </a:pPr>
                <a:r>
                  <a:rPr lang="en-US" sz="1000" spc="25">
                    <a:solidFill>
                      <a:srgbClr val="1D70ED"/>
                    </a:solidFill>
                    <a:latin typeface="Noto Sans"/>
                    <a:ea typeface="Noto Sans"/>
                    <a:cs typeface="Noto Sans"/>
                    <a:sym typeface="Noto Sans"/>
                  </a:rPr>
                  <a:t>Newsletter</a:t>
                </a:r>
              </a:p>
            </p:txBody>
          </p:sp>
        </p:gr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10692000"/>
            <a:chOff x="0" y="0"/>
            <a:chExt cx="2709333" cy="3831771"/>
          </a:xfrm>
        </p:grpSpPr>
        <p:sp>
          <p:nvSpPr>
            <p:cNvPr name="Freeform 3" id="3"/>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000000">
                <a:alpha val="0"/>
              </a:srgbClr>
            </a:solidFill>
            <a:ln w="285750" cap="sq">
              <a:solidFill>
                <a:srgbClr val="E3E3ED"/>
              </a:solidFill>
              <a:prstDash val="solid"/>
              <a:miter/>
            </a:ln>
          </p:spPr>
        </p:sp>
        <p:sp>
          <p:nvSpPr>
            <p:cNvPr name="TextBox 4" id="4"/>
            <p:cNvSpPr txBox="true"/>
            <p:nvPr/>
          </p:nvSpPr>
          <p:spPr>
            <a:xfrm>
              <a:off x="0" y="-38100"/>
              <a:ext cx="2709333" cy="3869871"/>
            </a:xfrm>
            <a:prstGeom prst="rect">
              <a:avLst/>
            </a:prstGeom>
          </p:spPr>
          <p:txBody>
            <a:bodyPr anchor="ctr" rtlCol="false" tIns="50800" lIns="50800" bIns="50800" rIns="50800"/>
            <a:lstStyle/>
            <a:p>
              <a:pPr algn="ctr">
                <a:lnSpc>
                  <a:spcPts val="1805"/>
                </a:lnSpc>
              </a:pPr>
            </a:p>
          </p:txBody>
        </p:sp>
      </p:grpSp>
      <p:grpSp>
        <p:nvGrpSpPr>
          <p:cNvPr name="Group 5" id="5"/>
          <p:cNvGrpSpPr/>
          <p:nvPr/>
        </p:nvGrpSpPr>
        <p:grpSpPr>
          <a:xfrm rot="0">
            <a:off x="437154" y="8684875"/>
            <a:ext cx="6670660" cy="1413439"/>
            <a:chOff x="0" y="0"/>
            <a:chExt cx="37196693" cy="7881568"/>
          </a:xfrm>
        </p:grpSpPr>
        <p:sp>
          <p:nvSpPr>
            <p:cNvPr name="Freeform 6" id="6"/>
            <p:cNvSpPr/>
            <p:nvPr/>
          </p:nvSpPr>
          <p:spPr>
            <a:xfrm flipH="false" flipV="false" rot="0">
              <a:off x="0" y="0"/>
              <a:ext cx="37196694" cy="7881568"/>
            </a:xfrm>
            <a:custGeom>
              <a:avLst/>
              <a:gdLst/>
              <a:ahLst/>
              <a:cxnLst/>
              <a:rect r="r" b="b" t="t" l="l"/>
              <a:pathLst>
                <a:path h="7881568" w="37196694">
                  <a:moveTo>
                    <a:pt x="0" y="0"/>
                  </a:moveTo>
                  <a:lnTo>
                    <a:pt x="0" y="7881568"/>
                  </a:lnTo>
                  <a:lnTo>
                    <a:pt x="37196694" y="7881568"/>
                  </a:lnTo>
                  <a:lnTo>
                    <a:pt x="37196694" y="0"/>
                  </a:lnTo>
                  <a:lnTo>
                    <a:pt x="0" y="0"/>
                  </a:lnTo>
                  <a:close/>
                  <a:moveTo>
                    <a:pt x="37135733" y="7820607"/>
                  </a:moveTo>
                  <a:lnTo>
                    <a:pt x="59690" y="7820607"/>
                  </a:lnTo>
                  <a:lnTo>
                    <a:pt x="59690" y="59690"/>
                  </a:lnTo>
                  <a:lnTo>
                    <a:pt x="37135733" y="59690"/>
                  </a:lnTo>
                  <a:lnTo>
                    <a:pt x="37135733" y="7820607"/>
                  </a:lnTo>
                  <a:close/>
                </a:path>
              </a:pathLst>
            </a:custGeom>
            <a:solidFill>
              <a:srgbClr val="262674"/>
            </a:solidFill>
          </p:spPr>
        </p:sp>
      </p:grpSp>
      <p:sp>
        <p:nvSpPr>
          <p:cNvPr name="Freeform 7" id="7"/>
          <p:cNvSpPr/>
          <p:nvPr/>
        </p:nvSpPr>
        <p:spPr>
          <a:xfrm flipH="true" flipV="false" rot="0">
            <a:off x="-36000" y="1036999"/>
            <a:ext cx="525086" cy="348466"/>
          </a:xfrm>
          <a:custGeom>
            <a:avLst/>
            <a:gdLst/>
            <a:ahLst/>
            <a:cxnLst/>
            <a:rect r="r" b="b" t="t" l="l"/>
            <a:pathLst>
              <a:path h="348466" w="525086">
                <a:moveTo>
                  <a:pt x="525086" y="0"/>
                </a:moveTo>
                <a:lnTo>
                  <a:pt x="0" y="0"/>
                </a:lnTo>
                <a:lnTo>
                  <a:pt x="0" y="348466"/>
                </a:lnTo>
                <a:lnTo>
                  <a:pt x="525086" y="348466"/>
                </a:lnTo>
                <a:lnTo>
                  <a:pt x="52508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489086" y="1192182"/>
            <a:ext cx="6582727" cy="1134110"/>
          </a:xfrm>
          <a:prstGeom prst="rect">
            <a:avLst/>
          </a:prstGeom>
        </p:spPr>
        <p:txBody>
          <a:bodyPr anchor="t" rtlCol="false" tIns="0" lIns="0" bIns="0" rIns="0">
            <a:spAutoFit/>
          </a:bodyPr>
          <a:lstStyle/>
          <a:p>
            <a:pPr algn="ctr">
              <a:lnSpc>
                <a:spcPts val="1540"/>
              </a:lnSpc>
            </a:pPr>
            <a:r>
              <a:rPr lang="en-US" sz="1100" spc="27">
                <a:solidFill>
                  <a:srgbClr val="454F93"/>
                </a:solidFill>
                <a:latin typeface="Noto Sans"/>
                <a:ea typeface="Noto Sans"/>
                <a:cs typeface="Noto Sans"/>
                <a:sym typeface="Noto Sans"/>
              </a:rPr>
              <a:t>TEXTE</a:t>
            </a:r>
            <a:r>
              <a:rPr lang="en-US" sz="1100" spc="27">
                <a:solidFill>
                  <a:srgbClr val="454F93"/>
                </a:solidFill>
                <a:latin typeface="Noto Sans"/>
                <a:ea typeface="Noto Sans"/>
                <a:cs typeface="Noto Sans"/>
                <a:sym typeface="Noto Sans"/>
              </a:rPr>
              <a:t> </a:t>
            </a:r>
          </a:p>
          <a:p>
            <a:pPr algn="ctr">
              <a:lnSpc>
                <a:spcPts val="1540"/>
              </a:lnSpc>
            </a:pPr>
          </a:p>
          <a:p>
            <a:pPr algn="ctr">
              <a:lnSpc>
                <a:spcPts val="1540"/>
              </a:lnSpc>
            </a:pPr>
          </a:p>
          <a:p>
            <a:pPr algn="ctr">
              <a:lnSpc>
                <a:spcPts val="1540"/>
              </a:lnSpc>
            </a:pPr>
          </a:p>
          <a:p>
            <a:pPr algn="ctr">
              <a:lnSpc>
                <a:spcPts val="1540"/>
              </a:lnSpc>
            </a:pPr>
          </a:p>
          <a:p>
            <a:pPr algn="ctr">
              <a:lnSpc>
                <a:spcPts val="1540"/>
              </a:lnSpc>
            </a:pPr>
            <a:r>
              <a:rPr lang="en-US" sz="1100" spc="27">
                <a:solidFill>
                  <a:srgbClr val="454F93"/>
                </a:solidFill>
                <a:latin typeface="Noto Sans"/>
                <a:ea typeface="Noto Sans"/>
                <a:cs typeface="Noto Sans"/>
                <a:sym typeface="Noto Sans"/>
              </a:rPr>
              <a:t>                                                      </a:t>
            </a:r>
            <a:r>
              <a:rPr lang="en-US" sz="1100" spc="27">
                <a:solidFill>
                  <a:srgbClr val="454F93"/>
                </a:solidFill>
                <a:latin typeface="Noto Sans"/>
                <a:ea typeface="Noto Sans"/>
                <a:cs typeface="Noto Sans"/>
                <a:sym typeface="Noto Sans"/>
              </a:rPr>
              <a:t> - SIGNATURE</a:t>
            </a:r>
          </a:p>
        </p:txBody>
      </p:sp>
      <p:sp>
        <p:nvSpPr>
          <p:cNvPr name="Freeform 9" id="9"/>
          <p:cNvSpPr/>
          <p:nvPr/>
        </p:nvSpPr>
        <p:spPr>
          <a:xfrm flipH="false" flipV="false" rot="0">
            <a:off x="7034914" y="2377875"/>
            <a:ext cx="525086" cy="348466"/>
          </a:xfrm>
          <a:custGeom>
            <a:avLst/>
            <a:gdLst/>
            <a:ahLst/>
            <a:cxnLst/>
            <a:rect r="r" b="b" t="t" l="l"/>
            <a:pathLst>
              <a:path h="348466" w="525086">
                <a:moveTo>
                  <a:pt x="0" y="0"/>
                </a:moveTo>
                <a:lnTo>
                  <a:pt x="525086" y="0"/>
                </a:lnTo>
                <a:lnTo>
                  <a:pt x="525086" y="348467"/>
                </a:lnTo>
                <a:lnTo>
                  <a:pt x="0" y="3484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437154" y="3132696"/>
            <a:ext cx="3250545" cy="1951729"/>
            <a:chOff x="0" y="0"/>
            <a:chExt cx="18125575" cy="10883162"/>
          </a:xfrm>
        </p:grpSpPr>
        <p:sp>
          <p:nvSpPr>
            <p:cNvPr name="Freeform 11" id="11"/>
            <p:cNvSpPr/>
            <p:nvPr/>
          </p:nvSpPr>
          <p:spPr>
            <a:xfrm flipH="false" flipV="false" rot="0">
              <a:off x="0" y="0"/>
              <a:ext cx="18125574" cy="10883162"/>
            </a:xfrm>
            <a:custGeom>
              <a:avLst/>
              <a:gdLst/>
              <a:ahLst/>
              <a:cxnLst/>
              <a:rect r="r" b="b" t="t" l="l"/>
              <a:pathLst>
                <a:path h="10883162" w="18125574">
                  <a:moveTo>
                    <a:pt x="0" y="0"/>
                  </a:moveTo>
                  <a:lnTo>
                    <a:pt x="0" y="10883162"/>
                  </a:lnTo>
                  <a:lnTo>
                    <a:pt x="18125574" y="10883162"/>
                  </a:lnTo>
                  <a:lnTo>
                    <a:pt x="18125574" y="0"/>
                  </a:lnTo>
                  <a:lnTo>
                    <a:pt x="0" y="0"/>
                  </a:lnTo>
                  <a:close/>
                  <a:moveTo>
                    <a:pt x="18064615" y="10822202"/>
                  </a:moveTo>
                  <a:lnTo>
                    <a:pt x="59690" y="10822202"/>
                  </a:lnTo>
                  <a:lnTo>
                    <a:pt x="59690" y="59690"/>
                  </a:lnTo>
                  <a:lnTo>
                    <a:pt x="18064615" y="59690"/>
                  </a:lnTo>
                  <a:lnTo>
                    <a:pt x="18064615" y="10822202"/>
                  </a:lnTo>
                  <a:close/>
                </a:path>
              </a:pathLst>
            </a:custGeom>
            <a:solidFill>
              <a:srgbClr val="262674"/>
            </a:solidFill>
          </p:spPr>
        </p:sp>
      </p:grpSp>
      <p:grpSp>
        <p:nvGrpSpPr>
          <p:cNvPr name="Group 12" id="12"/>
          <p:cNvGrpSpPr/>
          <p:nvPr/>
        </p:nvGrpSpPr>
        <p:grpSpPr>
          <a:xfrm rot="0">
            <a:off x="3865870" y="3132696"/>
            <a:ext cx="3250545" cy="3342379"/>
            <a:chOff x="0" y="0"/>
            <a:chExt cx="18125575" cy="18637655"/>
          </a:xfrm>
        </p:grpSpPr>
        <p:sp>
          <p:nvSpPr>
            <p:cNvPr name="Freeform 13" id="13"/>
            <p:cNvSpPr/>
            <p:nvPr/>
          </p:nvSpPr>
          <p:spPr>
            <a:xfrm flipH="false" flipV="false" rot="0">
              <a:off x="0" y="0"/>
              <a:ext cx="18125574" cy="18637655"/>
            </a:xfrm>
            <a:custGeom>
              <a:avLst/>
              <a:gdLst/>
              <a:ahLst/>
              <a:cxnLst/>
              <a:rect r="r" b="b" t="t" l="l"/>
              <a:pathLst>
                <a:path h="18637655" w="18125574">
                  <a:moveTo>
                    <a:pt x="0" y="0"/>
                  </a:moveTo>
                  <a:lnTo>
                    <a:pt x="0" y="18637655"/>
                  </a:lnTo>
                  <a:lnTo>
                    <a:pt x="18125574" y="18637655"/>
                  </a:lnTo>
                  <a:lnTo>
                    <a:pt x="18125574" y="0"/>
                  </a:lnTo>
                  <a:lnTo>
                    <a:pt x="0" y="0"/>
                  </a:lnTo>
                  <a:close/>
                  <a:moveTo>
                    <a:pt x="18064615" y="18576694"/>
                  </a:moveTo>
                  <a:lnTo>
                    <a:pt x="59690" y="18576694"/>
                  </a:lnTo>
                  <a:lnTo>
                    <a:pt x="59690" y="59690"/>
                  </a:lnTo>
                  <a:lnTo>
                    <a:pt x="18064615" y="59690"/>
                  </a:lnTo>
                  <a:lnTo>
                    <a:pt x="18064615" y="18576694"/>
                  </a:lnTo>
                  <a:close/>
                </a:path>
              </a:pathLst>
            </a:custGeom>
            <a:solidFill>
              <a:srgbClr val="262674"/>
            </a:solidFill>
          </p:spPr>
        </p:sp>
      </p:grpSp>
      <p:sp>
        <p:nvSpPr>
          <p:cNvPr name="Freeform 14" id="14"/>
          <p:cNvSpPr/>
          <p:nvPr/>
        </p:nvSpPr>
        <p:spPr>
          <a:xfrm flipH="false" flipV="false" rot="0">
            <a:off x="890555" y="2820201"/>
            <a:ext cx="2279226" cy="574639"/>
          </a:xfrm>
          <a:custGeom>
            <a:avLst/>
            <a:gdLst/>
            <a:ahLst/>
            <a:cxnLst/>
            <a:rect r="r" b="b" t="t" l="l"/>
            <a:pathLst>
              <a:path h="574639" w="2279226">
                <a:moveTo>
                  <a:pt x="0" y="0"/>
                </a:moveTo>
                <a:lnTo>
                  <a:pt x="2279226" y="0"/>
                </a:lnTo>
                <a:lnTo>
                  <a:pt x="2279226" y="574639"/>
                </a:lnTo>
                <a:lnTo>
                  <a:pt x="0" y="574639"/>
                </a:lnTo>
                <a:lnTo>
                  <a:pt x="0" y="0"/>
                </a:lnTo>
                <a:close/>
              </a:path>
            </a:pathLst>
          </a:custGeom>
          <a:blipFill>
            <a:blip r:embed="rId4"/>
            <a:stretch>
              <a:fillRect l="0" t="-10229" r="0" b="-10229"/>
            </a:stretch>
          </a:blipFill>
        </p:spPr>
      </p:sp>
      <p:sp>
        <p:nvSpPr>
          <p:cNvPr name="Freeform 15" id="15"/>
          <p:cNvSpPr/>
          <p:nvPr/>
        </p:nvSpPr>
        <p:spPr>
          <a:xfrm flipH="false" flipV="false" rot="0">
            <a:off x="4494342" y="2820201"/>
            <a:ext cx="1993602" cy="709383"/>
          </a:xfrm>
          <a:custGeom>
            <a:avLst/>
            <a:gdLst/>
            <a:ahLst/>
            <a:cxnLst/>
            <a:rect r="r" b="b" t="t" l="l"/>
            <a:pathLst>
              <a:path h="709383" w="1993602">
                <a:moveTo>
                  <a:pt x="0" y="0"/>
                </a:moveTo>
                <a:lnTo>
                  <a:pt x="1993602" y="0"/>
                </a:lnTo>
                <a:lnTo>
                  <a:pt x="1993602" y="709383"/>
                </a:lnTo>
                <a:lnTo>
                  <a:pt x="0" y="709383"/>
                </a:lnTo>
                <a:lnTo>
                  <a:pt x="0" y="0"/>
                </a:lnTo>
                <a:close/>
              </a:path>
            </a:pathLst>
          </a:custGeom>
          <a:blipFill>
            <a:blip r:embed="rId4"/>
            <a:stretch>
              <a:fillRect l="-26202" t="0" r="-26202" b="-30079"/>
            </a:stretch>
          </a:blipFill>
        </p:spPr>
      </p:sp>
      <p:sp>
        <p:nvSpPr>
          <p:cNvPr name="AutoShape 16" id="16"/>
          <p:cNvSpPr/>
          <p:nvPr/>
        </p:nvSpPr>
        <p:spPr>
          <a:xfrm>
            <a:off x="452186" y="7763943"/>
            <a:ext cx="6664229" cy="0"/>
          </a:xfrm>
          <a:prstGeom prst="line">
            <a:avLst/>
          </a:prstGeom>
          <a:ln cap="flat" w="19050">
            <a:solidFill>
              <a:srgbClr val="6D6D87"/>
            </a:solidFill>
            <a:prstDash val="solid"/>
            <a:headEnd type="none" len="sm" w="sm"/>
            <a:tailEnd type="none" len="sm" w="sm"/>
          </a:ln>
        </p:spPr>
      </p:sp>
      <p:sp>
        <p:nvSpPr>
          <p:cNvPr name="AutoShape 17" id="17"/>
          <p:cNvSpPr/>
          <p:nvPr/>
        </p:nvSpPr>
        <p:spPr>
          <a:xfrm flipV="true">
            <a:off x="955072" y="7321869"/>
            <a:ext cx="0" cy="560505"/>
          </a:xfrm>
          <a:prstGeom prst="line">
            <a:avLst/>
          </a:prstGeom>
          <a:ln cap="flat" w="19050">
            <a:solidFill>
              <a:srgbClr val="6D6D87"/>
            </a:solidFill>
            <a:prstDash val="solid"/>
            <a:headEnd type="none" len="sm" w="sm"/>
            <a:tailEnd type="none" len="sm" w="sm"/>
          </a:ln>
        </p:spPr>
      </p:sp>
      <p:sp>
        <p:nvSpPr>
          <p:cNvPr name="AutoShape 18" id="18"/>
          <p:cNvSpPr/>
          <p:nvPr/>
        </p:nvSpPr>
        <p:spPr>
          <a:xfrm flipV="true">
            <a:off x="2167860" y="7602122"/>
            <a:ext cx="0" cy="560505"/>
          </a:xfrm>
          <a:prstGeom prst="line">
            <a:avLst/>
          </a:prstGeom>
          <a:ln cap="flat" w="19050">
            <a:solidFill>
              <a:srgbClr val="6D6D87"/>
            </a:solidFill>
            <a:prstDash val="solid"/>
            <a:headEnd type="none" len="sm" w="sm"/>
            <a:tailEnd type="none" len="sm" w="sm"/>
          </a:ln>
        </p:spPr>
      </p:sp>
      <p:sp>
        <p:nvSpPr>
          <p:cNvPr name="AutoShape 19" id="19"/>
          <p:cNvSpPr/>
          <p:nvPr/>
        </p:nvSpPr>
        <p:spPr>
          <a:xfrm flipV="true">
            <a:off x="3377535" y="7325793"/>
            <a:ext cx="0" cy="560505"/>
          </a:xfrm>
          <a:prstGeom prst="line">
            <a:avLst/>
          </a:prstGeom>
          <a:ln cap="flat" w="19050">
            <a:solidFill>
              <a:srgbClr val="6D6D87"/>
            </a:solidFill>
            <a:prstDash val="solid"/>
            <a:headEnd type="none" len="sm" w="sm"/>
            <a:tailEnd type="none" len="sm" w="sm"/>
          </a:ln>
        </p:spPr>
      </p:sp>
      <p:sp>
        <p:nvSpPr>
          <p:cNvPr name="AutoShape 20" id="20"/>
          <p:cNvSpPr/>
          <p:nvPr/>
        </p:nvSpPr>
        <p:spPr>
          <a:xfrm flipV="true">
            <a:off x="4587210" y="7582968"/>
            <a:ext cx="0" cy="560505"/>
          </a:xfrm>
          <a:prstGeom prst="line">
            <a:avLst/>
          </a:prstGeom>
          <a:ln cap="flat" w="19050">
            <a:solidFill>
              <a:srgbClr val="6D6D87"/>
            </a:solidFill>
            <a:prstDash val="solid"/>
            <a:headEnd type="none" len="sm" w="sm"/>
            <a:tailEnd type="none" len="sm" w="sm"/>
          </a:ln>
        </p:spPr>
      </p:sp>
      <p:sp>
        <p:nvSpPr>
          <p:cNvPr name="AutoShape 21" id="21"/>
          <p:cNvSpPr/>
          <p:nvPr/>
        </p:nvSpPr>
        <p:spPr>
          <a:xfrm flipV="true">
            <a:off x="5796885" y="7287693"/>
            <a:ext cx="0" cy="560505"/>
          </a:xfrm>
          <a:prstGeom prst="line">
            <a:avLst/>
          </a:prstGeom>
          <a:ln cap="flat" w="19050">
            <a:solidFill>
              <a:srgbClr val="6D6D87"/>
            </a:solidFill>
            <a:prstDash val="solid"/>
            <a:headEnd type="none" len="sm" w="sm"/>
            <a:tailEnd type="none" len="sm" w="sm"/>
          </a:ln>
        </p:spPr>
      </p:sp>
      <p:sp>
        <p:nvSpPr>
          <p:cNvPr name="AutoShape 22" id="22"/>
          <p:cNvSpPr/>
          <p:nvPr/>
        </p:nvSpPr>
        <p:spPr>
          <a:xfrm flipV="true">
            <a:off x="7006560" y="7606046"/>
            <a:ext cx="0" cy="560505"/>
          </a:xfrm>
          <a:prstGeom prst="line">
            <a:avLst/>
          </a:prstGeom>
          <a:ln cap="flat" w="19050">
            <a:solidFill>
              <a:srgbClr val="6D6D87"/>
            </a:solidFill>
            <a:prstDash val="solid"/>
            <a:headEnd type="none" len="sm" w="sm"/>
            <a:tailEnd type="none" len="sm" w="sm"/>
          </a:ln>
        </p:spPr>
      </p:sp>
      <p:sp>
        <p:nvSpPr>
          <p:cNvPr name="Freeform 23" id="23"/>
          <p:cNvSpPr/>
          <p:nvPr/>
        </p:nvSpPr>
        <p:spPr>
          <a:xfrm flipH="false" flipV="false" rot="0">
            <a:off x="1313019" y="8910757"/>
            <a:ext cx="476152" cy="476152"/>
          </a:xfrm>
          <a:custGeom>
            <a:avLst/>
            <a:gdLst/>
            <a:ahLst/>
            <a:cxnLst/>
            <a:rect r="r" b="b" t="t" l="l"/>
            <a:pathLst>
              <a:path h="476152" w="476152">
                <a:moveTo>
                  <a:pt x="0" y="0"/>
                </a:moveTo>
                <a:lnTo>
                  <a:pt x="476152" y="0"/>
                </a:lnTo>
                <a:lnTo>
                  <a:pt x="476152" y="476152"/>
                </a:lnTo>
                <a:lnTo>
                  <a:pt x="0" y="4761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4" id="24"/>
          <p:cNvSpPr/>
          <p:nvPr/>
        </p:nvSpPr>
        <p:spPr>
          <a:xfrm flipH="false" flipV="false" rot="0">
            <a:off x="2423619" y="8910757"/>
            <a:ext cx="476152" cy="476152"/>
          </a:xfrm>
          <a:custGeom>
            <a:avLst/>
            <a:gdLst/>
            <a:ahLst/>
            <a:cxnLst/>
            <a:rect r="r" b="b" t="t" l="l"/>
            <a:pathLst>
              <a:path h="476152" w="476152">
                <a:moveTo>
                  <a:pt x="0" y="0"/>
                </a:moveTo>
                <a:lnTo>
                  <a:pt x="476151" y="0"/>
                </a:lnTo>
                <a:lnTo>
                  <a:pt x="476151" y="476152"/>
                </a:lnTo>
                <a:lnTo>
                  <a:pt x="0" y="47615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5" id="25"/>
          <p:cNvSpPr/>
          <p:nvPr/>
        </p:nvSpPr>
        <p:spPr>
          <a:xfrm flipH="false" flipV="false" rot="0">
            <a:off x="3534218" y="8910757"/>
            <a:ext cx="491564" cy="491564"/>
          </a:xfrm>
          <a:custGeom>
            <a:avLst/>
            <a:gdLst/>
            <a:ahLst/>
            <a:cxnLst/>
            <a:rect r="r" b="b" t="t" l="l"/>
            <a:pathLst>
              <a:path h="491564" w="491564">
                <a:moveTo>
                  <a:pt x="0" y="0"/>
                </a:moveTo>
                <a:lnTo>
                  <a:pt x="491564" y="0"/>
                </a:lnTo>
                <a:lnTo>
                  <a:pt x="491564" y="491564"/>
                </a:lnTo>
                <a:lnTo>
                  <a:pt x="0" y="491564"/>
                </a:lnTo>
                <a:lnTo>
                  <a:pt x="0" y="0"/>
                </a:lnTo>
                <a:close/>
              </a:path>
            </a:pathLst>
          </a:custGeom>
          <a:blipFill>
            <a:blip r:embed="rId9"/>
            <a:stretch>
              <a:fillRect l="0" t="0" r="0" b="0"/>
            </a:stretch>
          </a:blipFill>
        </p:spPr>
      </p:sp>
      <p:sp>
        <p:nvSpPr>
          <p:cNvPr name="Freeform 26" id="26"/>
          <p:cNvSpPr/>
          <p:nvPr/>
        </p:nvSpPr>
        <p:spPr>
          <a:xfrm flipH="false" flipV="false" rot="0">
            <a:off x="4663957" y="8962171"/>
            <a:ext cx="504491" cy="373324"/>
          </a:xfrm>
          <a:custGeom>
            <a:avLst/>
            <a:gdLst/>
            <a:ahLst/>
            <a:cxnLst/>
            <a:rect r="r" b="b" t="t" l="l"/>
            <a:pathLst>
              <a:path h="373324" w="504491">
                <a:moveTo>
                  <a:pt x="0" y="0"/>
                </a:moveTo>
                <a:lnTo>
                  <a:pt x="504491" y="0"/>
                </a:lnTo>
                <a:lnTo>
                  <a:pt x="504491" y="373324"/>
                </a:lnTo>
                <a:lnTo>
                  <a:pt x="0" y="3733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7" id="27"/>
          <p:cNvSpPr/>
          <p:nvPr/>
        </p:nvSpPr>
        <p:spPr>
          <a:xfrm flipH="false" flipV="false" rot="0">
            <a:off x="5755601" y="8895345"/>
            <a:ext cx="491564" cy="491564"/>
          </a:xfrm>
          <a:custGeom>
            <a:avLst/>
            <a:gdLst/>
            <a:ahLst/>
            <a:cxnLst/>
            <a:rect r="r" b="b" t="t" l="l"/>
            <a:pathLst>
              <a:path h="491564" w="491564">
                <a:moveTo>
                  <a:pt x="0" y="0"/>
                </a:moveTo>
                <a:lnTo>
                  <a:pt x="491564" y="0"/>
                </a:lnTo>
                <a:lnTo>
                  <a:pt x="491564" y="491564"/>
                </a:lnTo>
                <a:lnTo>
                  <a:pt x="0" y="491564"/>
                </a:lnTo>
                <a:lnTo>
                  <a:pt x="0" y="0"/>
                </a:lnTo>
                <a:close/>
              </a:path>
            </a:pathLst>
          </a:custGeom>
          <a:blipFill>
            <a:blip r:embed="rId12"/>
            <a:stretch>
              <a:fillRect l="0" t="0" r="0" b="0"/>
            </a:stretch>
          </a:blipFill>
        </p:spPr>
      </p:sp>
      <p:sp>
        <p:nvSpPr>
          <p:cNvPr name="TextBox 28" id="28"/>
          <p:cNvSpPr txBox="true"/>
          <p:nvPr/>
        </p:nvSpPr>
        <p:spPr>
          <a:xfrm rot="0">
            <a:off x="489086" y="5385561"/>
            <a:ext cx="2714330" cy="1184764"/>
          </a:xfrm>
          <a:prstGeom prst="rect">
            <a:avLst/>
          </a:prstGeom>
        </p:spPr>
        <p:txBody>
          <a:bodyPr anchor="t" rtlCol="false" tIns="0" lIns="0" bIns="0" rIns="0">
            <a:spAutoFit/>
          </a:bodyPr>
          <a:lstStyle/>
          <a:p>
            <a:pPr algn="l">
              <a:lnSpc>
                <a:spcPts val="1898"/>
              </a:lnSpc>
            </a:pPr>
            <a:r>
              <a:rPr lang="en-US" sz="1355" spc="33">
                <a:solidFill>
                  <a:srgbClr val="454F93"/>
                </a:solidFill>
                <a:latin typeface="Noto Sans"/>
                <a:ea typeface="Noto Sans"/>
                <a:cs typeface="Noto Sans"/>
                <a:sym typeface="Noto Sans"/>
              </a:rPr>
              <a:t>Consultez le projet du Club</a:t>
            </a:r>
          </a:p>
          <a:p>
            <a:pPr algn="l">
              <a:lnSpc>
                <a:spcPts val="1898"/>
              </a:lnSpc>
            </a:pPr>
          </a:p>
          <a:p>
            <a:pPr algn="l">
              <a:lnSpc>
                <a:spcPts val="1898"/>
              </a:lnSpc>
            </a:pPr>
          </a:p>
          <a:p>
            <a:pPr algn="l">
              <a:lnSpc>
                <a:spcPts val="1898"/>
              </a:lnSpc>
            </a:pPr>
            <a:r>
              <a:rPr lang="en-US" sz="1355" spc="33">
                <a:solidFill>
                  <a:srgbClr val="454F93"/>
                </a:solidFill>
                <a:latin typeface="Noto Sans"/>
                <a:ea typeface="Noto Sans"/>
                <a:cs typeface="Noto Sans"/>
                <a:sym typeface="Noto Sans"/>
              </a:rPr>
              <a:t>Découvrez les membres de l’équipe dirigeante</a:t>
            </a:r>
          </a:p>
        </p:txBody>
      </p:sp>
      <p:pic>
        <p:nvPicPr>
          <p:cNvPr name="Picture 29" id="29"/>
          <p:cNvPicPr>
            <a:picLocks noChangeAspect="true"/>
          </p:cNvPicPr>
          <p:nvPr/>
        </p:nvPicPr>
        <p:blipFill>
          <a:blip r:embed="rId13"/>
          <a:stretch>
            <a:fillRect/>
          </a:stretch>
        </p:blipFill>
        <p:spPr>
          <a:xfrm rot="0">
            <a:off x="3101254" y="5363068"/>
            <a:ext cx="630960" cy="630960"/>
          </a:xfrm>
          <a:prstGeom prst="rect">
            <a:avLst/>
          </a:prstGeom>
        </p:spPr>
      </p:pic>
      <p:grpSp>
        <p:nvGrpSpPr>
          <p:cNvPr name="Group 30" id="30"/>
          <p:cNvGrpSpPr/>
          <p:nvPr/>
        </p:nvGrpSpPr>
        <p:grpSpPr>
          <a:xfrm rot="0">
            <a:off x="1320845" y="9678134"/>
            <a:ext cx="4918310" cy="1013866"/>
            <a:chOff x="0" y="0"/>
            <a:chExt cx="6557747" cy="1351821"/>
          </a:xfrm>
        </p:grpSpPr>
        <p:sp>
          <p:nvSpPr>
            <p:cNvPr name="AutoShape 31" id="31"/>
            <p:cNvSpPr/>
            <p:nvPr/>
          </p:nvSpPr>
          <p:spPr>
            <a:xfrm>
              <a:off x="0" y="0"/>
              <a:ext cx="6557747" cy="1351821"/>
            </a:xfrm>
            <a:prstGeom prst="rect">
              <a:avLst/>
            </a:prstGeom>
            <a:solidFill>
              <a:srgbClr val="6D6D87"/>
            </a:solidFill>
          </p:spPr>
        </p:sp>
      </p:grpSp>
      <p:sp>
        <p:nvSpPr>
          <p:cNvPr name="Freeform 32" id="32"/>
          <p:cNvSpPr/>
          <p:nvPr/>
        </p:nvSpPr>
        <p:spPr>
          <a:xfrm flipH="false" flipV="false" rot="0">
            <a:off x="489086" y="424113"/>
            <a:ext cx="1715674" cy="479536"/>
          </a:xfrm>
          <a:custGeom>
            <a:avLst/>
            <a:gdLst/>
            <a:ahLst/>
            <a:cxnLst/>
            <a:rect r="r" b="b" t="t" l="l"/>
            <a:pathLst>
              <a:path h="479536" w="1715674">
                <a:moveTo>
                  <a:pt x="0" y="0"/>
                </a:moveTo>
                <a:lnTo>
                  <a:pt x="1715674" y="0"/>
                </a:lnTo>
                <a:lnTo>
                  <a:pt x="1715674" y="479536"/>
                </a:lnTo>
                <a:lnTo>
                  <a:pt x="0" y="479536"/>
                </a:lnTo>
                <a:lnTo>
                  <a:pt x="0" y="0"/>
                </a:lnTo>
                <a:close/>
              </a:path>
            </a:pathLst>
          </a:custGeom>
          <a:blipFill>
            <a:blip r:embed="rId14"/>
            <a:stretch>
              <a:fillRect l="0" t="0" r="0" b="0"/>
            </a:stretch>
          </a:blipFill>
        </p:spPr>
      </p:sp>
      <p:sp>
        <p:nvSpPr>
          <p:cNvPr name="TextBox 33" id="33"/>
          <p:cNvSpPr txBox="true"/>
          <p:nvPr/>
        </p:nvSpPr>
        <p:spPr>
          <a:xfrm rot="0">
            <a:off x="955072" y="2893144"/>
            <a:ext cx="2214710" cy="388438"/>
          </a:xfrm>
          <a:prstGeom prst="rect">
            <a:avLst/>
          </a:prstGeom>
        </p:spPr>
        <p:txBody>
          <a:bodyPr anchor="t" rtlCol="false" tIns="0" lIns="0" bIns="0" rIns="0">
            <a:spAutoFit/>
          </a:bodyPr>
          <a:lstStyle/>
          <a:p>
            <a:pPr algn="ctr">
              <a:lnSpc>
                <a:spcPts val="3265"/>
              </a:lnSpc>
            </a:pPr>
            <a:r>
              <a:rPr lang="en-US" b="true" sz="2332" spc="-158">
                <a:solidFill>
                  <a:srgbClr val="6D6D87"/>
                </a:solidFill>
                <a:latin typeface="Cardo Bold"/>
                <a:ea typeface="Cardo Bold"/>
                <a:cs typeface="Cardo Bold"/>
                <a:sym typeface="Cardo Bold"/>
              </a:rPr>
              <a:t>Notre philosophie</a:t>
            </a:r>
          </a:p>
        </p:txBody>
      </p:sp>
      <p:sp>
        <p:nvSpPr>
          <p:cNvPr name="TextBox 34" id="34"/>
          <p:cNvSpPr txBox="true"/>
          <p:nvPr/>
        </p:nvSpPr>
        <p:spPr>
          <a:xfrm rot="0">
            <a:off x="4375186" y="2919428"/>
            <a:ext cx="2214710" cy="388438"/>
          </a:xfrm>
          <a:prstGeom prst="rect">
            <a:avLst/>
          </a:prstGeom>
        </p:spPr>
        <p:txBody>
          <a:bodyPr anchor="t" rtlCol="false" tIns="0" lIns="0" bIns="0" rIns="0">
            <a:spAutoFit/>
          </a:bodyPr>
          <a:lstStyle/>
          <a:p>
            <a:pPr algn="ctr">
              <a:lnSpc>
                <a:spcPts val="3265"/>
              </a:lnSpc>
            </a:pPr>
            <a:r>
              <a:rPr lang="en-US" b="true" sz="2332" spc="-158">
                <a:solidFill>
                  <a:srgbClr val="6D6D87"/>
                </a:solidFill>
                <a:latin typeface="Cardo Bold"/>
                <a:ea typeface="Cardo Bold"/>
                <a:cs typeface="Cardo Bold"/>
                <a:sym typeface="Cardo Bold"/>
              </a:rPr>
              <a:t>Chiffres clés</a:t>
            </a:r>
          </a:p>
        </p:txBody>
      </p:sp>
      <p:sp>
        <p:nvSpPr>
          <p:cNvPr name="TextBox 35" id="35"/>
          <p:cNvSpPr txBox="true"/>
          <p:nvPr/>
        </p:nvSpPr>
        <p:spPr>
          <a:xfrm rot="0">
            <a:off x="568610" y="3659192"/>
            <a:ext cx="2965608" cy="3721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Les Grandes lignes du projet du club, ses points forts, ses engagements, etc… </a:t>
            </a:r>
          </a:p>
        </p:txBody>
      </p:sp>
      <p:sp>
        <p:nvSpPr>
          <p:cNvPr name="TextBox 36" id="36"/>
          <p:cNvSpPr txBox="true"/>
          <p:nvPr/>
        </p:nvSpPr>
        <p:spPr>
          <a:xfrm rot="0">
            <a:off x="4590339" y="3577209"/>
            <a:ext cx="1041493" cy="306448"/>
          </a:xfrm>
          <a:prstGeom prst="rect">
            <a:avLst/>
          </a:prstGeom>
        </p:spPr>
        <p:txBody>
          <a:bodyPr anchor="t" rtlCol="false" tIns="0" lIns="0" bIns="0" rIns="0">
            <a:spAutoFit/>
          </a:bodyPr>
          <a:lstStyle/>
          <a:p>
            <a:pPr algn="r">
              <a:lnSpc>
                <a:spcPts val="2623"/>
              </a:lnSpc>
            </a:pPr>
            <a:r>
              <a:rPr lang="en-US" sz="1873" spc="46">
                <a:solidFill>
                  <a:srgbClr val="454F93"/>
                </a:solidFill>
                <a:latin typeface="Anton"/>
                <a:ea typeface="Anton"/>
                <a:cs typeface="Anton"/>
                <a:sym typeface="Anton"/>
              </a:rPr>
              <a:t>CHIFFRES</a:t>
            </a:r>
          </a:p>
        </p:txBody>
      </p:sp>
      <p:sp>
        <p:nvSpPr>
          <p:cNvPr name="TextBox 37" id="37"/>
          <p:cNvSpPr txBox="true"/>
          <p:nvPr/>
        </p:nvSpPr>
        <p:spPr>
          <a:xfrm rot="0">
            <a:off x="4230492" y="3847039"/>
            <a:ext cx="1371421" cy="1878070"/>
          </a:xfrm>
          <a:prstGeom prst="rect">
            <a:avLst/>
          </a:prstGeom>
        </p:spPr>
        <p:txBody>
          <a:bodyPr anchor="t" rtlCol="false" tIns="0" lIns="0" bIns="0" rIns="0">
            <a:spAutoFit/>
          </a:bodyPr>
          <a:lstStyle/>
          <a:p>
            <a:pPr algn="r">
              <a:lnSpc>
                <a:spcPts val="1697"/>
              </a:lnSpc>
            </a:pPr>
            <a:r>
              <a:rPr lang="en-US" sz="1212" spc="30">
                <a:solidFill>
                  <a:srgbClr val="454F93"/>
                </a:solidFill>
                <a:latin typeface="Noto Sans"/>
                <a:ea typeface="Noto Sans"/>
                <a:cs typeface="Noto Sans"/>
                <a:sym typeface="Noto Sans"/>
              </a:rPr>
              <a:t>NOMBRE DE LICENCIÉS, LABELS, NOMBRE DE JEUNES, NOMBRE DE FÉMININES, DE COMPÉTITEURS, DE BÉNÉVOLES, ETC….</a:t>
            </a:r>
          </a:p>
        </p:txBody>
      </p:sp>
      <p:sp>
        <p:nvSpPr>
          <p:cNvPr name="TextBox 38" id="38"/>
          <p:cNvSpPr txBox="true"/>
          <p:nvPr/>
        </p:nvSpPr>
        <p:spPr>
          <a:xfrm rot="0">
            <a:off x="1997373" y="6627475"/>
            <a:ext cx="5119043" cy="355418"/>
          </a:xfrm>
          <a:prstGeom prst="rect">
            <a:avLst/>
          </a:prstGeom>
        </p:spPr>
        <p:txBody>
          <a:bodyPr anchor="t" rtlCol="false" tIns="0" lIns="0" bIns="0" rIns="0">
            <a:spAutoFit/>
          </a:bodyPr>
          <a:lstStyle/>
          <a:p>
            <a:pPr algn="r">
              <a:lnSpc>
                <a:spcPts val="2985"/>
              </a:lnSpc>
            </a:pPr>
            <a:r>
              <a:rPr lang="en-US" b="true" sz="2132" spc="-144">
                <a:solidFill>
                  <a:srgbClr val="6D6D87"/>
                </a:solidFill>
                <a:latin typeface="Cardo Bold"/>
                <a:ea typeface="Cardo Bold"/>
                <a:cs typeface="Cardo Bold"/>
                <a:sym typeface="Cardo Bold"/>
              </a:rPr>
              <a:t>Temps Forts</a:t>
            </a:r>
          </a:p>
        </p:txBody>
      </p:sp>
      <p:sp>
        <p:nvSpPr>
          <p:cNvPr name="TextBox 39" id="39"/>
          <p:cNvSpPr txBox="true"/>
          <p:nvPr/>
        </p:nvSpPr>
        <p:spPr>
          <a:xfrm rot="0">
            <a:off x="433921" y="7917938"/>
            <a:ext cx="1194070" cy="307810"/>
          </a:xfrm>
          <a:prstGeom prst="rect">
            <a:avLst/>
          </a:prstGeom>
        </p:spPr>
        <p:txBody>
          <a:bodyPr anchor="t" rtlCol="false" tIns="0" lIns="0" bIns="0" rIns="0">
            <a:spAutoFit/>
          </a:bodyPr>
          <a:lstStyle/>
          <a:p>
            <a:pPr algn="ctr">
              <a:lnSpc>
                <a:spcPts val="865"/>
              </a:lnSpc>
            </a:pPr>
            <a:r>
              <a:rPr lang="en-US" b="true" sz="618" spc="15">
                <a:solidFill>
                  <a:srgbClr val="454F93"/>
                </a:solidFill>
                <a:latin typeface="Noto Sans Bold"/>
                <a:ea typeface="Noto Sans Bold"/>
                <a:cs typeface="Noto Sans Bold"/>
                <a:sym typeface="Noto Sans Bold"/>
              </a:rPr>
              <a:t>3/4 MOMENTS CLES (TOURNOI, JOURNÉE COHÉSION, AG ETC.)</a:t>
            </a:r>
          </a:p>
        </p:txBody>
      </p:sp>
      <p:sp>
        <p:nvSpPr>
          <p:cNvPr name="TextBox 40" id="40"/>
          <p:cNvSpPr txBox="true"/>
          <p:nvPr/>
        </p:nvSpPr>
        <p:spPr>
          <a:xfrm rot="0">
            <a:off x="1313019" y="9463122"/>
            <a:ext cx="854841" cy="84094"/>
          </a:xfrm>
          <a:prstGeom prst="rect">
            <a:avLst/>
          </a:prstGeom>
        </p:spPr>
        <p:txBody>
          <a:bodyPr anchor="t" rtlCol="false" tIns="0" lIns="0" bIns="0" rIns="0">
            <a:spAutoFit/>
          </a:bodyPr>
          <a:lstStyle/>
          <a:p>
            <a:pPr algn="l">
              <a:lnSpc>
                <a:spcPts val="725"/>
              </a:lnSpc>
            </a:pPr>
            <a:r>
              <a:rPr lang="en-US" sz="518" spc="12" b="true">
                <a:solidFill>
                  <a:srgbClr val="6D6D87"/>
                </a:solidFill>
                <a:latin typeface="Noto Sans Bold"/>
                <a:ea typeface="Noto Sans Bold"/>
                <a:cs typeface="Noto Sans Bold"/>
                <a:sym typeface="Noto Sans Bold"/>
              </a:rPr>
              <a:t>vos réseaux</a:t>
            </a:r>
          </a:p>
        </p:txBody>
      </p:sp>
      <p:sp>
        <p:nvSpPr>
          <p:cNvPr name="TextBox 41" id="41"/>
          <p:cNvSpPr txBox="true"/>
          <p:nvPr/>
        </p:nvSpPr>
        <p:spPr>
          <a:xfrm rot="0">
            <a:off x="2167860" y="9456542"/>
            <a:ext cx="1035557"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42" id="42"/>
          <p:cNvSpPr txBox="true"/>
          <p:nvPr/>
        </p:nvSpPr>
        <p:spPr>
          <a:xfrm rot="0">
            <a:off x="3377535" y="9464392"/>
            <a:ext cx="822365"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43" id="43"/>
          <p:cNvSpPr txBox="true"/>
          <p:nvPr/>
        </p:nvSpPr>
        <p:spPr>
          <a:xfrm rot="0">
            <a:off x="4371350" y="9456542"/>
            <a:ext cx="967593"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44" id="44"/>
          <p:cNvSpPr txBox="true"/>
          <p:nvPr/>
        </p:nvSpPr>
        <p:spPr>
          <a:xfrm rot="0">
            <a:off x="5273107" y="9456542"/>
            <a:ext cx="964986" cy="84094"/>
          </a:xfrm>
          <a:prstGeom prst="rect">
            <a:avLst/>
          </a:prstGeom>
        </p:spPr>
        <p:txBody>
          <a:bodyPr anchor="t" rtlCol="false" tIns="0" lIns="0" bIns="0" rIns="0">
            <a:spAutoFit/>
          </a:bodyPr>
          <a:lstStyle/>
          <a:p>
            <a:pPr algn="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45" id="45"/>
          <p:cNvSpPr txBox="true"/>
          <p:nvPr/>
        </p:nvSpPr>
        <p:spPr>
          <a:xfrm rot="0">
            <a:off x="396485" y="8263847"/>
            <a:ext cx="1117174" cy="98487"/>
          </a:xfrm>
          <a:prstGeom prst="rect">
            <a:avLst/>
          </a:prstGeom>
        </p:spPr>
        <p:txBody>
          <a:bodyPr anchor="t" rtlCol="false" tIns="0" lIns="0" bIns="0" rIns="0">
            <a:spAutoFit/>
          </a:bodyPr>
          <a:lstStyle/>
          <a:p>
            <a:pPr algn="ctr">
              <a:lnSpc>
                <a:spcPts val="865"/>
              </a:lnSpc>
            </a:pPr>
            <a:r>
              <a:rPr lang="en-US" sz="618" i="true" spc="15">
                <a:solidFill>
                  <a:srgbClr val="454F93"/>
                </a:solidFill>
                <a:latin typeface="Noto Sans Italics"/>
                <a:ea typeface="Noto Sans Italics"/>
                <a:cs typeface="Noto Sans Italics"/>
                <a:sym typeface="Noto Sans Italics"/>
              </a:rPr>
              <a:t>date 2025</a:t>
            </a:r>
          </a:p>
        </p:txBody>
      </p:sp>
      <p:sp>
        <p:nvSpPr>
          <p:cNvPr name="TextBox 46" id="46"/>
          <p:cNvSpPr txBox="true"/>
          <p:nvPr/>
        </p:nvSpPr>
        <p:spPr>
          <a:xfrm rot="0">
            <a:off x="3679634" y="681900"/>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Mot d’accueil</a:t>
            </a:r>
          </a:p>
        </p:txBody>
      </p:sp>
      <p:sp>
        <p:nvSpPr>
          <p:cNvPr name="TextBox 47" id="47"/>
          <p:cNvSpPr txBox="true"/>
          <p:nvPr/>
        </p:nvSpPr>
        <p:spPr>
          <a:xfrm rot="0">
            <a:off x="1072056" y="10046471"/>
            <a:ext cx="5415888" cy="286717"/>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CLUB</a:t>
            </a:r>
          </a:p>
        </p:txBody>
      </p:sp>
      <p:pic>
        <p:nvPicPr>
          <p:cNvPr name="Picture 48" id="48"/>
          <p:cNvPicPr>
            <a:picLocks noChangeAspect="true"/>
          </p:cNvPicPr>
          <p:nvPr/>
        </p:nvPicPr>
        <p:blipFill>
          <a:blip r:embed="rId15"/>
          <a:stretch>
            <a:fillRect/>
          </a:stretch>
        </p:blipFill>
        <p:spPr>
          <a:xfrm rot="0">
            <a:off x="3105629" y="6060317"/>
            <a:ext cx="630960" cy="630960"/>
          </a:xfrm>
          <a:prstGeom prst="rect">
            <a:avLst/>
          </a:prstGeom>
        </p:spPr>
      </p:pic>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10692000"/>
            <a:chOff x="0" y="0"/>
            <a:chExt cx="2709333" cy="3831771"/>
          </a:xfrm>
        </p:grpSpPr>
        <p:sp>
          <p:nvSpPr>
            <p:cNvPr name="Freeform 3" id="3"/>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000000">
                <a:alpha val="0"/>
              </a:srgbClr>
            </a:solidFill>
            <a:ln w="285750" cap="sq">
              <a:solidFill>
                <a:srgbClr val="E3E3ED"/>
              </a:solidFill>
              <a:prstDash val="solid"/>
              <a:miter/>
            </a:ln>
          </p:spPr>
        </p:sp>
        <p:sp>
          <p:nvSpPr>
            <p:cNvPr name="TextBox 4" id="4"/>
            <p:cNvSpPr txBox="true"/>
            <p:nvPr/>
          </p:nvSpPr>
          <p:spPr>
            <a:xfrm>
              <a:off x="0" y="-28575"/>
              <a:ext cx="2709333" cy="3860346"/>
            </a:xfrm>
            <a:prstGeom prst="rect">
              <a:avLst/>
            </a:prstGeom>
          </p:spPr>
          <p:txBody>
            <a:bodyPr anchor="ctr" rtlCol="false" tIns="50800" lIns="50800" bIns="50800" rIns="50800"/>
            <a:lstStyle/>
            <a:p>
              <a:pPr algn="ctr">
                <a:lnSpc>
                  <a:spcPts val="1805"/>
                </a:lnSpc>
              </a:pPr>
            </a:p>
          </p:txBody>
        </p:sp>
      </p:grpSp>
      <p:grpSp>
        <p:nvGrpSpPr>
          <p:cNvPr name="Group 5" id="5"/>
          <p:cNvGrpSpPr/>
          <p:nvPr/>
        </p:nvGrpSpPr>
        <p:grpSpPr>
          <a:xfrm rot="0">
            <a:off x="1320845" y="9678134"/>
            <a:ext cx="4918310" cy="1013866"/>
            <a:chOff x="0" y="0"/>
            <a:chExt cx="6557747" cy="1351821"/>
          </a:xfrm>
        </p:grpSpPr>
        <p:sp>
          <p:nvSpPr>
            <p:cNvPr name="AutoShape 6" id="6"/>
            <p:cNvSpPr/>
            <p:nvPr/>
          </p:nvSpPr>
          <p:spPr>
            <a:xfrm>
              <a:off x="0" y="0"/>
              <a:ext cx="6557747" cy="1351821"/>
            </a:xfrm>
            <a:prstGeom prst="rect">
              <a:avLst/>
            </a:prstGeom>
            <a:solidFill>
              <a:srgbClr val="6D6D87"/>
            </a:solidFill>
          </p:spPr>
        </p:sp>
      </p:grpSp>
      <p:sp>
        <p:nvSpPr>
          <p:cNvPr name="Freeform 7" id="7"/>
          <p:cNvSpPr/>
          <p:nvPr/>
        </p:nvSpPr>
        <p:spPr>
          <a:xfrm flipH="false" flipV="false" rot="0">
            <a:off x="489086" y="424113"/>
            <a:ext cx="1715674" cy="479536"/>
          </a:xfrm>
          <a:custGeom>
            <a:avLst/>
            <a:gdLst/>
            <a:ahLst/>
            <a:cxnLst/>
            <a:rect r="r" b="b" t="t" l="l"/>
            <a:pathLst>
              <a:path h="479536" w="1715674">
                <a:moveTo>
                  <a:pt x="0" y="0"/>
                </a:moveTo>
                <a:lnTo>
                  <a:pt x="1715674" y="0"/>
                </a:lnTo>
                <a:lnTo>
                  <a:pt x="1715674" y="479536"/>
                </a:lnTo>
                <a:lnTo>
                  <a:pt x="0" y="479536"/>
                </a:lnTo>
                <a:lnTo>
                  <a:pt x="0" y="0"/>
                </a:lnTo>
                <a:close/>
              </a:path>
            </a:pathLst>
          </a:custGeom>
          <a:blipFill>
            <a:blip r:embed="rId2"/>
            <a:stretch>
              <a:fillRect l="0" t="0" r="0" b="0"/>
            </a:stretch>
          </a:blipFill>
        </p:spPr>
      </p:sp>
      <p:graphicFrame>
        <p:nvGraphicFramePr>
          <p:cNvPr name="Table 8" id="8"/>
          <p:cNvGraphicFramePr>
            <a:graphicFrameLocks noGrp="true"/>
          </p:cNvGraphicFramePr>
          <p:nvPr/>
        </p:nvGraphicFramePr>
        <p:xfrm>
          <a:off x="489086" y="1364368"/>
          <a:ext cx="4849857" cy="2407305"/>
        </p:xfrm>
        <a:graphic>
          <a:graphicData uri="http://schemas.openxmlformats.org/drawingml/2006/table">
            <a:tbl>
              <a:tblPr/>
              <a:tblGrid>
                <a:gridCol w="1616619"/>
                <a:gridCol w="1616619"/>
                <a:gridCol w="1616619"/>
              </a:tblGrid>
              <a:tr h="564412">
                <a:tc>
                  <a:txBody>
                    <a:bodyPr anchor="t" rtlCol="false"/>
                    <a:lstStyle/>
                    <a:p>
                      <a:pPr algn="ctr">
                        <a:lnSpc>
                          <a:spcPts val="1540"/>
                        </a:lnSpc>
                        <a:defRPr/>
                      </a:pPr>
                      <a:r>
                        <a:rPr lang="en-US" sz="1100" b="true">
                          <a:solidFill>
                            <a:srgbClr val="FFFFFF"/>
                          </a:solidFill>
                          <a:latin typeface="Noto Sans Bold"/>
                          <a:ea typeface="Noto Sans Bold"/>
                          <a:cs typeface="Noto Sans Bold"/>
                          <a:sym typeface="Noto Sans Bold"/>
                        </a:rPr>
                        <a:t>JOURS/ HORAIRES</a:t>
                      </a: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6C6C86"/>
                    </a:solidFill>
                  </a:tcPr>
                </a:tc>
                <a:tc>
                  <a:txBody>
                    <a:bodyPr anchor="t" rtlCol="false"/>
                    <a:lstStyle/>
                    <a:p>
                      <a:pPr algn="ctr">
                        <a:lnSpc>
                          <a:spcPts val="1540"/>
                        </a:lnSpc>
                        <a:defRPr/>
                      </a:pPr>
                      <a:r>
                        <a:rPr lang="en-US" sz="1100" b="true">
                          <a:solidFill>
                            <a:srgbClr val="FFFFFF"/>
                          </a:solidFill>
                          <a:latin typeface="Noto Sans Bold"/>
                          <a:ea typeface="Noto Sans Bold"/>
                          <a:cs typeface="Noto Sans Bold"/>
                          <a:sym typeface="Noto Sans Bold"/>
                        </a:rPr>
                        <a:t>PUBLIC</a:t>
                      </a: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6C6C86"/>
                    </a:solidFill>
                  </a:tcPr>
                </a:tc>
                <a:tc>
                  <a:txBody>
                    <a:bodyPr anchor="t" rtlCol="false"/>
                    <a:lstStyle/>
                    <a:p>
                      <a:pPr algn="ctr">
                        <a:lnSpc>
                          <a:spcPts val="1540"/>
                        </a:lnSpc>
                        <a:defRPr/>
                      </a:pPr>
                      <a:r>
                        <a:rPr lang="en-US" sz="1100" b="true">
                          <a:solidFill>
                            <a:srgbClr val="FFFFFF"/>
                          </a:solidFill>
                          <a:latin typeface="Noto Sans Bold"/>
                          <a:ea typeface="Noto Sans Bold"/>
                          <a:cs typeface="Noto Sans Bold"/>
                          <a:sym typeface="Noto Sans Bold"/>
                        </a:rPr>
                        <a:t>GYMNASE</a:t>
                      </a: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6C6C86"/>
                    </a:solidFill>
                  </a:tcPr>
                </a:tc>
              </a:tr>
              <a:tr h="372164">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367682">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367682">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367682">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367682">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ctr">
                        <a:lnSpc>
                          <a:spcPts val="1540"/>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bl>
          </a:graphicData>
        </a:graphic>
      </p:graphicFrame>
      <p:sp>
        <p:nvSpPr>
          <p:cNvPr name="TextBox 9" id="9"/>
          <p:cNvSpPr txBox="true"/>
          <p:nvPr/>
        </p:nvSpPr>
        <p:spPr>
          <a:xfrm rot="0">
            <a:off x="2167860" y="9456542"/>
            <a:ext cx="1035557"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0" id="10"/>
          <p:cNvSpPr txBox="true"/>
          <p:nvPr/>
        </p:nvSpPr>
        <p:spPr>
          <a:xfrm rot="0">
            <a:off x="3377535" y="9464392"/>
            <a:ext cx="822365"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1" id="11"/>
          <p:cNvSpPr txBox="true"/>
          <p:nvPr/>
        </p:nvSpPr>
        <p:spPr>
          <a:xfrm rot="0">
            <a:off x="4371350" y="9456542"/>
            <a:ext cx="967593"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2" id="12"/>
          <p:cNvSpPr txBox="true"/>
          <p:nvPr/>
        </p:nvSpPr>
        <p:spPr>
          <a:xfrm rot="0">
            <a:off x="5273107" y="9456542"/>
            <a:ext cx="964986" cy="84094"/>
          </a:xfrm>
          <a:prstGeom prst="rect">
            <a:avLst/>
          </a:prstGeom>
        </p:spPr>
        <p:txBody>
          <a:bodyPr anchor="t" rtlCol="false" tIns="0" lIns="0" bIns="0" rIns="0">
            <a:spAutoFit/>
          </a:bodyPr>
          <a:lstStyle/>
          <a:p>
            <a:pPr algn="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3" id="13"/>
          <p:cNvSpPr txBox="true"/>
          <p:nvPr/>
        </p:nvSpPr>
        <p:spPr>
          <a:xfrm rot="0">
            <a:off x="3377535" y="625781"/>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Créneaux/ Gymnases</a:t>
            </a:r>
          </a:p>
        </p:txBody>
      </p:sp>
      <p:sp>
        <p:nvSpPr>
          <p:cNvPr name="TextBox 14" id="14"/>
          <p:cNvSpPr txBox="true"/>
          <p:nvPr/>
        </p:nvSpPr>
        <p:spPr>
          <a:xfrm rot="0">
            <a:off x="1072056" y="10046471"/>
            <a:ext cx="5415888" cy="286717"/>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CLUB</a:t>
            </a:r>
          </a:p>
        </p:txBody>
      </p:sp>
      <p:pic>
        <p:nvPicPr>
          <p:cNvPr name="Picture 15" id="15"/>
          <p:cNvPicPr>
            <a:picLocks noChangeAspect="true"/>
          </p:cNvPicPr>
          <p:nvPr/>
        </p:nvPicPr>
        <p:blipFill>
          <a:blip r:embed="rId3"/>
          <a:stretch>
            <a:fillRect/>
          </a:stretch>
        </p:blipFill>
        <p:spPr>
          <a:xfrm rot="0">
            <a:off x="5515402" y="2389487"/>
            <a:ext cx="1586383" cy="1586383"/>
          </a:xfrm>
          <a:prstGeom prst="rect">
            <a:avLst/>
          </a:prstGeom>
        </p:spPr>
      </p:pic>
      <p:sp>
        <p:nvSpPr>
          <p:cNvPr name="TextBox 16" id="16"/>
          <p:cNvSpPr txBox="true"/>
          <p:nvPr/>
        </p:nvSpPr>
        <p:spPr>
          <a:xfrm rot="0">
            <a:off x="5372682" y="1939334"/>
            <a:ext cx="1871824" cy="434152"/>
          </a:xfrm>
          <a:prstGeom prst="rect">
            <a:avLst/>
          </a:prstGeom>
        </p:spPr>
        <p:txBody>
          <a:bodyPr anchor="t" rtlCol="false" tIns="0" lIns="0" bIns="0" rIns="0">
            <a:spAutoFit/>
          </a:bodyPr>
          <a:lstStyle/>
          <a:p>
            <a:pPr algn="ctr">
              <a:lnSpc>
                <a:spcPts val="1795"/>
              </a:lnSpc>
            </a:pPr>
            <a:r>
              <a:rPr lang="en-US" sz="1282" i="true" spc="32">
                <a:solidFill>
                  <a:srgbClr val="454F93"/>
                </a:solidFill>
                <a:latin typeface="Noto Sans Italics"/>
                <a:ea typeface="Noto Sans Italics"/>
                <a:cs typeface="Noto Sans Italics"/>
                <a:sym typeface="Noto Sans Italics"/>
              </a:rPr>
              <a:t>Consultez le détail de tous les créneaux</a:t>
            </a:r>
          </a:p>
        </p:txBody>
      </p:sp>
      <p:sp>
        <p:nvSpPr>
          <p:cNvPr name="TextBox 17" id="17"/>
          <p:cNvSpPr txBox="true"/>
          <p:nvPr/>
        </p:nvSpPr>
        <p:spPr>
          <a:xfrm rot="0">
            <a:off x="381086" y="3957525"/>
            <a:ext cx="3127032" cy="215077"/>
          </a:xfrm>
          <a:prstGeom prst="rect">
            <a:avLst/>
          </a:prstGeom>
        </p:spPr>
        <p:txBody>
          <a:bodyPr anchor="t" rtlCol="false" tIns="0" lIns="0" bIns="0" rIns="0">
            <a:spAutoFit/>
          </a:bodyPr>
          <a:lstStyle/>
          <a:p>
            <a:pPr algn="ctr">
              <a:lnSpc>
                <a:spcPts val="1795"/>
              </a:lnSpc>
            </a:pPr>
            <a:r>
              <a:rPr lang="en-US" sz="1282" i="true" spc="32">
                <a:solidFill>
                  <a:srgbClr val="454F93"/>
                </a:solidFill>
                <a:latin typeface="Noto Sans Italics"/>
                <a:ea typeface="Noto Sans Italics"/>
                <a:cs typeface="Noto Sans Italics"/>
                <a:sym typeface="Noto Sans Italics"/>
              </a:rPr>
              <a:t> * Créneaux hors vacances scolaires </a:t>
            </a:r>
          </a:p>
        </p:txBody>
      </p:sp>
      <p:sp>
        <p:nvSpPr>
          <p:cNvPr name="TextBox 18" id="18"/>
          <p:cNvSpPr txBox="true"/>
          <p:nvPr/>
        </p:nvSpPr>
        <p:spPr>
          <a:xfrm rot="0">
            <a:off x="-919142" y="4877734"/>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Contacts importants</a:t>
            </a:r>
          </a:p>
        </p:txBody>
      </p:sp>
      <p:sp>
        <p:nvSpPr>
          <p:cNvPr name="TextBox 19" id="19"/>
          <p:cNvSpPr txBox="true"/>
          <p:nvPr/>
        </p:nvSpPr>
        <p:spPr>
          <a:xfrm rot="0">
            <a:off x="542510" y="5595101"/>
            <a:ext cx="2965608" cy="5626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Référent accueil, responsable créneaux, volants, tournois, etc… AVEC PHOTO ET NUMERO</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10692000"/>
            <a:chOff x="0" y="0"/>
            <a:chExt cx="2709333" cy="3831771"/>
          </a:xfrm>
        </p:grpSpPr>
        <p:sp>
          <p:nvSpPr>
            <p:cNvPr name="Freeform 3" id="3"/>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000000">
                <a:alpha val="0"/>
              </a:srgbClr>
            </a:solidFill>
            <a:ln w="285750" cap="sq">
              <a:solidFill>
                <a:srgbClr val="E3E3ED"/>
              </a:solidFill>
              <a:prstDash val="solid"/>
              <a:miter/>
            </a:ln>
          </p:spPr>
        </p:sp>
        <p:sp>
          <p:nvSpPr>
            <p:cNvPr name="TextBox 4" id="4"/>
            <p:cNvSpPr txBox="true"/>
            <p:nvPr/>
          </p:nvSpPr>
          <p:spPr>
            <a:xfrm>
              <a:off x="0" y="-28575"/>
              <a:ext cx="2709333" cy="3860346"/>
            </a:xfrm>
            <a:prstGeom prst="rect">
              <a:avLst/>
            </a:prstGeom>
          </p:spPr>
          <p:txBody>
            <a:bodyPr anchor="ctr" rtlCol="false" tIns="50800" lIns="50800" bIns="50800" rIns="50800"/>
            <a:lstStyle/>
            <a:p>
              <a:pPr algn="ctr">
                <a:lnSpc>
                  <a:spcPts val="1805"/>
                </a:lnSpc>
              </a:pPr>
            </a:p>
          </p:txBody>
        </p:sp>
      </p:grpSp>
      <p:grpSp>
        <p:nvGrpSpPr>
          <p:cNvPr name="Group 5" id="5"/>
          <p:cNvGrpSpPr/>
          <p:nvPr/>
        </p:nvGrpSpPr>
        <p:grpSpPr>
          <a:xfrm rot="0">
            <a:off x="1320845" y="9678134"/>
            <a:ext cx="4918310" cy="1013866"/>
            <a:chOff x="0" y="0"/>
            <a:chExt cx="6557747" cy="1351821"/>
          </a:xfrm>
        </p:grpSpPr>
        <p:sp>
          <p:nvSpPr>
            <p:cNvPr name="AutoShape 6" id="6"/>
            <p:cNvSpPr/>
            <p:nvPr/>
          </p:nvSpPr>
          <p:spPr>
            <a:xfrm>
              <a:off x="0" y="0"/>
              <a:ext cx="6557747" cy="1351821"/>
            </a:xfrm>
            <a:prstGeom prst="rect">
              <a:avLst/>
            </a:prstGeom>
            <a:solidFill>
              <a:srgbClr val="6D6D87"/>
            </a:solidFill>
          </p:spPr>
        </p:sp>
      </p:grpSp>
      <p:sp>
        <p:nvSpPr>
          <p:cNvPr name="Freeform 7" id="7"/>
          <p:cNvSpPr/>
          <p:nvPr/>
        </p:nvSpPr>
        <p:spPr>
          <a:xfrm flipH="false" flipV="false" rot="0">
            <a:off x="489086" y="424113"/>
            <a:ext cx="1715674" cy="479536"/>
          </a:xfrm>
          <a:custGeom>
            <a:avLst/>
            <a:gdLst/>
            <a:ahLst/>
            <a:cxnLst/>
            <a:rect r="r" b="b" t="t" l="l"/>
            <a:pathLst>
              <a:path h="479536" w="1715674">
                <a:moveTo>
                  <a:pt x="0" y="0"/>
                </a:moveTo>
                <a:lnTo>
                  <a:pt x="1715674" y="0"/>
                </a:lnTo>
                <a:lnTo>
                  <a:pt x="1715674" y="479536"/>
                </a:lnTo>
                <a:lnTo>
                  <a:pt x="0" y="479536"/>
                </a:lnTo>
                <a:lnTo>
                  <a:pt x="0" y="0"/>
                </a:lnTo>
                <a:close/>
              </a:path>
            </a:pathLst>
          </a:custGeom>
          <a:blipFill>
            <a:blip r:embed="rId2"/>
            <a:stretch>
              <a:fillRect l="0" t="0" r="0" b="0"/>
            </a:stretch>
          </a:blipFill>
        </p:spPr>
      </p:sp>
      <p:sp>
        <p:nvSpPr>
          <p:cNvPr name="TextBox 8" id="8"/>
          <p:cNvSpPr txBox="true"/>
          <p:nvPr/>
        </p:nvSpPr>
        <p:spPr>
          <a:xfrm rot="0">
            <a:off x="2167860" y="9456542"/>
            <a:ext cx="1035557"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9" id="9"/>
          <p:cNvSpPr txBox="true"/>
          <p:nvPr/>
        </p:nvSpPr>
        <p:spPr>
          <a:xfrm rot="0">
            <a:off x="3377535" y="9464392"/>
            <a:ext cx="822365"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0" id="10"/>
          <p:cNvSpPr txBox="true"/>
          <p:nvPr/>
        </p:nvSpPr>
        <p:spPr>
          <a:xfrm rot="0">
            <a:off x="4371350" y="9456542"/>
            <a:ext cx="967593"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1" id="11"/>
          <p:cNvSpPr txBox="true"/>
          <p:nvPr/>
        </p:nvSpPr>
        <p:spPr>
          <a:xfrm rot="0">
            <a:off x="5273107" y="9456542"/>
            <a:ext cx="964986" cy="84094"/>
          </a:xfrm>
          <a:prstGeom prst="rect">
            <a:avLst/>
          </a:prstGeom>
        </p:spPr>
        <p:txBody>
          <a:bodyPr anchor="t" rtlCol="false" tIns="0" lIns="0" bIns="0" rIns="0">
            <a:spAutoFit/>
          </a:bodyPr>
          <a:lstStyle/>
          <a:p>
            <a:pPr algn="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2" id="12"/>
          <p:cNvSpPr txBox="true"/>
          <p:nvPr/>
        </p:nvSpPr>
        <p:spPr>
          <a:xfrm rot="0">
            <a:off x="-919142" y="1260950"/>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S’inscrire à un tournoi</a:t>
            </a:r>
          </a:p>
        </p:txBody>
      </p:sp>
      <p:sp>
        <p:nvSpPr>
          <p:cNvPr name="TextBox 13" id="13"/>
          <p:cNvSpPr txBox="true"/>
          <p:nvPr/>
        </p:nvSpPr>
        <p:spPr>
          <a:xfrm rot="0">
            <a:off x="1072056" y="10046471"/>
            <a:ext cx="5415888" cy="286717"/>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CLUB</a:t>
            </a:r>
          </a:p>
        </p:txBody>
      </p:sp>
      <p:sp>
        <p:nvSpPr>
          <p:cNvPr name="TextBox 14" id="14"/>
          <p:cNvSpPr txBox="true"/>
          <p:nvPr/>
        </p:nvSpPr>
        <p:spPr>
          <a:xfrm rot="0">
            <a:off x="-1057124" y="3108498"/>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Jouer en Interclubs</a:t>
            </a:r>
          </a:p>
        </p:txBody>
      </p:sp>
      <p:sp>
        <p:nvSpPr>
          <p:cNvPr name="TextBox 15" id="15"/>
          <p:cNvSpPr txBox="true"/>
          <p:nvPr/>
        </p:nvSpPr>
        <p:spPr>
          <a:xfrm rot="0">
            <a:off x="489086" y="1860088"/>
            <a:ext cx="2965608" cy="5626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Lien vers Badnet ?</a:t>
            </a:r>
          </a:p>
          <a:p>
            <a:pPr algn="l">
              <a:lnSpc>
                <a:spcPts val="1540"/>
              </a:lnSpc>
            </a:pPr>
            <a:r>
              <a:rPr lang="en-US" sz="1100" spc="27">
                <a:solidFill>
                  <a:srgbClr val="454F93"/>
                </a:solidFill>
                <a:latin typeface="Noto Sans"/>
                <a:ea typeface="Noto Sans"/>
                <a:cs typeface="Noto Sans"/>
                <a:sym typeface="Noto Sans"/>
              </a:rPr>
              <a:t>Référent inscriptions ?</a:t>
            </a:r>
          </a:p>
          <a:p>
            <a:pPr algn="l">
              <a:lnSpc>
                <a:spcPts val="1540"/>
              </a:lnSpc>
            </a:pPr>
            <a:r>
              <a:rPr lang="en-US" sz="1100" spc="27">
                <a:solidFill>
                  <a:srgbClr val="454F93"/>
                </a:solidFill>
                <a:latin typeface="Noto Sans"/>
                <a:ea typeface="Noto Sans"/>
                <a:cs typeface="Noto Sans"/>
                <a:sym typeface="Noto Sans"/>
              </a:rPr>
              <a:t>Calendrier ?</a:t>
            </a:r>
          </a:p>
        </p:txBody>
      </p:sp>
      <p:sp>
        <p:nvSpPr>
          <p:cNvPr name="TextBox 16" id="16"/>
          <p:cNvSpPr txBox="true"/>
          <p:nvPr/>
        </p:nvSpPr>
        <p:spPr>
          <a:xfrm rot="0">
            <a:off x="489086" y="3587740"/>
            <a:ext cx="2965608" cy="7531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Equipes</a:t>
            </a:r>
          </a:p>
          <a:p>
            <a:pPr algn="l">
              <a:lnSpc>
                <a:spcPts val="1540"/>
              </a:lnSpc>
            </a:pPr>
            <a:r>
              <a:rPr lang="en-US" sz="1100" spc="27">
                <a:solidFill>
                  <a:srgbClr val="454F93"/>
                </a:solidFill>
                <a:latin typeface="Noto Sans"/>
                <a:ea typeface="Noto Sans"/>
                <a:cs typeface="Noto Sans"/>
                <a:sym typeface="Noto Sans"/>
              </a:rPr>
              <a:t>Niveaux</a:t>
            </a:r>
          </a:p>
          <a:p>
            <a:pPr algn="l">
              <a:lnSpc>
                <a:spcPts val="1540"/>
              </a:lnSpc>
            </a:pPr>
            <a:r>
              <a:rPr lang="en-US" sz="1100" spc="27">
                <a:solidFill>
                  <a:srgbClr val="454F93"/>
                </a:solidFill>
                <a:latin typeface="Noto Sans"/>
                <a:ea typeface="Noto Sans"/>
                <a:cs typeface="Noto Sans"/>
                <a:sym typeface="Noto Sans"/>
              </a:rPr>
              <a:t>Engagements</a:t>
            </a:r>
          </a:p>
          <a:p>
            <a:pPr algn="l">
              <a:lnSpc>
                <a:spcPts val="1540"/>
              </a:lnSpc>
            </a:pPr>
            <a:r>
              <a:rPr lang="en-US" sz="1100" spc="27">
                <a:solidFill>
                  <a:srgbClr val="454F93"/>
                </a:solidFill>
                <a:latin typeface="Noto Sans"/>
                <a:ea typeface="Noto Sans"/>
                <a:cs typeface="Noto Sans"/>
                <a:sym typeface="Noto Sans"/>
              </a:rPr>
              <a:t>Etc. </a:t>
            </a:r>
          </a:p>
        </p:txBody>
      </p:sp>
      <p:sp>
        <p:nvSpPr>
          <p:cNvPr name="TextBox 17" id="17"/>
          <p:cNvSpPr txBox="true"/>
          <p:nvPr/>
        </p:nvSpPr>
        <p:spPr>
          <a:xfrm rot="0">
            <a:off x="-985124" y="5026650"/>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Acheter son matériel</a:t>
            </a:r>
          </a:p>
        </p:txBody>
      </p:sp>
      <p:sp>
        <p:nvSpPr>
          <p:cNvPr name="TextBox 18" id="18"/>
          <p:cNvSpPr txBox="true"/>
          <p:nvPr/>
        </p:nvSpPr>
        <p:spPr>
          <a:xfrm rot="0">
            <a:off x="489086" y="5505893"/>
            <a:ext cx="2965608" cy="5626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Textile, raquette, volants Magasin partenaire ? Référent au club ? Prix et moyen d’achat ? Comment payer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10692000"/>
            <a:chOff x="0" y="0"/>
            <a:chExt cx="2709333" cy="3831771"/>
          </a:xfrm>
        </p:grpSpPr>
        <p:sp>
          <p:nvSpPr>
            <p:cNvPr name="Freeform 3" id="3"/>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000000">
                <a:alpha val="0"/>
              </a:srgbClr>
            </a:solidFill>
            <a:ln w="285750" cap="sq">
              <a:solidFill>
                <a:srgbClr val="E3E3ED"/>
              </a:solidFill>
              <a:prstDash val="solid"/>
              <a:miter/>
            </a:ln>
          </p:spPr>
        </p:sp>
        <p:sp>
          <p:nvSpPr>
            <p:cNvPr name="TextBox 4" id="4"/>
            <p:cNvSpPr txBox="true"/>
            <p:nvPr/>
          </p:nvSpPr>
          <p:spPr>
            <a:xfrm>
              <a:off x="0" y="-28575"/>
              <a:ext cx="2709333" cy="3860346"/>
            </a:xfrm>
            <a:prstGeom prst="rect">
              <a:avLst/>
            </a:prstGeom>
          </p:spPr>
          <p:txBody>
            <a:bodyPr anchor="ctr" rtlCol="false" tIns="50800" lIns="50800" bIns="50800" rIns="50800"/>
            <a:lstStyle/>
            <a:p>
              <a:pPr algn="ctr">
                <a:lnSpc>
                  <a:spcPts val="1805"/>
                </a:lnSpc>
              </a:pPr>
            </a:p>
          </p:txBody>
        </p:sp>
      </p:grpSp>
      <p:grpSp>
        <p:nvGrpSpPr>
          <p:cNvPr name="Group 5" id="5"/>
          <p:cNvGrpSpPr/>
          <p:nvPr/>
        </p:nvGrpSpPr>
        <p:grpSpPr>
          <a:xfrm rot="0">
            <a:off x="1320845" y="9678134"/>
            <a:ext cx="4918310" cy="1013866"/>
            <a:chOff x="0" y="0"/>
            <a:chExt cx="6557747" cy="1351821"/>
          </a:xfrm>
        </p:grpSpPr>
        <p:sp>
          <p:nvSpPr>
            <p:cNvPr name="AutoShape 6" id="6"/>
            <p:cNvSpPr/>
            <p:nvPr/>
          </p:nvSpPr>
          <p:spPr>
            <a:xfrm>
              <a:off x="0" y="0"/>
              <a:ext cx="6557747" cy="1351821"/>
            </a:xfrm>
            <a:prstGeom prst="rect">
              <a:avLst/>
            </a:prstGeom>
            <a:solidFill>
              <a:srgbClr val="6D6D87"/>
            </a:solidFill>
          </p:spPr>
        </p:sp>
      </p:grpSp>
      <p:sp>
        <p:nvSpPr>
          <p:cNvPr name="Freeform 7" id="7"/>
          <p:cNvSpPr/>
          <p:nvPr/>
        </p:nvSpPr>
        <p:spPr>
          <a:xfrm flipH="false" flipV="false" rot="0">
            <a:off x="489086" y="424113"/>
            <a:ext cx="1715674" cy="479536"/>
          </a:xfrm>
          <a:custGeom>
            <a:avLst/>
            <a:gdLst/>
            <a:ahLst/>
            <a:cxnLst/>
            <a:rect r="r" b="b" t="t" l="l"/>
            <a:pathLst>
              <a:path h="479536" w="1715674">
                <a:moveTo>
                  <a:pt x="0" y="0"/>
                </a:moveTo>
                <a:lnTo>
                  <a:pt x="1715674" y="0"/>
                </a:lnTo>
                <a:lnTo>
                  <a:pt x="1715674" y="479536"/>
                </a:lnTo>
                <a:lnTo>
                  <a:pt x="0" y="479536"/>
                </a:lnTo>
                <a:lnTo>
                  <a:pt x="0" y="0"/>
                </a:lnTo>
                <a:close/>
              </a:path>
            </a:pathLst>
          </a:custGeom>
          <a:blipFill>
            <a:blip r:embed="rId2"/>
            <a:stretch>
              <a:fillRect l="0" t="0" r="0" b="0"/>
            </a:stretch>
          </a:blipFill>
        </p:spPr>
      </p:sp>
      <p:sp>
        <p:nvSpPr>
          <p:cNvPr name="TextBox 8" id="8"/>
          <p:cNvSpPr txBox="true"/>
          <p:nvPr/>
        </p:nvSpPr>
        <p:spPr>
          <a:xfrm rot="0">
            <a:off x="2167860" y="9456542"/>
            <a:ext cx="1035557"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9" id="9"/>
          <p:cNvSpPr txBox="true"/>
          <p:nvPr/>
        </p:nvSpPr>
        <p:spPr>
          <a:xfrm rot="0">
            <a:off x="3377535" y="9464392"/>
            <a:ext cx="822365"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0" id="10"/>
          <p:cNvSpPr txBox="true"/>
          <p:nvPr/>
        </p:nvSpPr>
        <p:spPr>
          <a:xfrm rot="0">
            <a:off x="4371350" y="9456542"/>
            <a:ext cx="967593" cy="84094"/>
          </a:xfrm>
          <a:prstGeom prst="rect">
            <a:avLst/>
          </a:prstGeom>
        </p:spPr>
        <p:txBody>
          <a:bodyPr anchor="t" rtlCol="false" tIns="0" lIns="0" bIns="0" rIns="0">
            <a:spAutoFit/>
          </a:bodyPr>
          <a:lstStyle/>
          <a:p>
            <a:pPr algn="ct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1" id="11"/>
          <p:cNvSpPr txBox="true"/>
          <p:nvPr/>
        </p:nvSpPr>
        <p:spPr>
          <a:xfrm rot="0">
            <a:off x="5273107" y="9456542"/>
            <a:ext cx="964986" cy="84094"/>
          </a:xfrm>
          <a:prstGeom prst="rect">
            <a:avLst/>
          </a:prstGeom>
        </p:spPr>
        <p:txBody>
          <a:bodyPr anchor="t" rtlCol="false" tIns="0" lIns="0" bIns="0" rIns="0">
            <a:spAutoFit/>
          </a:bodyPr>
          <a:lstStyle/>
          <a:p>
            <a:pPr algn="r">
              <a:lnSpc>
                <a:spcPts val="725"/>
              </a:lnSpc>
            </a:pPr>
            <a:r>
              <a:rPr lang="en-US" b="true" sz="518" spc="12">
                <a:solidFill>
                  <a:srgbClr val="6D6D87"/>
                </a:solidFill>
                <a:latin typeface="Noto Sans Bold"/>
                <a:ea typeface="Noto Sans Bold"/>
                <a:cs typeface="Noto Sans Bold"/>
                <a:sym typeface="Noto Sans Bold"/>
              </a:rPr>
              <a:t>...</a:t>
            </a:r>
          </a:p>
        </p:txBody>
      </p:sp>
      <p:sp>
        <p:nvSpPr>
          <p:cNvPr name="TextBox 12" id="12"/>
          <p:cNvSpPr txBox="true"/>
          <p:nvPr/>
        </p:nvSpPr>
        <p:spPr>
          <a:xfrm rot="0">
            <a:off x="-1447043" y="1260950"/>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Tutos utiles </a:t>
            </a:r>
          </a:p>
        </p:txBody>
      </p:sp>
      <p:sp>
        <p:nvSpPr>
          <p:cNvPr name="TextBox 13" id="13"/>
          <p:cNvSpPr txBox="true"/>
          <p:nvPr/>
        </p:nvSpPr>
        <p:spPr>
          <a:xfrm rot="0">
            <a:off x="1072056" y="10046471"/>
            <a:ext cx="5415888" cy="286717"/>
          </a:xfrm>
          <a:prstGeom prst="rect">
            <a:avLst/>
          </a:prstGeom>
        </p:spPr>
        <p:txBody>
          <a:bodyPr anchor="t" rtlCol="false" tIns="0" lIns="0" bIns="0" rIns="0">
            <a:spAutoFit/>
          </a:bodyPr>
          <a:lstStyle/>
          <a:p>
            <a:pPr algn="ctr">
              <a:lnSpc>
                <a:spcPts val="2206"/>
              </a:lnSpc>
            </a:pPr>
            <a:r>
              <a:rPr lang="en-US" b="true" sz="1970" spc="49">
                <a:solidFill>
                  <a:srgbClr val="FFFFFF"/>
                </a:solidFill>
                <a:latin typeface="Cardo Bold"/>
                <a:ea typeface="Cardo Bold"/>
                <a:cs typeface="Cardo Bold"/>
                <a:sym typeface="Cardo Bold"/>
              </a:rPr>
              <a:t>CLUB</a:t>
            </a:r>
          </a:p>
        </p:txBody>
      </p:sp>
      <p:sp>
        <p:nvSpPr>
          <p:cNvPr name="TextBox 14" id="14"/>
          <p:cNvSpPr txBox="true"/>
          <p:nvPr/>
        </p:nvSpPr>
        <p:spPr>
          <a:xfrm rot="0">
            <a:off x="-1057124" y="3108498"/>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              Nos bons plans partenaires</a:t>
            </a:r>
          </a:p>
        </p:txBody>
      </p:sp>
      <p:sp>
        <p:nvSpPr>
          <p:cNvPr name="TextBox 15" id="15"/>
          <p:cNvSpPr txBox="true"/>
          <p:nvPr/>
        </p:nvSpPr>
        <p:spPr>
          <a:xfrm rot="0">
            <a:off x="489086" y="1860088"/>
            <a:ext cx="3182914" cy="3721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 Faire son sac de badminton ➢ Monter un terrain ➢ 10 Règles d’Or du badiste ➢ ….</a:t>
            </a:r>
          </a:p>
        </p:txBody>
      </p:sp>
      <p:sp>
        <p:nvSpPr>
          <p:cNvPr name="TextBox 16" id="16"/>
          <p:cNvSpPr txBox="true"/>
          <p:nvPr/>
        </p:nvSpPr>
        <p:spPr>
          <a:xfrm rot="0">
            <a:off x="489086" y="3587740"/>
            <a:ext cx="2965608" cy="3721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Les bons plans et ou le logo des partenaires du club </a:t>
            </a:r>
          </a:p>
        </p:txBody>
      </p:sp>
      <p:sp>
        <p:nvSpPr>
          <p:cNvPr name="TextBox 17" id="17"/>
          <p:cNvSpPr txBox="true"/>
          <p:nvPr/>
        </p:nvSpPr>
        <p:spPr>
          <a:xfrm rot="0">
            <a:off x="-1165124" y="5026650"/>
            <a:ext cx="5119043" cy="355418"/>
          </a:xfrm>
          <a:prstGeom prst="rect">
            <a:avLst/>
          </a:prstGeom>
        </p:spPr>
        <p:txBody>
          <a:bodyPr anchor="t" rtlCol="false" tIns="0" lIns="0" bIns="0" rIns="0">
            <a:spAutoFit/>
          </a:bodyPr>
          <a:lstStyle/>
          <a:p>
            <a:pPr algn="ctr">
              <a:lnSpc>
                <a:spcPts val="2985"/>
              </a:lnSpc>
            </a:pPr>
            <a:r>
              <a:rPr lang="en-US" b="true" sz="2132" spc="-144">
                <a:solidFill>
                  <a:srgbClr val="6D6D87"/>
                </a:solidFill>
                <a:latin typeface="Cardo Bold"/>
                <a:ea typeface="Cardo Bold"/>
                <a:cs typeface="Cardo Bold"/>
                <a:sym typeface="Cardo Bold"/>
              </a:rPr>
              <a:t>S’investir au club</a:t>
            </a:r>
          </a:p>
        </p:txBody>
      </p:sp>
      <p:sp>
        <p:nvSpPr>
          <p:cNvPr name="TextBox 18" id="18"/>
          <p:cNvSpPr txBox="true"/>
          <p:nvPr/>
        </p:nvSpPr>
        <p:spPr>
          <a:xfrm rot="0">
            <a:off x="489086" y="5505893"/>
            <a:ext cx="2965608" cy="372110"/>
          </a:xfrm>
          <a:prstGeom prst="rect">
            <a:avLst/>
          </a:prstGeom>
        </p:spPr>
        <p:txBody>
          <a:bodyPr anchor="t" rtlCol="false" tIns="0" lIns="0" bIns="0" rIns="0">
            <a:spAutoFit/>
          </a:bodyPr>
          <a:lstStyle/>
          <a:p>
            <a:pPr algn="l">
              <a:lnSpc>
                <a:spcPts val="1540"/>
              </a:lnSpc>
            </a:pPr>
            <a:r>
              <a:rPr lang="en-US" sz="1100" spc="27">
                <a:solidFill>
                  <a:srgbClr val="454F93"/>
                </a:solidFill>
                <a:latin typeface="Noto Sans"/>
                <a:ea typeface="Noto Sans"/>
                <a:cs typeface="Noto Sans"/>
                <a:sym typeface="Noto Sans"/>
              </a:rPr>
              <a:t>Devenir bénévole, intégrer le CA, avantages, besoins, fiches de postes etc…</a:t>
            </a:r>
          </a:p>
        </p:txBody>
      </p:sp>
      <p:pic>
        <p:nvPicPr>
          <p:cNvPr name="Picture 19" id="19"/>
          <p:cNvPicPr>
            <a:picLocks noChangeAspect="true"/>
          </p:cNvPicPr>
          <p:nvPr/>
        </p:nvPicPr>
        <p:blipFill>
          <a:blip r:embed="rId3"/>
          <a:stretch>
            <a:fillRect/>
          </a:stretch>
        </p:blipFill>
        <p:spPr>
          <a:xfrm rot="0">
            <a:off x="5445963" y="1085946"/>
            <a:ext cx="1586383" cy="1586383"/>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10692000"/>
            <a:chOff x="0" y="0"/>
            <a:chExt cx="2709333" cy="3831771"/>
          </a:xfrm>
        </p:grpSpPr>
        <p:sp>
          <p:nvSpPr>
            <p:cNvPr name="Freeform 3" id="3"/>
            <p:cNvSpPr/>
            <p:nvPr/>
          </p:nvSpPr>
          <p:spPr>
            <a:xfrm flipH="false" flipV="false" rot="0">
              <a:off x="0" y="0"/>
              <a:ext cx="2709333" cy="3831772"/>
            </a:xfrm>
            <a:custGeom>
              <a:avLst/>
              <a:gdLst/>
              <a:ahLst/>
              <a:cxnLst/>
              <a:rect r="r" b="b" t="t" l="l"/>
              <a:pathLst>
                <a:path h="3831772" w="2709333">
                  <a:moveTo>
                    <a:pt x="0" y="0"/>
                  </a:moveTo>
                  <a:lnTo>
                    <a:pt x="2709333" y="0"/>
                  </a:lnTo>
                  <a:lnTo>
                    <a:pt x="2709333" y="3831772"/>
                  </a:lnTo>
                  <a:lnTo>
                    <a:pt x="0" y="3831772"/>
                  </a:lnTo>
                  <a:close/>
                </a:path>
              </a:pathLst>
            </a:custGeom>
            <a:solidFill>
              <a:srgbClr val="E3E3ED"/>
            </a:solidFill>
          </p:spPr>
        </p:sp>
        <p:sp>
          <p:nvSpPr>
            <p:cNvPr name="TextBox 4" id="4"/>
            <p:cNvSpPr txBox="true"/>
            <p:nvPr/>
          </p:nvSpPr>
          <p:spPr>
            <a:xfrm>
              <a:off x="0" y="-28575"/>
              <a:ext cx="2709333" cy="3860346"/>
            </a:xfrm>
            <a:prstGeom prst="rect">
              <a:avLst/>
            </a:prstGeom>
          </p:spPr>
          <p:txBody>
            <a:bodyPr anchor="ctr" rtlCol="false" tIns="50800" lIns="50800" bIns="50800" rIns="50800"/>
            <a:lstStyle/>
            <a:p>
              <a:pPr algn="ctr">
                <a:lnSpc>
                  <a:spcPts val="1540"/>
                </a:lnSpc>
              </a:pPr>
            </a:p>
          </p:txBody>
        </p:sp>
      </p:grpSp>
      <p:sp>
        <p:nvSpPr>
          <p:cNvPr name="Freeform 5" id="5"/>
          <p:cNvSpPr/>
          <p:nvPr/>
        </p:nvSpPr>
        <p:spPr>
          <a:xfrm flipH="false" flipV="false" rot="0">
            <a:off x="3279998" y="7227056"/>
            <a:ext cx="1000003" cy="901642"/>
          </a:xfrm>
          <a:custGeom>
            <a:avLst/>
            <a:gdLst/>
            <a:ahLst/>
            <a:cxnLst/>
            <a:rect r="r" b="b" t="t" l="l"/>
            <a:pathLst>
              <a:path h="901642" w="1000003">
                <a:moveTo>
                  <a:pt x="0" y="0"/>
                </a:moveTo>
                <a:lnTo>
                  <a:pt x="1000004" y="0"/>
                </a:lnTo>
                <a:lnTo>
                  <a:pt x="1000004" y="901643"/>
                </a:lnTo>
                <a:lnTo>
                  <a:pt x="0" y="901643"/>
                </a:lnTo>
                <a:lnTo>
                  <a:pt x="0" y="0"/>
                </a:lnTo>
                <a:close/>
              </a:path>
            </a:pathLst>
          </a:custGeom>
          <a:blipFill>
            <a:blip r:embed="rId2"/>
            <a:stretch>
              <a:fillRect l="0" t="0" r="0" b="0"/>
            </a:stretch>
          </a:blipFill>
        </p:spPr>
      </p:sp>
      <p:sp>
        <p:nvSpPr>
          <p:cNvPr name="Freeform 6" id="6"/>
          <p:cNvSpPr/>
          <p:nvPr/>
        </p:nvSpPr>
        <p:spPr>
          <a:xfrm flipH="false" flipV="false" rot="0">
            <a:off x="3431672" y="6036558"/>
            <a:ext cx="696656" cy="904749"/>
          </a:xfrm>
          <a:custGeom>
            <a:avLst/>
            <a:gdLst/>
            <a:ahLst/>
            <a:cxnLst/>
            <a:rect r="r" b="b" t="t" l="l"/>
            <a:pathLst>
              <a:path h="904749" w="696656">
                <a:moveTo>
                  <a:pt x="0" y="0"/>
                </a:moveTo>
                <a:lnTo>
                  <a:pt x="696656" y="0"/>
                </a:lnTo>
                <a:lnTo>
                  <a:pt x="696656" y="904748"/>
                </a:lnTo>
                <a:lnTo>
                  <a:pt x="0" y="904748"/>
                </a:lnTo>
                <a:lnTo>
                  <a:pt x="0" y="0"/>
                </a:lnTo>
                <a:close/>
              </a:path>
            </a:pathLst>
          </a:custGeom>
          <a:blipFill>
            <a:blip r:embed="rId3"/>
            <a:stretch>
              <a:fillRect l="0" t="0" r="0" b="0"/>
            </a:stretch>
          </a:blipFill>
        </p:spPr>
      </p:sp>
      <p:sp>
        <p:nvSpPr>
          <p:cNvPr name="Freeform 7" id="7"/>
          <p:cNvSpPr/>
          <p:nvPr/>
        </p:nvSpPr>
        <p:spPr>
          <a:xfrm flipH="false" flipV="false" rot="0">
            <a:off x="2922163" y="9223301"/>
            <a:ext cx="1715674" cy="479536"/>
          </a:xfrm>
          <a:custGeom>
            <a:avLst/>
            <a:gdLst/>
            <a:ahLst/>
            <a:cxnLst/>
            <a:rect r="r" b="b" t="t" l="l"/>
            <a:pathLst>
              <a:path h="479536" w="1715674">
                <a:moveTo>
                  <a:pt x="0" y="0"/>
                </a:moveTo>
                <a:lnTo>
                  <a:pt x="1715674" y="0"/>
                </a:lnTo>
                <a:lnTo>
                  <a:pt x="1715674" y="479536"/>
                </a:lnTo>
                <a:lnTo>
                  <a:pt x="0" y="479536"/>
                </a:lnTo>
                <a:lnTo>
                  <a:pt x="0" y="0"/>
                </a:lnTo>
                <a:close/>
              </a:path>
            </a:pathLst>
          </a:custGeom>
          <a:blipFill>
            <a:blip r:embed="rId4"/>
            <a:stretch>
              <a:fillRect l="0" t="0" r="0" b="0"/>
            </a:stretch>
          </a:blipFill>
        </p:spPr>
      </p:sp>
      <p:sp>
        <p:nvSpPr>
          <p:cNvPr name="TextBox 8" id="8"/>
          <p:cNvSpPr txBox="true"/>
          <p:nvPr/>
        </p:nvSpPr>
        <p:spPr>
          <a:xfrm rot="0">
            <a:off x="533788" y="2108741"/>
            <a:ext cx="6492424" cy="2344151"/>
          </a:xfrm>
          <a:prstGeom prst="rect">
            <a:avLst/>
          </a:prstGeom>
        </p:spPr>
        <p:txBody>
          <a:bodyPr anchor="t" rtlCol="false" tIns="0" lIns="0" bIns="0" rIns="0">
            <a:spAutoFit/>
          </a:bodyPr>
          <a:lstStyle/>
          <a:p>
            <a:pPr algn="ctr">
              <a:lnSpc>
                <a:spcPts val="3785"/>
              </a:lnSpc>
            </a:pPr>
            <a:r>
              <a:rPr lang="en-US" b="true" sz="2704" spc="-183">
                <a:solidFill>
                  <a:srgbClr val="6D6D87"/>
                </a:solidFill>
                <a:latin typeface="Cardo Bold"/>
                <a:ea typeface="Cardo Bold"/>
                <a:cs typeface="Cardo Bold"/>
                <a:sym typeface="Cardo Bold"/>
              </a:rPr>
              <a:t>PAGE DE FIN DE LIVRET </a:t>
            </a:r>
          </a:p>
          <a:p>
            <a:pPr algn="ctr">
              <a:lnSpc>
                <a:spcPts val="3785"/>
              </a:lnSpc>
            </a:pPr>
            <a:r>
              <a:rPr lang="en-US" b="true" sz="2704" spc="-183">
                <a:solidFill>
                  <a:srgbClr val="6D6D87"/>
                </a:solidFill>
                <a:latin typeface="Cardo Bold"/>
                <a:ea typeface="Cardo Bold"/>
                <a:cs typeface="Cardo Bold"/>
                <a:sym typeface="Cardo Bold"/>
              </a:rPr>
              <a:t>AVEC LE VISUEL DE VOTRE CHOIX </a:t>
            </a:r>
          </a:p>
          <a:p>
            <a:pPr algn="ctr">
              <a:lnSpc>
                <a:spcPts val="3785"/>
              </a:lnSpc>
            </a:pPr>
            <a:r>
              <a:rPr lang="en-US" b="true" sz="2704" spc="-183">
                <a:solidFill>
                  <a:srgbClr val="6D6D87"/>
                </a:solidFill>
                <a:latin typeface="Cardo Bold"/>
                <a:ea typeface="Cardo Bold"/>
                <a:cs typeface="Cardo Bold"/>
                <a:sym typeface="Cardo Bold"/>
              </a:rPr>
              <a:t>+ UNE PHRASE TYPE “BONNE SAISON A TOUTES ET TOUS” ET/OU LE SLOGAN DU CLUB</a:t>
            </a:r>
          </a:p>
        </p:txBody>
      </p:sp>
      <p:sp>
        <p:nvSpPr>
          <p:cNvPr name="Freeform 9" id="9"/>
          <p:cNvSpPr/>
          <p:nvPr/>
        </p:nvSpPr>
        <p:spPr>
          <a:xfrm flipH="false" flipV="false" rot="0">
            <a:off x="3020786" y="8414449"/>
            <a:ext cx="1518429" cy="521960"/>
          </a:xfrm>
          <a:custGeom>
            <a:avLst/>
            <a:gdLst/>
            <a:ahLst/>
            <a:cxnLst/>
            <a:rect r="r" b="b" t="t" l="l"/>
            <a:pathLst>
              <a:path h="521960" w="1518429">
                <a:moveTo>
                  <a:pt x="0" y="0"/>
                </a:moveTo>
                <a:lnTo>
                  <a:pt x="1518428" y="0"/>
                </a:lnTo>
                <a:lnTo>
                  <a:pt x="1518428" y="521959"/>
                </a:lnTo>
                <a:lnTo>
                  <a:pt x="0" y="521959"/>
                </a:lnTo>
                <a:lnTo>
                  <a:pt x="0" y="0"/>
                </a:lnTo>
                <a:close/>
              </a:path>
            </a:pathLst>
          </a:custGeom>
          <a:blipFill>
            <a:blip r:embed="rId5"/>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DAGopV3Votw</dc:identifier>
  <dcterms:modified xsi:type="dcterms:W3CDTF">2011-08-01T06:04:30Z</dcterms:modified>
  <cp:revision>1</cp:revision>
  <dc:title>Livret d’accueil du licencié 2025-2026 - Comité 38</dc:title>
</cp:coreProperties>
</file>