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3"/>
  </p:notesMasterIdLst>
  <p:handoutMasterIdLst>
    <p:handoutMasterId r:id="rId34"/>
  </p:handoutMasterIdLst>
  <p:sldIdLst>
    <p:sldId id="256" r:id="rId3"/>
    <p:sldId id="257" r:id="rId4"/>
    <p:sldId id="291" r:id="rId5"/>
    <p:sldId id="258" r:id="rId6"/>
    <p:sldId id="259" r:id="rId7"/>
    <p:sldId id="260" r:id="rId8"/>
    <p:sldId id="290" r:id="rId9"/>
    <p:sldId id="292" r:id="rId10"/>
    <p:sldId id="262" r:id="rId11"/>
    <p:sldId id="263" r:id="rId12"/>
    <p:sldId id="264" r:id="rId13"/>
    <p:sldId id="265" r:id="rId14"/>
    <p:sldId id="266" r:id="rId15"/>
    <p:sldId id="267" r:id="rId16"/>
    <p:sldId id="268" r:id="rId17"/>
    <p:sldId id="269" r:id="rId18"/>
    <p:sldId id="270" r:id="rId19"/>
    <p:sldId id="272" r:id="rId20"/>
    <p:sldId id="273" r:id="rId21"/>
    <p:sldId id="274" r:id="rId22"/>
    <p:sldId id="289" r:id="rId23"/>
    <p:sldId id="271" r:id="rId24"/>
    <p:sldId id="275" r:id="rId25"/>
    <p:sldId id="288" r:id="rId26"/>
    <p:sldId id="287" r:id="rId27"/>
    <p:sldId id="278" r:id="rId28"/>
    <p:sldId id="286" r:id="rId29"/>
    <p:sldId id="280" r:id="rId30"/>
    <p:sldId id="281" r:id="rId31"/>
    <p:sldId id="282" r:id="rId3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INDEAU" initials="C" lastIdx="1" clrIdx="0">
    <p:extLst>
      <p:ext uri="{19B8F6BF-5375-455C-9EA6-DF929625EA0E}">
        <p15:presenceInfo xmlns:p15="http://schemas.microsoft.com/office/powerpoint/2012/main" userId="COINDEA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10" y="102"/>
      </p:cViewPr>
      <p:guideLst/>
    </p:cSldViewPr>
  </p:slideViewPr>
  <p:notesTextViewPr>
    <p:cViewPr>
      <p:scale>
        <a:sx n="1" d="1"/>
        <a:sy n="1" d="1"/>
      </p:scale>
      <p:origin x="0" y="0"/>
    </p:cViewPr>
  </p:notesTextViewPr>
  <p:notesViewPr>
    <p:cSldViewPr snapToGrid="0">
      <p:cViewPr varScale="1">
        <p:scale>
          <a:sx n="63" d="100"/>
          <a:sy n="63" d="100"/>
        </p:scale>
        <p:origin x="3134"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9A1841F9-A361-442A-BD78-68488014EB4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8C550F-AD6F-4EEB-A5A3-67C4A87E42AB}" type="datetimeFigureOut">
              <a:rPr lang="fr-FR" smtClean="0"/>
              <a:t>02/11/2023</a:t>
            </a:fld>
            <a:endParaRPr lang="fr-FR"/>
          </a:p>
        </p:txBody>
      </p:sp>
      <p:sp>
        <p:nvSpPr>
          <p:cNvPr id="5" name="Espace réservé du numéro de diapositive 4">
            <a:extLst>
              <a:ext uri="{FF2B5EF4-FFF2-40B4-BE49-F238E27FC236}">
                <a16:creationId xmlns:a16="http://schemas.microsoft.com/office/drawing/2014/main" id="{B48B4071-D846-4E1F-B974-28FCCDDBAB1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E3BF0AE-E9B5-4027-B923-0CF8A0256487}" type="slidenum">
              <a:rPr lang="fr-FR" smtClean="0"/>
              <a:t>‹N°›</a:t>
            </a:fld>
            <a:endParaRPr lang="fr-FR"/>
          </a:p>
        </p:txBody>
      </p:sp>
    </p:spTree>
    <p:extLst>
      <p:ext uri="{BB962C8B-B14F-4D97-AF65-F5344CB8AC3E}">
        <p14:creationId xmlns:p14="http://schemas.microsoft.com/office/powerpoint/2010/main" val="20541505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E42710-460F-4091-A138-7EDCE3139991}" type="datetimeFigureOut">
              <a:rPr lang="fr-FR" smtClean="0"/>
              <a:t>02/11/2023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EDE1AB-36F6-4ABB-8EB6-A8664AA57B5E}" type="slidenum">
              <a:rPr lang="fr-FR" smtClean="0"/>
              <a:t>‹N°›</a:t>
            </a:fld>
            <a:endParaRPr lang="fr-FR"/>
          </a:p>
        </p:txBody>
      </p:sp>
    </p:spTree>
    <p:extLst>
      <p:ext uri="{BB962C8B-B14F-4D97-AF65-F5344CB8AC3E}">
        <p14:creationId xmlns:p14="http://schemas.microsoft.com/office/powerpoint/2010/main" val="4075250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D89C56-1642-4D91-A729-3E64F9D657C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C7FF3F0-04AE-4BD8-9614-12BFD656AA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E96169F-38A1-4D58-B029-AEE4468F9E69}"/>
              </a:ext>
            </a:extLst>
          </p:cNvPr>
          <p:cNvSpPr>
            <a:spLocks noGrp="1"/>
          </p:cNvSpPr>
          <p:nvPr>
            <p:ph type="dt" sz="half" idx="10"/>
          </p:nvPr>
        </p:nvSpPr>
        <p:spPr/>
        <p:txBody>
          <a:bodyPr/>
          <a:lstStyle/>
          <a:p>
            <a:r>
              <a:rPr lang="fr-FR" dirty="0"/>
              <a:t>08/11/2023</a:t>
            </a:r>
          </a:p>
        </p:txBody>
      </p:sp>
      <p:sp>
        <p:nvSpPr>
          <p:cNvPr id="5" name="Espace réservé du pied de page 4">
            <a:extLst>
              <a:ext uri="{FF2B5EF4-FFF2-40B4-BE49-F238E27FC236}">
                <a16:creationId xmlns:a16="http://schemas.microsoft.com/office/drawing/2014/main" id="{2E362B03-A5D9-4BDC-A438-A0F09B9404C9}"/>
              </a:ext>
            </a:extLst>
          </p:cNvPr>
          <p:cNvSpPr>
            <a:spLocks noGrp="1"/>
          </p:cNvSpPr>
          <p:nvPr>
            <p:ph type="ftr" sz="quarter" idx="11"/>
          </p:nvPr>
        </p:nvSpPr>
        <p:spPr/>
        <p:txBody>
          <a:bodyPr/>
          <a:lstStyle/>
          <a:p>
            <a:r>
              <a:rPr lang="fr-FR" dirty="0"/>
              <a:t>Réunion des capitaines ICD 2023</a:t>
            </a:r>
          </a:p>
        </p:txBody>
      </p:sp>
      <p:sp>
        <p:nvSpPr>
          <p:cNvPr id="6" name="Espace réservé du numéro de diapositive 5">
            <a:extLst>
              <a:ext uri="{FF2B5EF4-FFF2-40B4-BE49-F238E27FC236}">
                <a16:creationId xmlns:a16="http://schemas.microsoft.com/office/drawing/2014/main" id="{2E931CBE-0D2A-4FA8-ABFE-F1627E3A2952}"/>
              </a:ext>
            </a:extLst>
          </p:cNvPr>
          <p:cNvSpPr>
            <a:spLocks noGrp="1"/>
          </p:cNvSpPr>
          <p:nvPr>
            <p:ph type="sldNum" sz="quarter" idx="12"/>
          </p:nvPr>
        </p:nvSpPr>
        <p:spPr/>
        <p:txBody>
          <a:bodyPr/>
          <a:lstStyle/>
          <a:p>
            <a:fld id="{FD3F859D-BA13-4426-B5F8-EC4C64D58E24}" type="slidenum">
              <a:rPr lang="fr-FR" smtClean="0"/>
              <a:t>‹N°›</a:t>
            </a:fld>
            <a:endParaRPr lang="fr-FR"/>
          </a:p>
        </p:txBody>
      </p:sp>
    </p:spTree>
    <p:extLst>
      <p:ext uri="{BB962C8B-B14F-4D97-AF65-F5344CB8AC3E}">
        <p14:creationId xmlns:p14="http://schemas.microsoft.com/office/powerpoint/2010/main" val="1717641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31191E-7054-4D50-8E1D-B78219D6634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907548D-B120-4A86-8C71-14D46270AEAA}"/>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DE600F1-B1A8-41CA-A596-2F66AC1CD707}"/>
              </a:ext>
            </a:extLst>
          </p:cNvPr>
          <p:cNvSpPr>
            <a:spLocks noGrp="1"/>
          </p:cNvSpPr>
          <p:nvPr>
            <p:ph type="dt" sz="half" idx="10"/>
          </p:nvPr>
        </p:nvSpPr>
        <p:spPr/>
        <p:txBody>
          <a:bodyPr/>
          <a:lstStyle/>
          <a:p>
            <a:r>
              <a:rPr lang="fr-FR"/>
              <a:t>08/11/2021</a:t>
            </a:r>
          </a:p>
        </p:txBody>
      </p:sp>
      <p:sp>
        <p:nvSpPr>
          <p:cNvPr id="5" name="Espace réservé du pied de page 4">
            <a:extLst>
              <a:ext uri="{FF2B5EF4-FFF2-40B4-BE49-F238E27FC236}">
                <a16:creationId xmlns:a16="http://schemas.microsoft.com/office/drawing/2014/main" id="{99ECF1F3-0176-478A-8A6B-550057287347}"/>
              </a:ext>
            </a:extLst>
          </p:cNvPr>
          <p:cNvSpPr>
            <a:spLocks noGrp="1"/>
          </p:cNvSpPr>
          <p:nvPr>
            <p:ph type="ftr" sz="quarter" idx="11"/>
          </p:nvPr>
        </p:nvSpPr>
        <p:spPr/>
        <p:txBody>
          <a:bodyPr/>
          <a:lstStyle/>
          <a:p>
            <a:r>
              <a:rPr lang="fr-FR"/>
              <a:t>Réunion des capitaines et formation des officiels ICD</a:t>
            </a:r>
          </a:p>
        </p:txBody>
      </p:sp>
      <p:sp>
        <p:nvSpPr>
          <p:cNvPr id="6" name="Espace réservé du numéro de diapositive 5">
            <a:extLst>
              <a:ext uri="{FF2B5EF4-FFF2-40B4-BE49-F238E27FC236}">
                <a16:creationId xmlns:a16="http://schemas.microsoft.com/office/drawing/2014/main" id="{48255731-A6FE-4BD6-AD3D-AA8596ABFFA2}"/>
              </a:ext>
            </a:extLst>
          </p:cNvPr>
          <p:cNvSpPr>
            <a:spLocks noGrp="1"/>
          </p:cNvSpPr>
          <p:nvPr>
            <p:ph type="sldNum" sz="quarter" idx="12"/>
          </p:nvPr>
        </p:nvSpPr>
        <p:spPr/>
        <p:txBody>
          <a:bodyPr/>
          <a:lstStyle/>
          <a:p>
            <a:fld id="{FD3F859D-BA13-4426-B5F8-EC4C64D58E24}" type="slidenum">
              <a:rPr lang="fr-FR" smtClean="0"/>
              <a:t>‹N°›</a:t>
            </a:fld>
            <a:endParaRPr lang="fr-FR"/>
          </a:p>
        </p:txBody>
      </p:sp>
    </p:spTree>
    <p:extLst>
      <p:ext uri="{BB962C8B-B14F-4D97-AF65-F5344CB8AC3E}">
        <p14:creationId xmlns:p14="http://schemas.microsoft.com/office/powerpoint/2010/main" val="4117475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63F89F-2192-409F-8D7D-E40067A77F2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D385893-F046-4772-94E7-42FA5BD241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CE5AB8A1-142D-4D7C-9849-64F8B2A90663}"/>
              </a:ext>
            </a:extLst>
          </p:cNvPr>
          <p:cNvSpPr>
            <a:spLocks noGrp="1"/>
          </p:cNvSpPr>
          <p:nvPr>
            <p:ph type="dt" sz="half" idx="10"/>
          </p:nvPr>
        </p:nvSpPr>
        <p:spPr/>
        <p:txBody>
          <a:bodyPr/>
          <a:lstStyle/>
          <a:p>
            <a:r>
              <a:rPr lang="fr-FR"/>
              <a:t>08/11/2021</a:t>
            </a:r>
          </a:p>
        </p:txBody>
      </p:sp>
      <p:sp>
        <p:nvSpPr>
          <p:cNvPr id="5" name="Espace réservé du pied de page 4">
            <a:extLst>
              <a:ext uri="{FF2B5EF4-FFF2-40B4-BE49-F238E27FC236}">
                <a16:creationId xmlns:a16="http://schemas.microsoft.com/office/drawing/2014/main" id="{C5EA630B-FA41-45A9-9906-8A62FE487693}"/>
              </a:ext>
            </a:extLst>
          </p:cNvPr>
          <p:cNvSpPr>
            <a:spLocks noGrp="1"/>
          </p:cNvSpPr>
          <p:nvPr>
            <p:ph type="ftr" sz="quarter" idx="11"/>
          </p:nvPr>
        </p:nvSpPr>
        <p:spPr/>
        <p:txBody>
          <a:bodyPr/>
          <a:lstStyle/>
          <a:p>
            <a:r>
              <a:rPr lang="fr-FR"/>
              <a:t>Réunion des capitaines et formation des officiels ICD</a:t>
            </a:r>
          </a:p>
        </p:txBody>
      </p:sp>
      <p:sp>
        <p:nvSpPr>
          <p:cNvPr id="6" name="Espace réservé du numéro de diapositive 5">
            <a:extLst>
              <a:ext uri="{FF2B5EF4-FFF2-40B4-BE49-F238E27FC236}">
                <a16:creationId xmlns:a16="http://schemas.microsoft.com/office/drawing/2014/main" id="{AD84F8CE-282A-47BC-B86A-CF74C58E003E}"/>
              </a:ext>
            </a:extLst>
          </p:cNvPr>
          <p:cNvSpPr>
            <a:spLocks noGrp="1"/>
          </p:cNvSpPr>
          <p:nvPr>
            <p:ph type="sldNum" sz="quarter" idx="12"/>
          </p:nvPr>
        </p:nvSpPr>
        <p:spPr/>
        <p:txBody>
          <a:bodyPr/>
          <a:lstStyle/>
          <a:p>
            <a:fld id="{FD3F859D-BA13-4426-B5F8-EC4C64D58E24}" type="slidenum">
              <a:rPr lang="fr-FR" smtClean="0"/>
              <a:t>‹N°›</a:t>
            </a:fld>
            <a:endParaRPr lang="fr-FR"/>
          </a:p>
        </p:txBody>
      </p:sp>
    </p:spTree>
    <p:extLst>
      <p:ext uri="{BB962C8B-B14F-4D97-AF65-F5344CB8AC3E}">
        <p14:creationId xmlns:p14="http://schemas.microsoft.com/office/powerpoint/2010/main" val="1925961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82061A-9156-499D-AE49-8604E4F63C1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BAC23EF-027A-4235-8953-17D3EB1DAD07}"/>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6882C0A-6A03-4557-BCC0-93FFE9A5DCAF}"/>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60D97B4-D775-499D-B1F7-8FDBBCAC82BE}"/>
              </a:ext>
            </a:extLst>
          </p:cNvPr>
          <p:cNvSpPr>
            <a:spLocks noGrp="1"/>
          </p:cNvSpPr>
          <p:nvPr>
            <p:ph type="dt" sz="half" idx="10"/>
          </p:nvPr>
        </p:nvSpPr>
        <p:spPr/>
        <p:txBody>
          <a:bodyPr/>
          <a:lstStyle/>
          <a:p>
            <a:r>
              <a:rPr lang="fr-FR"/>
              <a:t>08/11/2021</a:t>
            </a:r>
          </a:p>
        </p:txBody>
      </p:sp>
      <p:sp>
        <p:nvSpPr>
          <p:cNvPr id="6" name="Espace réservé du pied de page 5">
            <a:extLst>
              <a:ext uri="{FF2B5EF4-FFF2-40B4-BE49-F238E27FC236}">
                <a16:creationId xmlns:a16="http://schemas.microsoft.com/office/drawing/2014/main" id="{AF6B99F2-D6A3-4766-A695-2E835D2B25BE}"/>
              </a:ext>
            </a:extLst>
          </p:cNvPr>
          <p:cNvSpPr>
            <a:spLocks noGrp="1"/>
          </p:cNvSpPr>
          <p:nvPr>
            <p:ph type="ftr" sz="quarter" idx="11"/>
          </p:nvPr>
        </p:nvSpPr>
        <p:spPr/>
        <p:txBody>
          <a:bodyPr/>
          <a:lstStyle/>
          <a:p>
            <a:r>
              <a:rPr lang="fr-FR"/>
              <a:t>Réunion des capitaines et formation des officiels ICD</a:t>
            </a:r>
          </a:p>
        </p:txBody>
      </p:sp>
      <p:sp>
        <p:nvSpPr>
          <p:cNvPr id="7" name="Espace réservé du numéro de diapositive 6">
            <a:extLst>
              <a:ext uri="{FF2B5EF4-FFF2-40B4-BE49-F238E27FC236}">
                <a16:creationId xmlns:a16="http://schemas.microsoft.com/office/drawing/2014/main" id="{E1EB2084-26FB-48A4-9312-BA75F829F50A}"/>
              </a:ext>
            </a:extLst>
          </p:cNvPr>
          <p:cNvSpPr>
            <a:spLocks noGrp="1"/>
          </p:cNvSpPr>
          <p:nvPr>
            <p:ph type="sldNum" sz="quarter" idx="12"/>
          </p:nvPr>
        </p:nvSpPr>
        <p:spPr/>
        <p:txBody>
          <a:bodyPr/>
          <a:lstStyle/>
          <a:p>
            <a:fld id="{FD3F859D-BA13-4426-B5F8-EC4C64D58E24}" type="slidenum">
              <a:rPr lang="fr-FR" smtClean="0"/>
              <a:t>‹N°›</a:t>
            </a:fld>
            <a:endParaRPr lang="fr-FR"/>
          </a:p>
        </p:txBody>
      </p:sp>
    </p:spTree>
    <p:extLst>
      <p:ext uri="{BB962C8B-B14F-4D97-AF65-F5344CB8AC3E}">
        <p14:creationId xmlns:p14="http://schemas.microsoft.com/office/powerpoint/2010/main" val="2503150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F94270-A63E-40A4-A201-145C581CCD6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D1B1C5F-AB07-4531-96AE-931D8E6C45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6D7A56F2-B1BC-4890-B608-6CD01AB01D7C}"/>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9AF1F1F-8AB6-4818-9301-D11AE11869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AAD8BD8F-4D6A-47AF-B8F8-0B76BE0DE973}"/>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05802D9-7F70-4995-B454-956A4ECE0C1D}"/>
              </a:ext>
            </a:extLst>
          </p:cNvPr>
          <p:cNvSpPr>
            <a:spLocks noGrp="1"/>
          </p:cNvSpPr>
          <p:nvPr>
            <p:ph type="dt" sz="half" idx="10"/>
          </p:nvPr>
        </p:nvSpPr>
        <p:spPr/>
        <p:txBody>
          <a:bodyPr/>
          <a:lstStyle/>
          <a:p>
            <a:r>
              <a:rPr lang="fr-FR"/>
              <a:t>08/11/2021</a:t>
            </a:r>
          </a:p>
        </p:txBody>
      </p:sp>
      <p:sp>
        <p:nvSpPr>
          <p:cNvPr id="8" name="Espace réservé du pied de page 7">
            <a:extLst>
              <a:ext uri="{FF2B5EF4-FFF2-40B4-BE49-F238E27FC236}">
                <a16:creationId xmlns:a16="http://schemas.microsoft.com/office/drawing/2014/main" id="{C3B593F6-3341-454A-9889-E2AD184F05AB}"/>
              </a:ext>
            </a:extLst>
          </p:cNvPr>
          <p:cNvSpPr>
            <a:spLocks noGrp="1"/>
          </p:cNvSpPr>
          <p:nvPr>
            <p:ph type="ftr" sz="quarter" idx="11"/>
          </p:nvPr>
        </p:nvSpPr>
        <p:spPr/>
        <p:txBody>
          <a:bodyPr/>
          <a:lstStyle/>
          <a:p>
            <a:r>
              <a:rPr lang="fr-FR"/>
              <a:t>Réunion des capitaines et formation des officiels ICD</a:t>
            </a:r>
          </a:p>
        </p:txBody>
      </p:sp>
      <p:sp>
        <p:nvSpPr>
          <p:cNvPr id="9" name="Espace réservé du numéro de diapositive 8">
            <a:extLst>
              <a:ext uri="{FF2B5EF4-FFF2-40B4-BE49-F238E27FC236}">
                <a16:creationId xmlns:a16="http://schemas.microsoft.com/office/drawing/2014/main" id="{8BCAAAC4-FCC1-48D1-AC1C-6C7D55EA3E07}"/>
              </a:ext>
            </a:extLst>
          </p:cNvPr>
          <p:cNvSpPr>
            <a:spLocks noGrp="1"/>
          </p:cNvSpPr>
          <p:nvPr>
            <p:ph type="sldNum" sz="quarter" idx="12"/>
          </p:nvPr>
        </p:nvSpPr>
        <p:spPr/>
        <p:txBody>
          <a:bodyPr/>
          <a:lstStyle/>
          <a:p>
            <a:fld id="{FD3F859D-BA13-4426-B5F8-EC4C64D58E24}" type="slidenum">
              <a:rPr lang="fr-FR" smtClean="0"/>
              <a:t>‹N°›</a:t>
            </a:fld>
            <a:endParaRPr lang="fr-FR"/>
          </a:p>
        </p:txBody>
      </p:sp>
    </p:spTree>
    <p:extLst>
      <p:ext uri="{BB962C8B-B14F-4D97-AF65-F5344CB8AC3E}">
        <p14:creationId xmlns:p14="http://schemas.microsoft.com/office/powerpoint/2010/main" val="4263712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77BCC0-6D7E-4FEB-86B0-2DEFB36521E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4AD43F8-3C68-4B2C-A82E-A4E719617BBA}"/>
              </a:ext>
            </a:extLst>
          </p:cNvPr>
          <p:cNvSpPr>
            <a:spLocks noGrp="1"/>
          </p:cNvSpPr>
          <p:nvPr>
            <p:ph type="dt" sz="half" idx="10"/>
          </p:nvPr>
        </p:nvSpPr>
        <p:spPr/>
        <p:txBody>
          <a:bodyPr/>
          <a:lstStyle/>
          <a:p>
            <a:r>
              <a:rPr lang="fr-FR"/>
              <a:t>08/11/2021</a:t>
            </a:r>
          </a:p>
        </p:txBody>
      </p:sp>
      <p:sp>
        <p:nvSpPr>
          <p:cNvPr id="4" name="Espace réservé du pied de page 3">
            <a:extLst>
              <a:ext uri="{FF2B5EF4-FFF2-40B4-BE49-F238E27FC236}">
                <a16:creationId xmlns:a16="http://schemas.microsoft.com/office/drawing/2014/main" id="{B8F07FEA-E1BE-4AE8-BDFD-A9A7257D14A8}"/>
              </a:ext>
            </a:extLst>
          </p:cNvPr>
          <p:cNvSpPr>
            <a:spLocks noGrp="1"/>
          </p:cNvSpPr>
          <p:nvPr>
            <p:ph type="ftr" sz="quarter" idx="11"/>
          </p:nvPr>
        </p:nvSpPr>
        <p:spPr/>
        <p:txBody>
          <a:bodyPr/>
          <a:lstStyle/>
          <a:p>
            <a:r>
              <a:rPr lang="fr-FR"/>
              <a:t>Réunion des capitaines et formation des officiels ICD</a:t>
            </a:r>
          </a:p>
        </p:txBody>
      </p:sp>
      <p:sp>
        <p:nvSpPr>
          <p:cNvPr id="5" name="Espace réservé du numéro de diapositive 4">
            <a:extLst>
              <a:ext uri="{FF2B5EF4-FFF2-40B4-BE49-F238E27FC236}">
                <a16:creationId xmlns:a16="http://schemas.microsoft.com/office/drawing/2014/main" id="{7611E9D1-6AE7-46A0-816C-4FF6FA90031C}"/>
              </a:ext>
            </a:extLst>
          </p:cNvPr>
          <p:cNvSpPr>
            <a:spLocks noGrp="1"/>
          </p:cNvSpPr>
          <p:nvPr>
            <p:ph type="sldNum" sz="quarter" idx="12"/>
          </p:nvPr>
        </p:nvSpPr>
        <p:spPr/>
        <p:txBody>
          <a:bodyPr/>
          <a:lstStyle/>
          <a:p>
            <a:fld id="{FD3F859D-BA13-4426-B5F8-EC4C64D58E24}" type="slidenum">
              <a:rPr lang="fr-FR" smtClean="0"/>
              <a:t>‹N°›</a:t>
            </a:fld>
            <a:endParaRPr lang="fr-FR"/>
          </a:p>
        </p:txBody>
      </p:sp>
    </p:spTree>
    <p:extLst>
      <p:ext uri="{BB962C8B-B14F-4D97-AF65-F5344CB8AC3E}">
        <p14:creationId xmlns:p14="http://schemas.microsoft.com/office/powerpoint/2010/main" val="1104537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ADE8739-047E-49FE-B47F-567482C395AD}"/>
              </a:ext>
            </a:extLst>
          </p:cNvPr>
          <p:cNvSpPr>
            <a:spLocks noGrp="1"/>
          </p:cNvSpPr>
          <p:nvPr>
            <p:ph type="dt" sz="half" idx="10"/>
          </p:nvPr>
        </p:nvSpPr>
        <p:spPr>
          <a:xfrm>
            <a:off x="838200" y="6356350"/>
            <a:ext cx="935736" cy="365125"/>
          </a:xfrm>
        </p:spPr>
        <p:txBody>
          <a:bodyPr/>
          <a:lstStyle>
            <a:lvl1pPr>
              <a:defRPr/>
            </a:lvl1pPr>
          </a:lstStyle>
          <a:p>
            <a:r>
              <a:rPr lang="fr-FR"/>
              <a:t>08/11/2021</a:t>
            </a:r>
            <a:endParaRPr lang="fr-FR" dirty="0"/>
          </a:p>
        </p:txBody>
      </p:sp>
      <p:sp>
        <p:nvSpPr>
          <p:cNvPr id="3" name="Espace réservé du pied de page 2">
            <a:extLst>
              <a:ext uri="{FF2B5EF4-FFF2-40B4-BE49-F238E27FC236}">
                <a16:creationId xmlns:a16="http://schemas.microsoft.com/office/drawing/2014/main" id="{180FE477-3CB6-48D9-B074-3BE96CE533A0}"/>
              </a:ext>
            </a:extLst>
          </p:cNvPr>
          <p:cNvSpPr>
            <a:spLocks noGrp="1"/>
          </p:cNvSpPr>
          <p:nvPr>
            <p:ph type="ftr" sz="quarter" idx="11"/>
          </p:nvPr>
        </p:nvSpPr>
        <p:spPr>
          <a:xfrm>
            <a:off x="3745992" y="6356350"/>
            <a:ext cx="4114800" cy="365125"/>
          </a:xfrm>
        </p:spPr>
        <p:txBody>
          <a:bodyPr/>
          <a:lstStyle/>
          <a:p>
            <a:r>
              <a:rPr lang="fr-FR"/>
              <a:t>Réunion des capitaines et formation des officiels ICD</a:t>
            </a:r>
            <a:endParaRPr lang="fr-FR" dirty="0"/>
          </a:p>
        </p:txBody>
      </p:sp>
      <p:sp>
        <p:nvSpPr>
          <p:cNvPr id="4" name="Espace réservé du numéro de diapositive 3">
            <a:extLst>
              <a:ext uri="{FF2B5EF4-FFF2-40B4-BE49-F238E27FC236}">
                <a16:creationId xmlns:a16="http://schemas.microsoft.com/office/drawing/2014/main" id="{BEEBE76C-272A-43FB-9ABE-CE543C41D0C3}"/>
              </a:ext>
            </a:extLst>
          </p:cNvPr>
          <p:cNvSpPr>
            <a:spLocks noGrp="1"/>
          </p:cNvSpPr>
          <p:nvPr>
            <p:ph type="sldNum" sz="quarter" idx="12"/>
          </p:nvPr>
        </p:nvSpPr>
        <p:spPr>
          <a:xfrm>
            <a:off x="10418064" y="6356350"/>
            <a:ext cx="935736" cy="365125"/>
          </a:xfrm>
        </p:spPr>
        <p:txBody>
          <a:bodyPr/>
          <a:lstStyle/>
          <a:p>
            <a:fld id="{FD3F859D-BA13-4426-B5F8-EC4C64D58E24}" type="slidenum">
              <a:rPr lang="fr-FR" smtClean="0"/>
              <a:t>‹N°›</a:t>
            </a:fld>
            <a:endParaRPr lang="fr-FR"/>
          </a:p>
        </p:txBody>
      </p:sp>
    </p:spTree>
    <p:extLst>
      <p:ext uri="{BB962C8B-B14F-4D97-AF65-F5344CB8AC3E}">
        <p14:creationId xmlns:p14="http://schemas.microsoft.com/office/powerpoint/2010/main" val="2838745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0A7A5D-3183-48AC-B11E-738CE4AEAD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6C1D0A93-08DA-4445-8B97-D161D938DF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F36C80E-4DEE-46DA-AAFF-EC890964A8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7B0D924-E6B9-49D3-82CC-8C83A2545781}"/>
              </a:ext>
            </a:extLst>
          </p:cNvPr>
          <p:cNvSpPr>
            <a:spLocks noGrp="1"/>
          </p:cNvSpPr>
          <p:nvPr>
            <p:ph type="dt" sz="half" idx="10"/>
          </p:nvPr>
        </p:nvSpPr>
        <p:spPr/>
        <p:txBody>
          <a:bodyPr/>
          <a:lstStyle/>
          <a:p>
            <a:r>
              <a:rPr lang="fr-FR"/>
              <a:t>08/11/2021</a:t>
            </a:r>
          </a:p>
        </p:txBody>
      </p:sp>
      <p:sp>
        <p:nvSpPr>
          <p:cNvPr id="6" name="Espace réservé du pied de page 5">
            <a:extLst>
              <a:ext uri="{FF2B5EF4-FFF2-40B4-BE49-F238E27FC236}">
                <a16:creationId xmlns:a16="http://schemas.microsoft.com/office/drawing/2014/main" id="{A0A98CBE-3592-4107-A8EE-410399DCB1A9}"/>
              </a:ext>
            </a:extLst>
          </p:cNvPr>
          <p:cNvSpPr>
            <a:spLocks noGrp="1"/>
          </p:cNvSpPr>
          <p:nvPr>
            <p:ph type="ftr" sz="quarter" idx="11"/>
          </p:nvPr>
        </p:nvSpPr>
        <p:spPr/>
        <p:txBody>
          <a:bodyPr/>
          <a:lstStyle/>
          <a:p>
            <a:r>
              <a:rPr lang="fr-FR"/>
              <a:t>Réunion des capitaines et formation des officiels ICD</a:t>
            </a:r>
          </a:p>
        </p:txBody>
      </p:sp>
      <p:sp>
        <p:nvSpPr>
          <p:cNvPr id="7" name="Espace réservé du numéro de diapositive 6">
            <a:extLst>
              <a:ext uri="{FF2B5EF4-FFF2-40B4-BE49-F238E27FC236}">
                <a16:creationId xmlns:a16="http://schemas.microsoft.com/office/drawing/2014/main" id="{301A199B-DDBF-4214-A691-2A89F4CB5956}"/>
              </a:ext>
            </a:extLst>
          </p:cNvPr>
          <p:cNvSpPr>
            <a:spLocks noGrp="1"/>
          </p:cNvSpPr>
          <p:nvPr>
            <p:ph type="sldNum" sz="quarter" idx="12"/>
          </p:nvPr>
        </p:nvSpPr>
        <p:spPr/>
        <p:txBody>
          <a:bodyPr/>
          <a:lstStyle/>
          <a:p>
            <a:fld id="{FD3F859D-BA13-4426-B5F8-EC4C64D58E24}" type="slidenum">
              <a:rPr lang="fr-FR" smtClean="0"/>
              <a:t>‹N°›</a:t>
            </a:fld>
            <a:endParaRPr lang="fr-FR"/>
          </a:p>
        </p:txBody>
      </p:sp>
    </p:spTree>
    <p:extLst>
      <p:ext uri="{BB962C8B-B14F-4D97-AF65-F5344CB8AC3E}">
        <p14:creationId xmlns:p14="http://schemas.microsoft.com/office/powerpoint/2010/main" val="3686882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220328-E0F3-40FE-9F5C-301EF850174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300F3BD-7FCC-47B2-BBE5-A02919C617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42CB4D3-0AFB-4900-91C8-E05205FAD2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6965239D-6A17-404B-B8D2-6BB55A8F3208}"/>
              </a:ext>
            </a:extLst>
          </p:cNvPr>
          <p:cNvSpPr>
            <a:spLocks noGrp="1"/>
          </p:cNvSpPr>
          <p:nvPr>
            <p:ph type="dt" sz="half" idx="10"/>
          </p:nvPr>
        </p:nvSpPr>
        <p:spPr/>
        <p:txBody>
          <a:bodyPr/>
          <a:lstStyle/>
          <a:p>
            <a:r>
              <a:rPr lang="fr-FR"/>
              <a:t>08/11/2021</a:t>
            </a:r>
          </a:p>
        </p:txBody>
      </p:sp>
      <p:sp>
        <p:nvSpPr>
          <p:cNvPr id="6" name="Espace réservé du pied de page 5">
            <a:extLst>
              <a:ext uri="{FF2B5EF4-FFF2-40B4-BE49-F238E27FC236}">
                <a16:creationId xmlns:a16="http://schemas.microsoft.com/office/drawing/2014/main" id="{07CBF74E-274D-4F9E-A8B0-4BB75DBABB43}"/>
              </a:ext>
            </a:extLst>
          </p:cNvPr>
          <p:cNvSpPr>
            <a:spLocks noGrp="1"/>
          </p:cNvSpPr>
          <p:nvPr>
            <p:ph type="ftr" sz="quarter" idx="11"/>
          </p:nvPr>
        </p:nvSpPr>
        <p:spPr/>
        <p:txBody>
          <a:bodyPr/>
          <a:lstStyle/>
          <a:p>
            <a:r>
              <a:rPr lang="fr-FR"/>
              <a:t>Réunion des capitaines et formation des officiels ICD</a:t>
            </a:r>
          </a:p>
        </p:txBody>
      </p:sp>
      <p:sp>
        <p:nvSpPr>
          <p:cNvPr id="7" name="Espace réservé du numéro de diapositive 6">
            <a:extLst>
              <a:ext uri="{FF2B5EF4-FFF2-40B4-BE49-F238E27FC236}">
                <a16:creationId xmlns:a16="http://schemas.microsoft.com/office/drawing/2014/main" id="{A9FD8461-84AC-4707-A4B8-B4ECE5B033A4}"/>
              </a:ext>
            </a:extLst>
          </p:cNvPr>
          <p:cNvSpPr>
            <a:spLocks noGrp="1"/>
          </p:cNvSpPr>
          <p:nvPr>
            <p:ph type="sldNum" sz="quarter" idx="12"/>
          </p:nvPr>
        </p:nvSpPr>
        <p:spPr/>
        <p:txBody>
          <a:bodyPr/>
          <a:lstStyle/>
          <a:p>
            <a:fld id="{FD3F859D-BA13-4426-B5F8-EC4C64D58E24}" type="slidenum">
              <a:rPr lang="fr-FR" smtClean="0"/>
              <a:t>‹N°›</a:t>
            </a:fld>
            <a:endParaRPr lang="fr-FR"/>
          </a:p>
        </p:txBody>
      </p:sp>
    </p:spTree>
    <p:extLst>
      <p:ext uri="{BB962C8B-B14F-4D97-AF65-F5344CB8AC3E}">
        <p14:creationId xmlns:p14="http://schemas.microsoft.com/office/powerpoint/2010/main" val="3837204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CF5A43-4ECE-4193-B49D-C906569A66C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CF91D8F-92B9-41F7-8A23-B254295EDB0C}"/>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1831E87-0F6B-41C1-8BCF-CEBC23C53C31}"/>
              </a:ext>
            </a:extLst>
          </p:cNvPr>
          <p:cNvSpPr>
            <a:spLocks noGrp="1"/>
          </p:cNvSpPr>
          <p:nvPr>
            <p:ph type="dt" sz="half" idx="10"/>
          </p:nvPr>
        </p:nvSpPr>
        <p:spPr/>
        <p:txBody>
          <a:bodyPr/>
          <a:lstStyle/>
          <a:p>
            <a:r>
              <a:rPr lang="fr-FR"/>
              <a:t>08/11/2021</a:t>
            </a:r>
          </a:p>
        </p:txBody>
      </p:sp>
      <p:sp>
        <p:nvSpPr>
          <p:cNvPr id="5" name="Espace réservé du pied de page 4">
            <a:extLst>
              <a:ext uri="{FF2B5EF4-FFF2-40B4-BE49-F238E27FC236}">
                <a16:creationId xmlns:a16="http://schemas.microsoft.com/office/drawing/2014/main" id="{D217CBA5-DDEA-422B-827C-DA1771F3DAB4}"/>
              </a:ext>
            </a:extLst>
          </p:cNvPr>
          <p:cNvSpPr>
            <a:spLocks noGrp="1"/>
          </p:cNvSpPr>
          <p:nvPr>
            <p:ph type="ftr" sz="quarter" idx="11"/>
          </p:nvPr>
        </p:nvSpPr>
        <p:spPr/>
        <p:txBody>
          <a:bodyPr/>
          <a:lstStyle/>
          <a:p>
            <a:r>
              <a:rPr lang="fr-FR"/>
              <a:t>Réunion des capitaines et formation des officiels ICD</a:t>
            </a:r>
          </a:p>
        </p:txBody>
      </p:sp>
      <p:sp>
        <p:nvSpPr>
          <p:cNvPr id="6" name="Espace réservé du numéro de diapositive 5">
            <a:extLst>
              <a:ext uri="{FF2B5EF4-FFF2-40B4-BE49-F238E27FC236}">
                <a16:creationId xmlns:a16="http://schemas.microsoft.com/office/drawing/2014/main" id="{BA3FBE7B-A114-4B21-903E-EE1826BC830C}"/>
              </a:ext>
            </a:extLst>
          </p:cNvPr>
          <p:cNvSpPr>
            <a:spLocks noGrp="1"/>
          </p:cNvSpPr>
          <p:nvPr>
            <p:ph type="sldNum" sz="quarter" idx="12"/>
          </p:nvPr>
        </p:nvSpPr>
        <p:spPr/>
        <p:txBody>
          <a:bodyPr/>
          <a:lstStyle/>
          <a:p>
            <a:fld id="{FD3F859D-BA13-4426-B5F8-EC4C64D58E24}" type="slidenum">
              <a:rPr lang="fr-FR" smtClean="0"/>
              <a:t>‹N°›</a:t>
            </a:fld>
            <a:endParaRPr lang="fr-FR"/>
          </a:p>
        </p:txBody>
      </p:sp>
    </p:spTree>
    <p:extLst>
      <p:ext uri="{BB962C8B-B14F-4D97-AF65-F5344CB8AC3E}">
        <p14:creationId xmlns:p14="http://schemas.microsoft.com/office/powerpoint/2010/main" val="4058173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199333C-AD5B-4C82-9CDD-26B0DE50260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287E3F2-4F21-480B-9FAA-89F8D1C5DF95}"/>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8D7AF5A-0089-4E8A-8298-84A6D4A52AFD}"/>
              </a:ext>
            </a:extLst>
          </p:cNvPr>
          <p:cNvSpPr>
            <a:spLocks noGrp="1"/>
          </p:cNvSpPr>
          <p:nvPr>
            <p:ph type="dt" sz="half" idx="10"/>
          </p:nvPr>
        </p:nvSpPr>
        <p:spPr/>
        <p:txBody>
          <a:bodyPr/>
          <a:lstStyle/>
          <a:p>
            <a:r>
              <a:rPr lang="fr-FR"/>
              <a:t>08/11/2021</a:t>
            </a:r>
          </a:p>
        </p:txBody>
      </p:sp>
      <p:sp>
        <p:nvSpPr>
          <p:cNvPr id="5" name="Espace réservé du pied de page 4">
            <a:extLst>
              <a:ext uri="{FF2B5EF4-FFF2-40B4-BE49-F238E27FC236}">
                <a16:creationId xmlns:a16="http://schemas.microsoft.com/office/drawing/2014/main" id="{4079C9AA-5FB2-40ED-9B98-2E8B9F70D45E}"/>
              </a:ext>
            </a:extLst>
          </p:cNvPr>
          <p:cNvSpPr>
            <a:spLocks noGrp="1"/>
          </p:cNvSpPr>
          <p:nvPr>
            <p:ph type="ftr" sz="quarter" idx="11"/>
          </p:nvPr>
        </p:nvSpPr>
        <p:spPr/>
        <p:txBody>
          <a:bodyPr/>
          <a:lstStyle/>
          <a:p>
            <a:r>
              <a:rPr lang="fr-FR"/>
              <a:t>Réunion des capitaines et formation des officiels ICD</a:t>
            </a:r>
          </a:p>
        </p:txBody>
      </p:sp>
      <p:sp>
        <p:nvSpPr>
          <p:cNvPr id="6" name="Espace réservé du numéro de diapositive 5">
            <a:extLst>
              <a:ext uri="{FF2B5EF4-FFF2-40B4-BE49-F238E27FC236}">
                <a16:creationId xmlns:a16="http://schemas.microsoft.com/office/drawing/2014/main" id="{56451520-CAC6-4CBD-AEA3-994D02896A3E}"/>
              </a:ext>
            </a:extLst>
          </p:cNvPr>
          <p:cNvSpPr>
            <a:spLocks noGrp="1"/>
          </p:cNvSpPr>
          <p:nvPr>
            <p:ph type="sldNum" sz="quarter" idx="12"/>
          </p:nvPr>
        </p:nvSpPr>
        <p:spPr/>
        <p:txBody>
          <a:bodyPr/>
          <a:lstStyle/>
          <a:p>
            <a:fld id="{FD3F859D-BA13-4426-B5F8-EC4C64D58E24}" type="slidenum">
              <a:rPr lang="fr-FR" smtClean="0"/>
              <a:t>‹N°›</a:t>
            </a:fld>
            <a:endParaRPr lang="fr-FR"/>
          </a:p>
        </p:txBody>
      </p:sp>
    </p:spTree>
    <p:extLst>
      <p:ext uri="{BB962C8B-B14F-4D97-AF65-F5344CB8AC3E}">
        <p14:creationId xmlns:p14="http://schemas.microsoft.com/office/powerpoint/2010/main" val="2646669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F4CD05-6CDD-443A-90EE-7E42BEC751E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AF22C34-BC4D-4E31-83EE-A1111B7249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C21A108-2EBC-41A7-A591-431818AE4226}"/>
              </a:ext>
            </a:extLst>
          </p:cNvPr>
          <p:cNvSpPr>
            <a:spLocks noGrp="1"/>
          </p:cNvSpPr>
          <p:nvPr>
            <p:ph type="dt" sz="half" idx="10"/>
          </p:nvPr>
        </p:nvSpPr>
        <p:spPr/>
        <p:txBody>
          <a:bodyPr/>
          <a:lstStyle/>
          <a:p>
            <a:r>
              <a:rPr lang="fr-FR"/>
              <a:t>08/11/2021</a:t>
            </a:r>
          </a:p>
        </p:txBody>
      </p:sp>
      <p:sp>
        <p:nvSpPr>
          <p:cNvPr id="5" name="Espace réservé du pied de page 4">
            <a:extLst>
              <a:ext uri="{FF2B5EF4-FFF2-40B4-BE49-F238E27FC236}">
                <a16:creationId xmlns:a16="http://schemas.microsoft.com/office/drawing/2014/main" id="{1764733A-21CB-4D16-861E-9CC26FDE91F7}"/>
              </a:ext>
            </a:extLst>
          </p:cNvPr>
          <p:cNvSpPr>
            <a:spLocks noGrp="1"/>
          </p:cNvSpPr>
          <p:nvPr>
            <p:ph type="ftr" sz="quarter" idx="11"/>
          </p:nvPr>
        </p:nvSpPr>
        <p:spPr/>
        <p:txBody>
          <a:bodyPr/>
          <a:lstStyle/>
          <a:p>
            <a:r>
              <a:rPr lang="fr-FR"/>
              <a:t>Réunion des capitaines et formation des officiels ICD</a:t>
            </a:r>
          </a:p>
        </p:txBody>
      </p:sp>
      <p:sp>
        <p:nvSpPr>
          <p:cNvPr id="6" name="Espace réservé du numéro de diapositive 5">
            <a:extLst>
              <a:ext uri="{FF2B5EF4-FFF2-40B4-BE49-F238E27FC236}">
                <a16:creationId xmlns:a16="http://schemas.microsoft.com/office/drawing/2014/main" id="{8DBFE3FA-EE80-4230-9EE3-A1E5DB7CEB07}"/>
              </a:ext>
            </a:extLst>
          </p:cNvPr>
          <p:cNvSpPr>
            <a:spLocks noGrp="1"/>
          </p:cNvSpPr>
          <p:nvPr>
            <p:ph type="sldNum" sz="quarter" idx="12"/>
          </p:nvPr>
        </p:nvSpPr>
        <p:spPr/>
        <p:txBody>
          <a:bodyPr/>
          <a:lstStyle/>
          <a:p>
            <a:fld id="{790AF083-D83E-4346-83CB-0A1B8B15FCEA}" type="slidenum">
              <a:rPr lang="fr-FR" smtClean="0"/>
              <a:t>‹N°›</a:t>
            </a:fld>
            <a:endParaRPr lang="fr-FR"/>
          </a:p>
        </p:txBody>
      </p:sp>
    </p:spTree>
    <p:extLst>
      <p:ext uri="{BB962C8B-B14F-4D97-AF65-F5344CB8AC3E}">
        <p14:creationId xmlns:p14="http://schemas.microsoft.com/office/powerpoint/2010/main" val="3832721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98C3B8-A3EE-44C2-A610-C2659AA3067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22E00FE-1D0C-4CD7-80FF-0650CF4CEB35}"/>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927A77D-D3B8-44B9-BAAE-97A97A6D0FC3}"/>
              </a:ext>
            </a:extLst>
          </p:cNvPr>
          <p:cNvSpPr>
            <a:spLocks noGrp="1"/>
          </p:cNvSpPr>
          <p:nvPr>
            <p:ph type="dt" sz="half" idx="10"/>
          </p:nvPr>
        </p:nvSpPr>
        <p:spPr/>
        <p:txBody>
          <a:bodyPr/>
          <a:lstStyle/>
          <a:p>
            <a:r>
              <a:rPr lang="fr-FR"/>
              <a:t>08/11/2021</a:t>
            </a:r>
          </a:p>
        </p:txBody>
      </p:sp>
      <p:sp>
        <p:nvSpPr>
          <p:cNvPr id="5" name="Espace réservé du pied de page 4">
            <a:extLst>
              <a:ext uri="{FF2B5EF4-FFF2-40B4-BE49-F238E27FC236}">
                <a16:creationId xmlns:a16="http://schemas.microsoft.com/office/drawing/2014/main" id="{F57BFBF3-F442-4267-B645-4C291E7B313A}"/>
              </a:ext>
            </a:extLst>
          </p:cNvPr>
          <p:cNvSpPr>
            <a:spLocks noGrp="1"/>
          </p:cNvSpPr>
          <p:nvPr>
            <p:ph type="ftr" sz="quarter" idx="11"/>
          </p:nvPr>
        </p:nvSpPr>
        <p:spPr/>
        <p:txBody>
          <a:bodyPr/>
          <a:lstStyle/>
          <a:p>
            <a:r>
              <a:rPr lang="fr-FR"/>
              <a:t>Réunion des capitaines et formation des officiels ICD</a:t>
            </a:r>
          </a:p>
        </p:txBody>
      </p:sp>
      <p:sp>
        <p:nvSpPr>
          <p:cNvPr id="6" name="Espace réservé du numéro de diapositive 5">
            <a:extLst>
              <a:ext uri="{FF2B5EF4-FFF2-40B4-BE49-F238E27FC236}">
                <a16:creationId xmlns:a16="http://schemas.microsoft.com/office/drawing/2014/main" id="{2456C8F6-076A-4D8B-838C-57D55ACAD6D0}"/>
              </a:ext>
            </a:extLst>
          </p:cNvPr>
          <p:cNvSpPr>
            <a:spLocks noGrp="1"/>
          </p:cNvSpPr>
          <p:nvPr>
            <p:ph type="sldNum" sz="quarter" idx="12"/>
          </p:nvPr>
        </p:nvSpPr>
        <p:spPr/>
        <p:txBody>
          <a:bodyPr/>
          <a:lstStyle/>
          <a:p>
            <a:fld id="{790AF083-D83E-4346-83CB-0A1B8B15FCEA}" type="slidenum">
              <a:rPr lang="fr-FR" smtClean="0"/>
              <a:t>‹N°›</a:t>
            </a:fld>
            <a:endParaRPr lang="fr-FR"/>
          </a:p>
        </p:txBody>
      </p:sp>
    </p:spTree>
    <p:extLst>
      <p:ext uri="{BB962C8B-B14F-4D97-AF65-F5344CB8AC3E}">
        <p14:creationId xmlns:p14="http://schemas.microsoft.com/office/powerpoint/2010/main" val="14878046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4F5AAC-0D25-4036-B5F7-CB8AEBB7C5B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FB31F58-2275-4BA7-86E1-396A70CBDF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C4AD7DC9-DE06-49C1-BD77-C058CDBE2A56}"/>
              </a:ext>
            </a:extLst>
          </p:cNvPr>
          <p:cNvSpPr>
            <a:spLocks noGrp="1"/>
          </p:cNvSpPr>
          <p:nvPr>
            <p:ph type="dt" sz="half" idx="10"/>
          </p:nvPr>
        </p:nvSpPr>
        <p:spPr/>
        <p:txBody>
          <a:bodyPr/>
          <a:lstStyle/>
          <a:p>
            <a:r>
              <a:rPr lang="fr-FR"/>
              <a:t>08/11/2021</a:t>
            </a:r>
          </a:p>
        </p:txBody>
      </p:sp>
      <p:sp>
        <p:nvSpPr>
          <p:cNvPr id="5" name="Espace réservé du pied de page 4">
            <a:extLst>
              <a:ext uri="{FF2B5EF4-FFF2-40B4-BE49-F238E27FC236}">
                <a16:creationId xmlns:a16="http://schemas.microsoft.com/office/drawing/2014/main" id="{A0FBAF59-41C0-452A-ABA5-886BC99AFF0D}"/>
              </a:ext>
            </a:extLst>
          </p:cNvPr>
          <p:cNvSpPr>
            <a:spLocks noGrp="1"/>
          </p:cNvSpPr>
          <p:nvPr>
            <p:ph type="ftr" sz="quarter" idx="11"/>
          </p:nvPr>
        </p:nvSpPr>
        <p:spPr/>
        <p:txBody>
          <a:bodyPr/>
          <a:lstStyle/>
          <a:p>
            <a:r>
              <a:rPr lang="fr-FR"/>
              <a:t>Réunion des capitaines et formation des officiels ICD</a:t>
            </a:r>
          </a:p>
        </p:txBody>
      </p:sp>
      <p:sp>
        <p:nvSpPr>
          <p:cNvPr id="6" name="Espace réservé du numéro de diapositive 5">
            <a:extLst>
              <a:ext uri="{FF2B5EF4-FFF2-40B4-BE49-F238E27FC236}">
                <a16:creationId xmlns:a16="http://schemas.microsoft.com/office/drawing/2014/main" id="{5A16808A-8428-453F-BC21-D8546BB44081}"/>
              </a:ext>
            </a:extLst>
          </p:cNvPr>
          <p:cNvSpPr>
            <a:spLocks noGrp="1"/>
          </p:cNvSpPr>
          <p:nvPr>
            <p:ph type="sldNum" sz="quarter" idx="12"/>
          </p:nvPr>
        </p:nvSpPr>
        <p:spPr/>
        <p:txBody>
          <a:bodyPr/>
          <a:lstStyle/>
          <a:p>
            <a:fld id="{790AF083-D83E-4346-83CB-0A1B8B15FCEA}" type="slidenum">
              <a:rPr lang="fr-FR" smtClean="0"/>
              <a:t>‹N°›</a:t>
            </a:fld>
            <a:endParaRPr lang="fr-FR"/>
          </a:p>
        </p:txBody>
      </p:sp>
    </p:spTree>
    <p:extLst>
      <p:ext uri="{BB962C8B-B14F-4D97-AF65-F5344CB8AC3E}">
        <p14:creationId xmlns:p14="http://schemas.microsoft.com/office/powerpoint/2010/main" val="16555581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B3890D-2D61-4513-B594-1A46F0DE90F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796C9F1-6AFC-454C-BBB9-734C8EF78FF8}"/>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315A376-930F-411A-B836-5CD6653C7A5D}"/>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C2926EF-5022-42BC-9438-7380F5900EE2}"/>
              </a:ext>
            </a:extLst>
          </p:cNvPr>
          <p:cNvSpPr>
            <a:spLocks noGrp="1"/>
          </p:cNvSpPr>
          <p:nvPr>
            <p:ph type="dt" sz="half" idx="10"/>
          </p:nvPr>
        </p:nvSpPr>
        <p:spPr/>
        <p:txBody>
          <a:bodyPr/>
          <a:lstStyle/>
          <a:p>
            <a:r>
              <a:rPr lang="fr-FR"/>
              <a:t>08/11/2021</a:t>
            </a:r>
          </a:p>
        </p:txBody>
      </p:sp>
      <p:sp>
        <p:nvSpPr>
          <p:cNvPr id="6" name="Espace réservé du pied de page 5">
            <a:extLst>
              <a:ext uri="{FF2B5EF4-FFF2-40B4-BE49-F238E27FC236}">
                <a16:creationId xmlns:a16="http://schemas.microsoft.com/office/drawing/2014/main" id="{54939D1E-25A1-48E7-BCC0-C4DCFA63948C}"/>
              </a:ext>
            </a:extLst>
          </p:cNvPr>
          <p:cNvSpPr>
            <a:spLocks noGrp="1"/>
          </p:cNvSpPr>
          <p:nvPr>
            <p:ph type="ftr" sz="quarter" idx="11"/>
          </p:nvPr>
        </p:nvSpPr>
        <p:spPr/>
        <p:txBody>
          <a:bodyPr/>
          <a:lstStyle/>
          <a:p>
            <a:r>
              <a:rPr lang="fr-FR"/>
              <a:t>Réunion des capitaines et formation des officiels ICD</a:t>
            </a:r>
          </a:p>
        </p:txBody>
      </p:sp>
      <p:sp>
        <p:nvSpPr>
          <p:cNvPr id="7" name="Espace réservé du numéro de diapositive 6">
            <a:extLst>
              <a:ext uri="{FF2B5EF4-FFF2-40B4-BE49-F238E27FC236}">
                <a16:creationId xmlns:a16="http://schemas.microsoft.com/office/drawing/2014/main" id="{B2C9D856-913E-44BA-A308-3D5C06473E2A}"/>
              </a:ext>
            </a:extLst>
          </p:cNvPr>
          <p:cNvSpPr>
            <a:spLocks noGrp="1"/>
          </p:cNvSpPr>
          <p:nvPr>
            <p:ph type="sldNum" sz="quarter" idx="12"/>
          </p:nvPr>
        </p:nvSpPr>
        <p:spPr/>
        <p:txBody>
          <a:bodyPr/>
          <a:lstStyle/>
          <a:p>
            <a:fld id="{790AF083-D83E-4346-83CB-0A1B8B15FCEA}" type="slidenum">
              <a:rPr lang="fr-FR" smtClean="0"/>
              <a:t>‹N°›</a:t>
            </a:fld>
            <a:endParaRPr lang="fr-FR"/>
          </a:p>
        </p:txBody>
      </p:sp>
    </p:spTree>
    <p:extLst>
      <p:ext uri="{BB962C8B-B14F-4D97-AF65-F5344CB8AC3E}">
        <p14:creationId xmlns:p14="http://schemas.microsoft.com/office/powerpoint/2010/main" val="2916823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95F01F-4A45-4A94-ADAD-A72C7FA77095}"/>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43A6D3D-E225-4A77-8BAB-BB15223516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9659B440-9B2F-4EF3-911B-B909A16FDF28}"/>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3F259FE-E58A-4C05-A6DA-6EB12990EC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A31AA83A-5973-4763-8199-2A32E138B6A2}"/>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EDFBE090-68FC-4798-B8C9-A3E7161B1957}"/>
              </a:ext>
            </a:extLst>
          </p:cNvPr>
          <p:cNvSpPr>
            <a:spLocks noGrp="1"/>
          </p:cNvSpPr>
          <p:nvPr>
            <p:ph type="dt" sz="half" idx="10"/>
          </p:nvPr>
        </p:nvSpPr>
        <p:spPr/>
        <p:txBody>
          <a:bodyPr/>
          <a:lstStyle/>
          <a:p>
            <a:r>
              <a:rPr lang="fr-FR"/>
              <a:t>08/11/2021</a:t>
            </a:r>
          </a:p>
        </p:txBody>
      </p:sp>
      <p:sp>
        <p:nvSpPr>
          <p:cNvPr id="8" name="Espace réservé du pied de page 7">
            <a:extLst>
              <a:ext uri="{FF2B5EF4-FFF2-40B4-BE49-F238E27FC236}">
                <a16:creationId xmlns:a16="http://schemas.microsoft.com/office/drawing/2014/main" id="{1B189CFC-6E19-4490-8C08-14D0ECC60231}"/>
              </a:ext>
            </a:extLst>
          </p:cNvPr>
          <p:cNvSpPr>
            <a:spLocks noGrp="1"/>
          </p:cNvSpPr>
          <p:nvPr>
            <p:ph type="ftr" sz="quarter" idx="11"/>
          </p:nvPr>
        </p:nvSpPr>
        <p:spPr/>
        <p:txBody>
          <a:bodyPr/>
          <a:lstStyle/>
          <a:p>
            <a:r>
              <a:rPr lang="fr-FR"/>
              <a:t>Réunion des capitaines et formation des officiels ICD</a:t>
            </a:r>
          </a:p>
        </p:txBody>
      </p:sp>
      <p:sp>
        <p:nvSpPr>
          <p:cNvPr id="9" name="Espace réservé du numéro de diapositive 8">
            <a:extLst>
              <a:ext uri="{FF2B5EF4-FFF2-40B4-BE49-F238E27FC236}">
                <a16:creationId xmlns:a16="http://schemas.microsoft.com/office/drawing/2014/main" id="{C115E104-66E2-4CE8-B82C-FF83CA705CB4}"/>
              </a:ext>
            </a:extLst>
          </p:cNvPr>
          <p:cNvSpPr>
            <a:spLocks noGrp="1"/>
          </p:cNvSpPr>
          <p:nvPr>
            <p:ph type="sldNum" sz="quarter" idx="12"/>
          </p:nvPr>
        </p:nvSpPr>
        <p:spPr/>
        <p:txBody>
          <a:bodyPr/>
          <a:lstStyle/>
          <a:p>
            <a:fld id="{790AF083-D83E-4346-83CB-0A1B8B15FCEA}" type="slidenum">
              <a:rPr lang="fr-FR" smtClean="0"/>
              <a:t>‹N°›</a:t>
            </a:fld>
            <a:endParaRPr lang="fr-FR"/>
          </a:p>
        </p:txBody>
      </p:sp>
    </p:spTree>
    <p:extLst>
      <p:ext uri="{BB962C8B-B14F-4D97-AF65-F5344CB8AC3E}">
        <p14:creationId xmlns:p14="http://schemas.microsoft.com/office/powerpoint/2010/main" val="6194132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21ED17-4421-4569-BAC5-55BCF61B870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1DEED64-8D28-4587-A416-380163095368}"/>
              </a:ext>
            </a:extLst>
          </p:cNvPr>
          <p:cNvSpPr>
            <a:spLocks noGrp="1"/>
          </p:cNvSpPr>
          <p:nvPr>
            <p:ph type="dt" sz="half" idx="10"/>
          </p:nvPr>
        </p:nvSpPr>
        <p:spPr/>
        <p:txBody>
          <a:bodyPr/>
          <a:lstStyle/>
          <a:p>
            <a:r>
              <a:rPr lang="fr-FR"/>
              <a:t>08/11/2021</a:t>
            </a:r>
          </a:p>
        </p:txBody>
      </p:sp>
      <p:sp>
        <p:nvSpPr>
          <p:cNvPr id="4" name="Espace réservé du pied de page 3">
            <a:extLst>
              <a:ext uri="{FF2B5EF4-FFF2-40B4-BE49-F238E27FC236}">
                <a16:creationId xmlns:a16="http://schemas.microsoft.com/office/drawing/2014/main" id="{4994BD94-3434-48C4-95B6-1648381A30CC}"/>
              </a:ext>
            </a:extLst>
          </p:cNvPr>
          <p:cNvSpPr>
            <a:spLocks noGrp="1"/>
          </p:cNvSpPr>
          <p:nvPr>
            <p:ph type="ftr" sz="quarter" idx="11"/>
          </p:nvPr>
        </p:nvSpPr>
        <p:spPr/>
        <p:txBody>
          <a:bodyPr/>
          <a:lstStyle/>
          <a:p>
            <a:r>
              <a:rPr lang="fr-FR"/>
              <a:t>Réunion des capitaines et formation des officiels ICD</a:t>
            </a:r>
          </a:p>
        </p:txBody>
      </p:sp>
      <p:sp>
        <p:nvSpPr>
          <p:cNvPr id="5" name="Espace réservé du numéro de diapositive 4">
            <a:extLst>
              <a:ext uri="{FF2B5EF4-FFF2-40B4-BE49-F238E27FC236}">
                <a16:creationId xmlns:a16="http://schemas.microsoft.com/office/drawing/2014/main" id="{4C13D5D8-D495-4AE2-AA01-A721AC4393A6}"/>
              </a:ext>
            </a:extLst>
          </p:cNvPr>
          <p:cNvSpPr>
            <a:spLocks noGrp="1"/>
          </p:cNvSpPr>
          <p:nvPr>
            <p:ph type="sldNum" sz="quarter" idx="12"/>
          </p:nvPr>
        </p:nvSpPr>
        <p:spPr/>
        <p:txBody>
          <a:bodyPr/>
          <a:lstStyle/>
          <a:p>
            <a:fld id="{790AF083-D83E-4346-83CB-0A1B8B15FCEA}" type="slidenum">
              <a:rPr lang="fr-FR" smtClean="0"/>
              <a:t>‹N°›</a:t>
            </a:fld>
            <a:endParaRPr lang="fr-FR"/>
          </a:p>
        </p:txBody>
      </p:sp>
    </p:spTree>
    <p:extLst>
      <p:ext uri="{BB962C8B-B14F-4D97-AF65-F5344CB8AC3E}">
        <p14:creationId xmlns:p14="http://schemas.microsoft.com/office/powerpoint/2010/main" val="25593049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F9FC491-4418-482F-9FE6-58AFF5EE54A9}"/>
              </a:ext>
            </a:extLst>
          </p:cNvPr>
          <p:cNvSpPr>
            <a:spLocks noGrp="1"/>
          </p:cNvSpPr>
          <p:nvPr>
            <p:ph type="dt" sz="half" idx="10"/>
          </p:nvPr>
        </p:nvSpPr>
        <p:spPr>
          <a:xfrm>
            <a:off x="838200" y="6356350"/>
            <a:ext cx="981456" cy="365125"/>
          </a:xfrm>
        </p:spPr>
        <p:txBody>
          <a:bodyPr/>
          <a:lstStyle/>
          <a:p>
            <a:r>
              <a:rPr lang="fr-FR" dirty="0"/>
              <a:t>08/11/2023</a:t>
            </a:r>
          </a:p>
        </p:txBody>
      </p:sp>
      <p:sp>
        <p:nvSpPr>
          <p:cNvPr id="3" name="Espace réservé du pied de page 2">
            <a:extLst>
              <a:ext uri="{FF2B5EF4-FFF2-40B4-BE49-F238E27FC236}">
                <a16:creationId xmlns:a16="http://schemas.microsoft.com/office/drawing/2014/main" id="{0825ECC5-0BBA-4A74-A6CE-4080CDE8F802}"/>
              </a:ext>
            </a:extLst>
          </p:cNvPr>
          <p:cNvSpPr>
            <a:spLocks noGrp="1"/>
          </p:cNvSpPr>
          <p:nvPr>
            <p:ph type="ftr" sz="quarter" idx="11"/>
          </p:nvPr>
        </p:nvSpPr>
        <p:spPr>
          <a:xfrm>
            <a:off x="3810000" y="6356350"/>
            <a:ext cx="4571999" cy="365125"/>
          </a:xfrm>
        </p:spPr>
        <p:txBody>
          <a:bodyPr/>
          <a:lstStyle/>
          <a:p>
            <a:r>
              <a:rPr lang="en-US" dirty="0"/>
              <a:t>Réunion des capitaines ICD 2023</a:t>
            </a:r>
            <a:endParaRPr lang="fr-FR" dirty="0"/>
          </a:p>
        </p:txBody>
      </p:sp>
      <p:sp>
        <p:nvSpPr>
          <p:cNvPr id="4" name="Espace réservé du numéro de diapositive 3">
            <a:extLst>
              <a:ext uri="{FF2B5EF4-FFF2-40B4-BE49-F238E27FC236}">
                <a16:creationId xmlns:a16="http://schemas.microsoft.com/office/drawing/2014/main" id="{6BD9E3D5-B4FE-42D0-A8D3-B67A3503245E}"/>
              </a:ext>
            </a:extLst>
          </p:cNvPr>
          <p:cNvSpPr>
            <a:spLocks noGrp="1"/>
          </p:cNvSpPr>
          <p:nvPr>
            <p:ph type="sldNum" sz="quarter" idx="12"/>
          </p:nvPr>
        </p:nvSpPr>
        <p:spPr>
          <a:xfrm>
            <a:off x="10561320" y="6356350"/>
            <a:ext cx="792480" cy="365125"/>
          </a:xfrm>
        </p:spPr>
        <p:txBody>
          <a:bodyPr/>
          <a:lstStyle/>
          <a:p>
            <a:fld id="{790AF083-D83E-4346-83CB-0A1B8B15FCEA}" type="slidenum">
              <a:rPr lang="fr-FR" smtClean="0"/>
              <a:t>‹N°›</a:t>
            </a:fld>
            <a:endParaRPr lang="fr-FR"/>
          </a:p>
        </p:txBody>
      </p:sp>
      <p:pic>
        <p:nvPicPr>
          <p:cNvPr id="6" name="Image 5">
            <a:extLst>
              <a:ext uri="{FF2B5EF4-FFF2-40B4-BE49-F238E27FC236}">
                <a16:creationId xmlns:a16="http://schemas.microsoft.com/office/drawing/2014/main" id="{C05ED0A3-6A85-463B-B24D-80054912832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417"/>
          <a:stretch/>
        </p:blipFill>
        <p:spPr>
          <a:xfrm>
            <a:off x="0" y="0"/>
            <a:ext cx="1950720" cy="861978"/>
          </a:xfrm>
          <a:prstGeom prst="rect">
            <a:avLst/>
          </a:prstGeom>
        </p:spPr>
      </p:pic>
    </p:spTree>
    <p:extLst>
      <p:ext uri="{BB962C8B-B14F-4D97-AF65-F5344CB8AC3E}">
        <p14:creationId xmlns:p14="http://schemas.microsoft.com/office/powerpoint/2010/main" val="29078529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188315-389E-49C6-80C2-271F0628A9D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6C999A3C-D485-4C0C-B73E-B8DCA4A62E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9594243-41FE-41E2-BEA4-B170321E8D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1259E548-4736-493A-9646-103435BDAC84}"/>
              </a:ext>
            </a:extLst>
          </p:cNvPr>
          <p:cNvSpPr>
            <a:spLocks noGrp="1"/>
          </p:cNvSpPr>
          <p:nvPr>
            <p:ph type="dt" sz="half" idx="10"/>
          </p:nvPr>
        </p:nvSpPr>
        <p:spPr/>
        <p:txBody>
          <a:bodyPr/>
          <a:lstStyle/>
          <a:p>
            <a:r>
              <a:rPr lang="fr-FR"/>
              <a:t>08/11/2021</a:t>
            </a:r>
          </a:p>
        </p:txBody>
      </p:sp>
      <p:sp>
        <p:nvSpPr>
          <p:cNvPr id="6" name="Espace réservé du pied de page 5">
            <a:extLst>
              <a:ext uri="{FF2B5EF4-FFF2-40B4-BE49-F238E27FC236}">
                <a16:creationId xmlns:a16="http://schemas.microsoft.com/office/drawing/2014/main" id="{234D8D09-AB98-4E3F-95D4-4AADF240DD37}"/>
              </a:ext>
            </a:extLst>
          </p:cNvPr>
          <p:cNvSpPr>
            <a:spLocks noGrp="1"/>
          </p:cNvSpPr>
          <p:nvPr>
            <p:ph type="ftr" sz="quarter" idx="11"/>
          </p:nvPr>
        </p:nvSpPr>
        <p:spPr/>
        <p:txBody>
          <a:bodyPr/>
          <a:lstStyle/>
          <a:p>
            <a:r>
              <a:rPr lang="fr-FR"/>
              <a:t>Réunion des capitaines et formation des officiels ICD</a:t>
            </a:r>
          </a:p>
        </p:txBody>
      </p:sp>
      <p:sp>
        <p:nvSpPr>
          <p:cNvPr id="7" name="Espace réservé du numéro de diapositive 6">
            <a:extLst>
              <a:ext uri="{FF2B5EF4-FFF2-40B4-BE49-F238E27FC236}">
                <a16:creationId xmlns:a16="http://schemas.microsoft.com/office/drawing/2014/main" id="{73D520E3-D0A6-4307-9B47-984F57099866}"/>
              </a:ext>
            </a:extLst>
          </p:cNvPr>
          <p:cNvSpPr>
            <a:spLocks noGrp="1"/>
          </p:cNvSpPr>
          <p:nvPr>
            <p:ph type="sldNum" sz="quarter" idx="12"/>
          </p:nvPr>
        </p:nvSpPr>
        <p:spPr/>
        <p:txBody>
          <a:bodyPr/>
          <a:lstStyle/>
          <a:p>
            <a:fld id="{790AF083-D83E-4346-83CB-0A1B8B15FCEA}" type="slidenum">
              <a:rPr lang="fr-FR" smtClean="0"/>
              <a:t>‹N°›</a:t>
            </a:fld>
            <a:endParaRPr lang="fr-FR"/>
          </a:p>
        </p:txBody>
      </p:sp>
    </p:spTree>
    <p:extLst>
      <p:ext uri="{BB962C8B-B14F-4D97-AF65-F5344CB8AC3E}">
        <p14:creationId xmlns:p14="http://schemas.microsoft.com/office/powerpoint/2010/main" val="912534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65B0ED-0CE0-453B-BDAD-F5A158B13D9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2F0A758-1229-4492-B48B-E7BA27948D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6BFB39D-D9C2-45AF-9F70-C91CEB1754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1066915-754E-463C-A3A1-2C4AEB4CAD7B}"/>
              </a:ext>
            </a:extLst>
          </p:cNvPr>
          <p:cNvSpPr>
            <a:spLocks noGrp="1"/>
          </p:cNvSpPr>
          <p:nvPr>
            <p:ph type="dt" sz="half" idx="10"/>
          </p:nvPr>
        </p:nvSpPr>
        <p:spPr/>
        <p:txBody>
          <a:bodyPr/>
          <a:lstStyle/>
          <a:p>
            <a:r>
              <a:rPr lang="fr-FR"/>
              <a:t>08/11/2021</a:t>
            </a:r>
          </a:p>
        </p:txBody>
      </p:sp>
      <p:sp>
        <p:nvSpPr>
          <p:cNvPr id="6" name="Espace réservé du pied de page 5">
            <a:extLst>
              <a:ext uri="{FF2B5EF4-FFF2-40B4-BE49-F238E27FC236}">
                <a16:creationId xmlns:a16="http://schemas.microsoft.com/office/drawing/2014/main" id="{4B1E5A19-9207-496E-AD4E-363D70433297}"/>
              </a:ext>
            </a:extLst>
          </p:cNvPr>
          <p:cNvSpPr>
            <a:spLocks noGrp="1"/>
          </p:cNvSpPr>
          <p:nvPr>
            <p:ph type="ftr" sz="quarter" idx="11"/>
          </p:nvPr>
        </p:nvSpPr>
        <p:spPr/>
        <p:txBody>
          <a:bodyPr/>
          <a:lstStyle/>
          <a:p>
            <a:r>
              <a:rPr lang="fr-FR"/>
              <a:t>Réunion des capitaines et formation des officiels ICD</a:t>
            </a:r>
          </a:p>
        </p:txBody>
      </p:sp>
      <p:sp>
        <p:nvSpPr>
          <p:cNvPr id="7" name="Espace réservé du numéro de diapositive 6">
            <a:extLst>
              <a:ext uri="{FF2B5EF4-FFF2-40B4-BE49-F238E27FC236}">
                <a16:creationId xmlns:a16="http://schemas.microsoft.com/office/drawing/2014/main" id="{B792352D-1E73-4036-9E0C-A1753457EBA6}"/>
              </a:ext>
            </a:extLst>
          </p:cNvPr>
          <p:cNvSpPr>
            <a:spLocks noGrp="1"/>
          </p:cNvSpPr>
          <p:nvPr>
            <p:ph type="sldNum" sz="quarter" idx="12"/>
          </p:nvPr>
        </p:nvSpPr>
        <p:spPr/>
        <p:txBody>
          <a:bodyPr/>
          <a:lstStyle/>
          <a:p>
            <a:fld id="{790AF083-D83E-4346-83CB-0A1B8B15FCEA}" type="slidenum">
              <a:rPr lang="fr-FR" smtClean="0"/>
              <a:t>‹N°›</a:t>
            </a:fld>
            <a:endParaRPr lang="fr-FR"/>
          </a:p>
        </p:txBody>
      </p:sp>
    </p:spTree>
    <p:extLst>
      <p:ext uri="{BB962C8B-B14F-4D97-AF65-F5344CB8AC3E}">
        <p14:creationId xmlns:p14="http://schemas.microsoft.com/office/powerpoint/2010/main" val="10717790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EDC3F0-2A30-4B98-B32C-443A18C0AD5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64255EB-3F33-4441-A0D0-5D0B886EE38F}"/>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67E38D6-5DCF-43F2-9E91-22B433591DB7}"/>
              </a:ext>
            </a:extLst>
          </p:cNvPr>
          <p:cNvSpPr>
            <a:spLocks noGrp="1"/>
          </p:cNvSpPr>
          <p:nvPr>
            <p:ph type="dt" sz="half" idx="10"/>
          </p:nvPr>
        </p:nvSpPr>
        <p:spPr/>
        <p:txBody>
          <a:bodyPr/>
          <a:lstStyle/>
          <a:p>
            <a:r>
              <a:rPr lang="fr-FR"/>
              <a:t>08/11/2021</a:t>
            </a:r>
          </a:p>
        </p:txBody>
      </p:sp>
      <p:sp>
        <p:nvSpPr>
          <p:cNvPr id="5" name="Espace réservé du pied de page 4">
            <a:extLst>
              <a:ext uri="{FF2B5EF4-FFF2-40B4-BE49-F238E27FC236}">
                <a16:creationId xmlns:a16="http://schemas.microsoft.com/office/drawing/2014/main" id="{260BD018-8AE9-40B3-82CD-4CC16B4B9334}"/>
              </a:ext>
            </a:extLst>
          </p:cNvPr>
          <p:cNvSpPr>
            <a:spLocks noGrp="1"/>
          </p:cNvSpPr>
          <p:nvPr>
            <p:ph type="ftr" sz="quarter" idx="11"/>
          </p:nvPr>
        </p:nvSpPr>
        <p:spPr/>
        <p:txBody>
          <a:bodyPr/>
          <a:lstStyle/>
          <a:p>
            <a:r>
              <a:rPr lang="fr-FR"/>
              <a:t>Réunion des capitaines et formation des officiels ICD</a:t>
            </a:r>
          </a:p>
        </p:txBody>
      </p:sp>
      <p:sp>
        <p:nvSpPr>
          <p:cNvPr id="6" name="Espace réservé du numéro de diapositive 5">
            <a:extLst>
              <a:ext uri="{FF2B5EF4-FFF2-40B4-BE49-F238E27FC236}">
                <a16:creationId xmlns:a16="http://schemas.microsoft.com/office/drawing/2014/main" id="{184AE7F9-7F03-48B7-A8CD-413D5B6A3296}"/>
              </a:ext>
            </a:extLst>
          </p:cNvPr>
          <p:cNvSpPr>
            <a:spLocks noGrp="1"/>
          </p:cNvSpPr>
          <p:nvPr>
            <p:ph type="sldNum" sz="quarter" idx="12"/>
          </p:nvPr>
        </p:nvSpPr>
        <p:spPr/>
        <p:txBody>
          <a:bodyPr/>
          <a:lstStyle/>
          <a:p>
            <a:fld id="{790AF083-D83E-4346-83CB-0A1B8B15FCEA}" type="slidenum">
              <a:rPr lang="fr-FR" smtClean="0"/>
              <a:t>‹N°›</a:t>
            </a:fld>
            <a:endParaRPr lang="fr-FR"/>
          </a:p>
        </p:txBody>
      </p:sp>
    </p:spTree>
    <p:extLst>
      <p:ext uri="{BB962C8B-B14F-4D97-AF65-F5344CB8AC3E}">
        <p14:creationId xmlns:p14="http://schemas.microsoft.com/office/powerpoint/2010/main" val="25522188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1618FC1-55B5-4504-AE2D-3F844110139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03E8541-143E-4FEE-80A2-DEA756ECA4F5}"/>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3616CCA-DD2C-4E53-866F-0C5771879396}"/>
              </a:ext>
            </a:extLst>
          </p:cNvPr>
          <p:cNvSpPr>
            <a:spLocks noGrp="1"/>
          </p:cNvSpPr>
          <p:nvPr>
            <p:ph type="dt" sz="half" idx="10"/>
          </p:nvPr>
        </p:nvSpPr>
        <p:spPr/>
        <p:txBody>
          <a:bodyPr/>
          <a:lstStyle/>
          <a:p>
            <a:r>
              <a:rPr lang="fr-FR"/>
              <a:t>08/11/2021</a:t>
            </a:r>
          </a:p>
        </p:txBody>
      </p:sp>
      <p:sp>
        <p:nvSpPr>
          <p:cNvPr id="5" name="Espace réservé du pied de page 4">
            <a:extLst>
              <a:ext uri="{FF2B5EF4-FFF2-40B4-BE49-F238E27FC236}">
                <a16:creationId xmlns:a16="http://schemas.microsoft.com/office/drawing/2014/main" id="{23CC395B-BF0F-453C-B332-60D44ABE1E25}"/>
              </a:ext>
            </a:extLst>
          </p:cNvPr>
          <p:cNvSpPr>
            <a:spLocks noGrp="1"/>
          </p:cNvSpPr>
          <p:nvPr>
            <p:ph type="ftr" sz="quarter" idx="11"/>
          </p:nvPr>
        </p:nvSpPr>
        <p:spPr/>
        <p:txBody>
          <a:bodyPr/>
          <a:lstStyle/>
          <a:p>
            <a:r>
              <a:rPr lang="fr-FR"/>
              <a:t>Réunion des capitaines et formation des officiels ICD</a:t>
            </a:r>
          </a:p>
        </p:txBody>
      </p:sp>
      <p:sp>
        <p:nvSpPr>
          <p:cNvPr id="6" name="Espace réservé du numéro de diapositive 5">
            <a:extLst>
              <a:ext uri="{FF2B5EF4-FFF2-40B4-BE49-F238E27FC236}">
                <a16:creationId xmlns:a16="http://schemas.microsoft.com/office/drawing/2014/main" id="{154878D3-9706-4A20-9964-8108E606CB67}"/>
              </a:ext>
            </a:extLst>
          </p:cNvPr>
          <p:cNvSpPr>
            <a:spLocks noGrp="1"/>
          </p:cNvSpPr>
          <p:nvPr>
            <p:ph type="sldNum" sz="quarter" idx="12"/>
          </p:nvPr>
        </p:nvSpPr>
        <p:spPr/>
        <p:txBody>
          <a:bodyPr/>
          <a:lstStyle/>
          <a:p>
            <a:fld id="{790AF083-D83E-4346-83CB-0A1B8B15FCEA}" type="slidenum">
              <a:rPr lang="fr-FR" smtClean="0"/>
              <a:t>‹N°›</a:t>
            </a:fld>
            <a:endParaRPr lang="fr-FR"/>
          </a:p>
        </p:txBody>
      </p:sp>
    </p:spTree>
    <p:extLst>
      <p:ext uri="{BB962C8B-B14F-4D97-AF65-F5344CB8AC3E}">
        <p14:creationId xmlns:p14="http://schemas.microsoft.com/office/powerpoint/2010/main" val="2831263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76F93B0-B7EA-4B3F-AA06-4755E59FC2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5B4B21A-F379-4158-8EBD-A2B9CB8BCA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0E0A161-7E6D-46B3-A6BA-11269A25C6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08/11/2021</a:t>
            </a:r>
          </a:p>
        </p:txBody>
      </p:sp>
      <p:sp>
        <p:nvSpPr>
          <p:cNvPr id="5" name="Espace réservé du pied de page 4">
            <a:extLst>
              <a:ext uri="{FF2B5EF4-FFF2-40B4-BE49-F238E27FC236}">
                <a16:creationId xmlns:a16="http://schemas.microsoft.com/office/drawing/2014/main" id="{878B8CEF-8406-41B8-B05A-413ADD873A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Réunion des capitaines et formation des officiels ICD</a:t>
            </a:r>
          </a:p>
        </p:txBody>
      </p:sp>
      <p:sp>
        <p:nvSpPr>
          <p:cNvPr id="6" name="Espace réservé du numéro de diapositive 5">
            <a:extLst>
              <a:ext uri="{FF2B5EF4-FFF2-40B4-BE49-F238E27FC236}">
                <a16:creationId xmlns:a16="http://schemas.microsoft.com/office/drawing/2014/main" id="{5CA26566-23E1-48D9-8719-1B436C23E4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3F859D-BA13-4426-B5F8-EC4C64D58E24}" type="slidenum">
              <a:rPr lang="fr-FR" smtClean="0"/>
              <a:t>‹N°›</a:t>
            </a:fld>
            <a:endParaRPr lang="fr-FR"/>
          </a:p>
        </p:txBody>
      </p:sp>
    </p:spTree>
    <p:extLst>
      <p:ext uri="{BB962C8B-B14F-4D97-AF65-F5344CB8AC3E}">
        <p14:creationId xmlns:p14="http://schemas.microsoft.com/office/powerpoint/2010/main" val="1769728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6AC7AC5-D0FE-43FE-83CD-750419A02D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2BC149C-D5FF-4256-98A5-04116EEAF2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FD5845F-023A-4412-93B7-894F8359B3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08/11/2021</a:t>
            </a:r>
          </a:p>
        </p:txBody>
      </p:sp>
      <p:sp>
        <p:nvSpPr>
          <p:cNvPr id="5" name="Espace réservé du pied de page 4">
            <a:extLst>
              <a:ext uri="{FF2B5EF4-FFF2-40B4-BE49-F238E27FC236}">
                <a16:creationId xmlns:a16="http://schemas.microsoft.com/office/drawing/2014/main" id="{5561113D-F7E0-48B6-B4E2-1154A24498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Réunion des capitaines et formation des officiels ICD</a:t>
            </a:r>
          </a:p>
        </p:txBody>
      </p:sp>
      <p:sp>
        <p:nvSpPr>
          <p:cNvPr id="6" name="Espace réservé du numéro de diapositive 5">
            <a:extLst>
              <a:ext uri="{FF2B5EF4-FFF2-40B4-BE49-F238E27FC236}">
                <a16:creationId xmlns:a16="http://schemas.microsoft.com/office/drawing/2014/main" id="{193B92CF-1739-48C7-89A3-5239C79121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0AF083-D83E-4346-83CB-0A1B8B15FCEA}" type="slidenum">
              <a:rPr lang="fr-FR" smtClean="0"/>
              <a:t>‹N°›</a:t>
            </a:fld>
            <a:endParaRPr lang="fr-FR"/>
          </a:p>
        </p:txBody>
      </p:sp>
    </p:spTree>
    <p:extLst>
      <p:ext uri="{BB962C8B-B14F-4D97-AF65-F5344CB8AC3E}">
        <p14:creationId xmlns:p14="http://schemas.microsoft.com/office/powerpoint/2010/main" val="11486418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hyperlink" Target="https://icbad.ffbad.org/instance/CD38" TargetMode="External"/><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1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8.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8.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FADA6E-E25F-4E25-A248-9787EA34AB7C}"/>
              </a:ext>
            </a:extLst>
          </p:cNvPr>
          <p:cNvSpPr>
            <a:spLocks noGrp="1"/>
          </p:cNvSpPr>
          <p:nvPr>
            <p:ph type="ctrTitle"/>
          </p:nvPr>
        </p:nvSpPr>
        <p:spPr>
          <a:xfrm>
            <a:off x="1524000" y="842964"/>
            <a:ext cx="9144000" cy="2387600"/>
          </a:xfrm>
          <a:solidFill>
            <a:schemeClr val="accent4">
              <a:lumMod val="20000"/>
              <a:lumOff val="80000"/>
            </a:schemeClr>
          </a:solidFill>
        </p:spPr>
        <p:txBody>
          <a:bodyPr anchor="ctr">
            <a:normAutofit/>
          </a:bodyPr>
          <a:lstStyle/>
          <a:p>
            <a:r>
              <a:rPr lang="en-US" sz="5400" dirty="0"/>
              <a:t>Réunion </a:t>
            </a:r>
            <a:r>
              <a:rPr lang="en-US" sz="5400" dirty="0" err="1"/>
              <a:t>d’information</a:t>
            </a:r>
            <a:r>
              <a:rPr lang="en-US" sz="5400" dirty="0"/>
              <a:t> des </a:t>
            </a:r>
            <a:r>
              <a:rPr lang="en-US" sz="5400" b="1" dirty="0"/>
              <a:t>capitaines ICD</a:t>
            </a:r>
            <a:endParaRPr lang="fr-FR" sz="5400" b="1" dirty="0"/>
          </a:p>
        </p:txBody>
      </p:sp>
      <p:sp>
        <p:nvSpPr>
          <p:cNvPr id="3" name="Sous-titre 2">
            <a:extLst>
              <a:ext uri="{FF2B5EF4-FFF2-40B4-BE49-F238E27FC236}">
                <a16:creationId xmlns:a16="http://schemas.microsoft.com/office/drawing/2014/main" id="{7BADF1B0-C021-48CB-8133-4E77B6CD38A5}"/>
              </a:ext>
            </a:extLst>
          </p:cNvPr>
          <p:cNvSpPr>
            <a:spLocks noGrp="1"/>
          </p:cNvSpPr>
          <p:nvPr>
            <p:ph type="subTitle" idx="1"/>
          </p:nvPr>
        </p:nvSpPr>
        <p:spPr>
          <a:xfrm>
            <a:off x="1519385" y="3534587"/>
            <a:ext cx="9144000" cy="1655762"/>
          </a:xfrm>
          <a:ln w="28575">
            <a:solidFill>
              <a:srgbClr val="0070C0"/>
            </a:solidFill>
          </a:ln>
        </p:spPr>
        <p:txBody>
          <a:bodyPr>
            <a:noAutofit/>
          </a:bodyPr>
          <a:lstStyle/>
          <a:p>
            <a:r>
              <a:rPr lang="en-US" sz="3200" dirty="0" err="1"/>
              <a:t>Interclubs</a:t>
            </a:r>
            <a:r>
              <a:rPr lang="en-US" sz="3200" dirty="0"/>
              <a:t> de </a:t>
            </a:r>
            <a:r>
              <a:rPr lang="en-US" sz="3200" dirty="0" err="1"/>
              <a:t>l’Isère</a:t>
            </a:r>
            <a:r>
              <a:rPr lang="en-US" sz="3200" dirty="0"/>
              <a:t> </a:t>
            </a:r>
          </a:p>
          <a:p>
            <a:r>
              <a:rPr lang="en-US" sz="3200" dirty="0"/>
              <a:t>D1 – D2 – D3 </a:t>
            </a:r>
          </a:p>
          <a:p>
            <a:r>
              <a:rPr lang="en-US" sz="3200" dirty="0"/>
              <a:t>Saison 2023-24</a:t>
            </a:r>
            <a:endParaRPr lang="fr-FR" sz="3200" dirty="0"/>
          </a:p>
        </p:txBody>
      </p:sp>
      <p:sp>
        <p:nvSpPr>
          <p:cNvPr id="6" name="Sous-titre 2">
            <a:extLst>
              <a:ext uri="{FF2B5EF4-FFF2-40B4-BE49-F238E27FC236}">
                <a16:creationId xmlns:a16="http://schemas.microsoft.com/office/drawing/2014/main" id="{528914BC-1486-441F-84B4-E6D1AA61A4B0}"/>
              </a:ext>
            </a:extLst>
          </p:cNvPr>
          <p:cNvSpPr txBox="1">
            <a:spLocks/>
          </p:cNvSpPr>
          <p:nvPr/>
        </p:nvSpPr>
        <p:spPr>
          <a:xfrm>
            <a:off x="1519385" y="5494372"/>
            <a:ext cx="9144000" cy="861978"/>
          </a:xfrm>
          <a:prstGeom prst="rect">
            <a:avLst/>
          </a:prstGeom>
          <a:ln w="28575">
            <a:solidFill>
              <a:srgbClr val="FF0000"/>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a:t>L’Isle-d’Abeau</a:t>
            </a:r>
            <a:r>
              <a:rPr lang="en-US" dirty="0"/>
              <a:t>, le 7 </a:t>
            </a:r>
            <a:r>
              <a:rPr lang="en-US" dirty="0" err="1"/>
              <a:t>novembre</a:t>
            </a:r>
            <a:r>
              <a:rPr lang="en-US" dirty="0"/>
              <a:t> 2023</a:t>
            </a:r>
          </a:p>
          <a:p>
            <a:r>
              <a:rPr lang="en-US" dirty="0" err="1"/>
              <a:t>Eybens</a:t>
            </a:r>
            <a:r>
              <a:rPr lang="en-US" dirty="0"/>
              <a:t>, le 8 </a:t>
            </a:r>
            <a:r>
              <a:rPr lang="en-US" dirty="0" err="1"/>
              <a:t>novembre</a:t>
            </a:r>
            <a:r>
              <a:rPr lang="en-US" dirty="0"/>
              <a:t> 2023</a:t>
            </a:r>
            <a:endParaRPr lang="fr-FR" dirty="0"/>
          </a:p>
        </p:txBody>
      </p:sp>
      <p:sp>
        <p:nvSpPr>
          <p:cNvPr id="7" name="Espace réservé du pied de page 6">
            <a:extLst>
              <a:ext uri="{FF2B5EF4-FFF2-40B4-BE49-F238E27FC236}">
                <a16:creationId xmlns:a16="http://schemas.microsoft.com/office/drawing/2014/main" id="{7FC09628-DD8A-4F13-AE34-0775C474A23D}"/>
              </a:ext>
            </a:extLst>
          </p:cNvPr>
          <p:cNvSpPr>
            <a:spLocks noGrp="1"/>
          </p:cNvSpPr>
          <p:nvPr>
            <p:ph type="ftr" sz="quarter" idx="11"/>
          </p:nvPr>
        </p:nvSpPr>
        <p:spPr/>
        <p:txBody>
          <a:bodyPr/>
          <a:lstStyle/>
          <a:p>
            <a:r>
              <a:rPr lang="fr-FR" dirty="0"/>
              <a:t>Réunion des capitaines ICD 2023</a:t>
            </a:r>
          </a:p>
        </p:txBody>
      </p:sp>
      <p:sp>
        <p:nvSpPr>
          <p:cNvPr id="8" name="Espace réservé du numéro de diapositive 7">
            <a:extLst>
              <a:ext uri="{FF2B5EF4-FFF2-40B4-BE49-F238E27FC236}">
                <a16:creationId xmlns:a16="http://schemas.microsoft.com/office/drawing/2014/main" id="{7CA35C1D-D791-4DC6-82C1-1FFC96198E97}"/>
              </a:ext>
            </a:extLst>
          </p:cNvPr>
          <p:cNvSpPr>
            <a:spLocks noGrp="1"/>
          </p:cNvSpPr>
          <p:nvPr>
            <p:ph type="sldNum" sz="quarter" idx="12"/>
          </p:nvPr>
        </p:nvSpPr>
        <p:spPr/>
        <p:txBody>
          <a:bodyPr/>
          <a:lstStyle/>
          <a:p>
            <a:fld id="{FD3F859D-BA13-4426-B5F8-EC4C64D58E24}" type="slidenum">
              <a:rPr lang="fr-FR" smtClean="0"/>
              <a:t>1</a:t>
            </a:fld>
            <a:endParaRPr lang="fr-FR"/>
          </a:p>
        </p:txBody>
      </p:sp>
      <p:pic>
        <p:nvPicPr>
          <p:cNvPr id="9" name="Image 8">
            <a:extLst>
              <a:ext uri="{FF2B5EF4-FFF2-40B4-BE49-F238E27FC236}">
                <a16:creationId xmlns:a16="http://schemas.microsoft.com/office/drawing/2014/main" id="{344BF2BB-3072-42E9-B29A-2B96C7A765AA}"/>
              </a:ext>
            </a:extLst>
          </p:cNvPr>
          <p:cNvPicPr>
            <a:picLocks noChangeAspect="1"/>
          </p:cNvPicPr>
          <p:nvPr/>
        </p:nvPicPr>
        <p:blipFill rotWithShape="1">
          <a:blip r:embed="rId2">
            <a:extLst>
              <a:ext uri="{28A0092B-C50C-407E-A947-70E740481C1C}">
                <a14:useLocalDpi xmlns:a14="http://schemas.microsoft.com/office/drawing/2010/main" val="0"/>
              </a:ext>
            </a:extLst>
          </a:blip>
          <a:srcRect t="11417"/>
          <a:stretch/>
        </p:blipFill>
        <p:spPr>
          <a:xfrm>
            <a:off x="0" y="0"/>
            <a:ext cx="1950720" cy="861978"/>
          </a:xfrm>
          <a:prstGeom prst="rect">
            <a:avLst/>
          </a:prstGeom>
        </p:spPr>
      </p:pic>
    </p:spTree>
    <p:extLst>
      <p:ext uri="{BB962C8B-B14F-4D97-AF65-F5344CB8AC3E}">
        <p14:creationId xmlns:p14="http://schemas.microsoft.com/office/powerpoint/2010/main" val="1079831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A65FB80-FDBF-419D-8557-FCB947D4EDD3}"/>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
        <p:nvSpPr>
          <p:cNvPr id="4" name="Espace réservé du pied de page 3">
            <a:extLst>
              <a:ext uri="{FF2B5EF4-FFF2-40B4-BE49-F238E27FC236}">
                <a16:creationId xmlns:a16="http://schemas.microsoft.com/office/drawing/2014/main" id="{D02D061C-4D86-4EDD-AC5C-7238FD79AD9A}"/>
              </a:ext>
            </a:extLst>
          </p:cNvPr>
          <p:cNvSpPr>
            <a:spLocks noGrp="1"/>
          </p:cNvSpPr>
          <p:nvPr>
            <p:ph type="ftr" sz="quarter" idx="11"/>
          </p:nvPr>
        </p:nvSpPr>
        <p:spPr>
          <a:xfrm>
            <a:off x="3807462" y="6356349"/>
            <a:ext cx="4571999" cy="365125"/>
          </a:xfrm>
        </p:spPr>
        <p:txBody>
          <a:bodyPr/>
          <a:lstStyle/>
          <a:p>
            <a:r>
              <a:rPr lang="en-US" dirty="0"/>
              <a:t>Réunion des capitaines ICD 2023</a:t>
            </a:r>
            <a:endParaRPr lang="fr-FR" dirty="0"/>
          </a:p>
        </p:txBody>
      </p:sp>
      <p:sp>
        <p:nvSpPr>
          <p:cNvPr id="5" name="Espace réservé du numéro de diapositive 4">
            <a:extLst>
              <a:ext uri="{FF2B5EF4-FFF2-40B4-BE49-F238E27FC236}">
                <a16:creationId xmlns:a16="http://schemas.microsoft.com/office/drawing/2014/main" id="{3B5D72A8-236D-4D5A-B11E-BB7D31619462}"/>
              </a:ext>
            </a:extLst>
          </p:cNvPr>
          <p:cNvSpPr>
            <a:spLocks noGrp="1"/>
          </p:cNvSpPr>
          <p:nvPr>
            <p:ph type="sldNum" sz="quarter" idx="12"/>
          </p:nvPr>
        </p:nvSpPr>
        <p:spPr/>
        <p:txBody>
          <a:bodyPr/>
          <a:lstStyle/>
          <a:p>
            <a:fld id="{790AF083-D83E-4346-83CB-0A1B8B15FCEA}" type="slidenum">
              <a:rPr lang="fr-FR" smtClean="0"/>
              <a:t>2</a:t>
            </a:fld>
            <a:endParaRPr lang="fr-FR" dirty="0"/>
          </a:p>
        </p:txBody>
      </p:sp>
      <p:sp>
        <p:nvSpPr>
          <p:cNvPr id="6" name="ZoneTexte 5">
            <a:extLst>
              <a:ext uri="{FF2B5EF4-FFF2-40B4-BE49-F238E27FC236}">
                <a16:creationId xmlns:a16="http://schemas.microsoft.com/office/drawing/2014/main" id="{9795D30D-F731-48E9-AB54-EDDCAD1EE6F6}"/>
              </a:ext>
            </a:extLst>
          </p:cNvPr>
          <p:cNvSpPr txBox="1"/>
          <p:nvPr/>
        </p:nvSpPr>
        <p:spPr>
          <a:xfrm>
            <a:off x="2865435" y="515656"/>
            <a:ext cx="6648216" cy="707886"/>
          </a:xfrm>
          <a:prstGeom prst="rect">
            <a:avLst/>
          </a:prstGeom>
          <a:noFill/>
        </p:spPr>
        <p:txBody>
          <a:bodyPr wrap="square" rtlCol="0">
            <a:spAutoFit/>
          </a:bodyPr>
          <a:lstStyle/>
          <a:p>
            <a:r>
              <a:rPr lang="en-US" sz="4000" b="1" dirty="0" err="1"/>
              <a:t>Déroulement</a:t>
            </a:r>
            <a:r>
              <a:rPr lang="en-US" sz="4000" b="1" dirty="0"/>
              <a:t> de la reunion :</a:t>
            </a:r>
            <a:endParaRPr lang="fr-FR" sz="4000" b="1" dirty="0"/>
          </a:p>
        </p:txBody>
      </p:sp>
      <p:sp>
        <p:nvSpPr>
          <p:cNvPr id="3" name="ZoneTexte 2">
            <a:extLst>
              <a:ext uri="{FF2B5EF4-FFF2-40B4-BE49-F238E27FC236}">
                <a16:creationId xmlns:a16="http://schemas.microsoft.com/office/drawing/2014/main" id="{ACA8020F-ABEE-9DAD-6D9A-4B0AE94363EA}"/>
              </a:ext>
            </a:extLst>
          </p:cNvPr>
          <p:cNvSpPr txBox="1"/>
          <p:nvPr/>
        </p:nvSpPr>
        <p:spPr>
          <a:xfrm>
            <a:off x="2456873" y="1888037"/>
            <a:ext cx="9236363" cy="3847207"/>
          </a:xfrm>
          <a:prstGeom prst="rect">
            <a:avLst/>
          </a:prstGeom>
          <a:noFill/>
        </p:spPr>
        <p:txBody>
          <a:bodyPr wrap="square" rtlCol="0">
            <a:spAutoFit/>
          </a:bodyPr>
          <a:lstStyle/>
          <a:p>
            <a:pPr>
              <a:lnSpc>
                <a:spcPct val="150000"/>
              </a:lnSpc>
            </a:pPr>
            <a:r>
              <a:rPr lang="en-US" sz="3200" b="1" dirty="0"/>
              <a:t>Réunion </a:t>
            </a:r>
            <a:r>
              <a:rPr lang="en-US" sz="3200" b="1" dirty="0" err="1"/>
              <a:t>d’information</a:t>
            </a:r>
            <a:r>
              <a:rPr lang="en-US" sz="3200" b="1" dirty="0"/>
              <a:t> des capitaines</a:t>
            </a:r>
          </a:p>
          <a:p>
            <a:pPr marL="534988" indent="-342900">
              <a:lnSpc>
                <a:spcPct val="150000"/>
              </a:lnSpc>
              <a:buFont typeface="+mj-lt"/>
              <a:buAutoNum type="arabicPeriod"/>
            </a:pPr>
            <a:r>
              <a:rPr lang="en-US" sz="2400" dirty="0"/>
              <a:t>Les </a:t>
            </a:r>
            <a:r>
              <a:rPr lang="fr-FR" sz="2400" dirty="0"/>
              <a:t>effectifs</a:t>
            </a:r>
            <a:r>
              <a:rPr lang="en-US" sz="2400" dirty="0"/>
              <a:t> des ICD</a:t>
            </a:r>
          </a:p>
          <a:p>
            <a:pPr marL="534988" indent="-342900">
              <a:lnSpc>
                <a:spcPct val="150000"/>
              </a:lnSpc>
              <a:buFont typeface="+mj-lt"/>
              <a:buAutoNum type="arabicPeriod"/>
            </a:pPr>
            <a:r>
              <a:rPr lang="en-US" sz="2400" dirty="0" err="1"/>
              <a:t>Présentation</a:t>
            </a:r>
            <a:r>
              <a:rPr lang="en-US" sz="2400" dirty="0"/>
              <a:t> des </a:t>
            </a:r>
            <a:r>
              <a:rPr lang="en-US" sz="2400" dirty="0" err="1"/>
              <a:t>poules</a:t>
            </a:r>
            <a:r>
              <a:rPr lang="en-US" sz="2400" dirty="0"/>
              <a:t> de la </a:t>
            </a:r>
            <a:r>
              <a:rPr lang="en-US" sz="2400" dirty="0" err="1"/>
              <a:t>saison</a:t>
            </a:r>
            <a:r>
              <a:rPr lang="en-US" sz="2400" dirty="0"/>
              <a:t> 2023-2024</a:t>
            </a:r>
          </a:p>
          <a:p>
            <a:pPr marL="534988" indent="-342900">
              <a:lnSpc>
                <a:spcPct val="150000"/>
              </a:lnSpc>
              <a:buFont typeface="+mj-lt"/>
              <a:buAutoNum type="arabicPeriod"/>
            </a:pPr>
            <a:r>
              <a:rPr lang="en-US" sz="2400" dirty="0" err="1"/>
              <a:t>Généralités</a:t>
            </a:r>
            <a:r>
              <a:rPr lang="en-US" sz="2400" dirty="0"/>
              <a:t> sur les ICD</a:t>
            </a:r>
          </a:p>
          <a:p>
            <a:pPr marL="534988" indent="-342900">
              <a:lnSpc>
                <a:spcPct val="150000"/>
              </a:lnSpc>
              <a:buFont typeface="+mj-lt"/>
              <a:buAutoNum type="arabicPeriod"/>
            </a:pPr>
            <a:r>
              <a:rPr lang="en-US" sz="2400" dirty="0"/>
              <a:t>Les points </a:t>
            </a:r>
            <a:r>
              <a:rPr lang="en-US" sz="2400" dirty="0" err="1"/>
              <a:t>clés</a:t>
            </a:r>
            <a:r>
              <a:rPr lang="en-US" sz="2400" dirty="0"/>
              <a:t> du </a:t>
            </a:r>
            <a:r>
              <a:rPr lang="en-US" sz="2400" dirty="0" err="1"/>
              <a:t>règlement</a:t>
            </a:r>
            <a:r>
              <a:rPr lang="en-US" sz="2400" dirty="0"/>
              <a:t> des ICD D1-D2-D3</a:t>
            </a:r>
          </a:p>
          <a:p>
            <a:pPr marL="534988" indent="-342900">
              <a:lnSpc>
                <a:spcPct val="150000"/>
              </a:lnSpc>
              <a:buFont typeface="+mj-lt"/>
              <a:buAutoNum type="arabicPeriod"/>
            </a:pPr>
            <a:r>
              <a:rPr lang="en-US" sz="2400" dirty="0"/>
              <a:t>Conclusions / Discussions</a:t>
            </a:r>
            <a:endParaRPr lang="en-US" sz="900" dirty="0"/>
          </a:p>
          <a:p>
            <a:endParaRPr lang="en-US" sz="900" dirty="0"/>
          </a:p>
        </p:txBody>
      </p:sp>
    </p:spTree>
    <p:extLst>
      <p:ext uri="{BB962C8B-B14F-4D97-AF65-F5344CB8AC3E}">
        <p14:creationId xmlns:p14="http://schemas.microsoft.com/office/powerpoint/2010/main" val="160383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A441B897-A634-4C29-8774-5BF96C0A6EAE}"/>
              </a:ext>
            </a:extLst>
          </p:cNvPr>
          <p:cNvSpPr>
            <a:spLocks noGrp="1"/>
          </p:cNvSpPr>
          <p:nvPr>
            <p:ph type="sldNum" sz="quarter" idx="12"/>
          </p:nvPr>
        </p:nvSpPr>
        <p:spPr/>
        <p:txBody>
          <a:bodyPr/>
          <a:lstStyle/>
          <a:p>
            <a:fld id="{790AF083-D83E-4346-83CB-0A1B8B15FCEA}" type="slidenum">
              <a:rPr lang="fr-FR" smtClean="0"/>
              <a:t>3</a:t>
            </a:fld>
            <a:endParaRPr lang="fr-FR"/>
          </a:p>
        </p:txBody>
      </p:sp>
      <p:sp>
        <p:nvSpPr>
          <p:cNvPr id="17" name="Espace réservé du pied de page 3">
            <a:extLst>
              <a:ext uri="{FF2B5EF4-FFF2-40B4-BE49-F238E27FC236}">
                <a16:creationId xmlns:a16="http://schemas.microsoft.com/office/drawing/2014/main" id="{7CDF19E9-F3EA-4103-AE46-C78D3FF2FAD0}"/>
              </a:ext>
            </a:extLst>
          </p:cNvPr>
          <p:cNvSpPr>
            <a:spLocks noGrp="1"/>
          </p:cNvSpPr>
          <p:nvPr>
            <p:ph type="ftr" sz="quarter" idx="11"/>
          </p:nvPr>
        </p:nvSpPr>
        <p:spPr>
          <a:xfrm>
            <a:off x="3807462" y="6356349"/>
            <a:ext cx="4571999" cy="365125"/>
          </a:xfrm>
        </p:spPr>
        <p:txBody>
          <a:bodyPr/>
          <a:lstStyle/>
          <a:p>
            <a:r>
              <a:rPr lang="en-US" dirty="0"/>
              <a:t>Réunion des capitaines ICD 2023</a:t>
            </a:r>
            <a:endParaRPr lang="fr-FR" dirty="0"/>
          </a:p>
        </p:txBody>
      </p:sp>
      <p:sp>
        <p:nvSpPr>
          <p:cNvPr id="27" name="ZoneTexte 26">
            <a:extLst>
              <a:ext uri="{FF2B5EF4-FFF2-40B4-BE49-F238E27FC236}">
                <a16:creationId xmlns:a16="http://schemas.microsoft.com/office/drawing/2014/main" id="{84B10673-1F99-C86E-71D3-0E320E7C7A90}"/>
              </a:ext>
            </a:extLst>
          </p:cNvPr>
          <p:cNvSpPr txBox="1"/>
          <p:nvPr/>
        </p:nvSpPr>
        <p:spPr>
          <a:xfrm>
            <a:off x="1893454" y="304980"/>
            <a:ext cx="5817718" cy="369332"/>
          </a:xfrm>
          <a:prstGeom prst="rect">
            <a:avLst/>
          </a:prstGeom>
          <a:noFill/>
        </p:spPr>
        <p:txBody>
          <a:bodyPr wrap="square" rtlCol="0">
            <a:spAutoFit/>
          </a:bodyPr>
          <a:lstStyle/>
          <a:p>
            <a:r>
              <a:rPr lang="en-US" b="1" dirty="0"/>
              <a:t>1 – Les </a:t>
            </a:r>
            <a:r>
              <a:rPr lang="en-US" b="1" dirty="0" err="1"/>
              <a:t>effectifs</a:t>
            </a:r>
            <a:r>
              <a:rPr lang="en-US" b="1" dirty="0"/>
              <a:t> des ICD</a:t>
            </a:r>
            <a:endParaRPr lang="fr-FR" b="1" strike="sngStrike" dirty="0">
              <a:highlight>
                <a:srgbClr val="FFFF00"/>
              </a:highlight>
            </a:endParaRPr>
          </a:p>
        </p:txBody>
      </p:sp>
      <p:graphicFrame>
        <p:nvGraphicFramePr>
          <p:cNvPr id="2" name="Tableau 1">
            <a:extLst>
              <a:ext uri="{FF2B5EF4-FFF2-40B4-BE49-F238E27FC236}">
                <a16:creationId xmlns:a16="http://schemas.microsoft.com/office/drawing/2014/main" id="{9195D61B-E983-9EBB-2E0B-4654A1E7E4EF}"/>
              </a:ext>
            </a:extLst>
          </p:cNvPr>
          <p:cNvGraphicFramePr>
            <a:graphicFrameLocks noGrp="1"/>
          </p:cNvGraphicFramePr>
          <p:nvPr>
            <p:extLst>
              <p:ext uri="{D42A27DB-BD31-4B8C-83A1-F6EECF244321}">
                <p14:modId xmlns:p14="http://schemas.microsoft.com/office/powerpoint/2010/main" val="1109538989"/>
              </p:ext>
            </p:extLst>
          </p:nvPr>
        </p:nvGraphicFramePr>
        <p:xfrm>
          <a:off x="471056" y="757575"/>
          <a:ext cx="11249888" cy="3491151"/>
        </p:xfrm>
        <a:graphic>
          <a:graphicData uri="http://schemas.openxmlformats.org/drawingml/2006/table">
            <a:tbl>
              <a:tblPr firstRow="1" bandRow="1">
                <a:tableStyleId>{5C22544A-7EE6-4342-B048-85BDC9FD1C3A}</a:tableStyleId>
              </a:tblPr>
              <a:tblGrid>
                <a:gridCol w="2812472">
                  <a:extLst>
                    <a:ext uri="{9D8B030D-6E8A-4147-A177-3AD203B41FA5}">
                      <a16:colId xmlns:a16="http://schemas.microsoft.com/office/drawing/2014/main" val="2795818527"/>
                    </a:ext>
                  </a:extLst>
                </a:gridCol>
                <a:gridCol w="2812472">
                  <a:extLst>
                    <a:ext uri="{9D8B030D-6E8A-4147-A177-3AD203B41FA5}">
                      <a16:colId xmlns:a16="http://schemas.microsoft.com/office/drawing/2014/main" val="633835958"/>
                    </a:ext>
                  </a:extLst>
                </a:gridCol>
                <a:gridCol w="2812472">
                  <a:extLst>
                    <a:ext uri="{9D8B030D-6E8A-4147-A177-3AD203B41FA5}">
                      <a16:colId xmlns:a16="http://schemas.microsoft.com/office/drawing/2014/main" val="755287877"/>
                    </a:ext>
                  </a:extLst>
                </a:gridCol>
                <a:gridCol w="2812472">
                  <a:extLst>
                    <a:ext uri="{9D8B030D-6E8A-4147-A177-3AD203B41FA5}">
                      <a16:colId xmlns:a16="http://schemas.microsoft.com/office/drawing/2014/main" val="1656168083"/>
                    </a:ext>
                  </a:extLst>
                </a:gridCol>
              </a:tblGrid>
              <a:tr h="679630">
                <a:tc>
                  <a:txBody>
                    <a:bodyPr/>
                    <a:lstStyle/>
                    <a:p>
                      <a:pPr algn="ctr"/>
                      <a:endParaRPr lang="fr-FR" dirty="0"/>
                    </a:p>
                  </a:txBody>
                  <a:tcPr anchor="ctr"/>
                </a:tc>
                <a:tc>
                  <a:txBody>
                    <a:bodyPr/>
                    <a:lstStyle/>
                    <a:p>
                      <a:pPr algn="ctr"/>
                      <a:r>
                        <a:rPr lang="fr-FR" dirty="0"/>
                        <a:t>Saison 2021-2021</a:t>
                      </a:r>
                    </a:p>
                  </a:txBody>
                  <a:tcPr anchor="ctr"/>
                </a:tc>
                <a:tc>
                  <a:txBody>
                    <a:bodyPr/>
                    <a:lstStyle/>
                    <a:p>
                      <a:pPr algn="ctr"/>
                      <a:r>
                        <a:rPr lang="fr-FR" sz="2400" dirty="0"/>
                        <a:t>Saison 2022-2023</a:t>
                      </a:r>
                    </a:p>
                  </a:txBody>
                  <a:tcPr anchor="ctr"/>
                </a:tc>
                <a:tc>
                  <a:txBody>
                    <a:bodyPr/>
                    <a:lstStyle/>
                    <a:p>
                      <a:pPr algn="ctr"/>
                      <a:r>
                        <a:rPr lang="fr-FR" sz="2800" b="1" dirty="0"/>
                        <a:t>Saison 2023-2024</a:t>
                      </a:r>
                    </a:p>
                  </a:txBody>
                  <a:tcPr anchor="ctr"/>
                </a:tc>
                <a:extLst>
                  <a:ext uri="{0D108BD9-81ED-4DB2-BD59-A6C34878D82A}">
                    <a16:rowId xmlns:a16="http://schemas.microsoft.com/office/drawing/2014/main" val="2785252646"/>
                  </a:ext>
                </a:extLst>
              </a:tr>
              <a:tr h="772631">
                <a:tc>
                  <a:txBody>
                    <a:bodyPr/>
                    <a:lstStyle/>
                    <a:p>
                      <a:pPr algn="ctr"/>
                      <a:r>
                        <a:rPr lang="fr-FR" b="1" dirty="0"/>
                        <a:t>Nombres de clubs représentés</a:t>
                      </a:r>
                    </a:p>
                  </a:txBody>
                  <a:tcPr anchor="ctr"/>
                </a:tc>
                <a:tc>
                  <a:txBody>
                    <a:bodyPr/>
                    <a:lstStyle/>
                    <a:p>
                      <a:pPr algn="ctr"/>
                      <a:r>
                        <a:rPr lang="fr-FR" dirty="0"/>
                        <a:t>30 clubs</a:t>
                      </a:r>
                    </a:p>
                  </a:txBody>
                  <a:tcPr anchor="ctr"/>
                </a:tc>
                <a:tc>
                  <a:txBody>
                    <a:bodyPr/>
                    <a:lstStyle/>
                    <a:p>
                      <a:pPr algn="ctr"/>
                      <a:r>
                        <a:rPr lang="fr-FR" sz="2400" dirty="0"/>
                        <a:t>34 clubs</a:t>
                      </a:r>
                    </a:p>
                  </a:txBody>
                  <a:tcPr anchor="ctr"/>
                </a:tc>
                <a:tc>
                  <a:txBody>
                    <a:bodyPr/>
                    <a:lstStyle/>
                    <a:p>
                      <a:pPr algn="ctr"/>
                      <a:r>
                        <a:rPr lang="fr-FR" sz="2800" b="1" dirty="0"/>
                        <a:t>35 clubs</a:t>
                      </a:r>
                    </a:p>
                  </a:txBody>
                  <a:tcPr anchor="ctr"/>
                </a:tc>
                <a:extLst>
                  <a:ext uri="{0D108BD9-81ED-4DB2-BD59-A6C34878D82A}">
                    <a16:rowId xmlns:a16="http://schemas.microsoft.com/office/drawing/2014/main" val="2782104467"/>
                  </a:ext>
                </a:extLst>
              </a:tr>
              <a:tr h="679630">
                <a:tc>
                  <a:txBody>
                    <a:bodyPr/>
                    <a:lstStyle/>
                    <a:p>
                      <a:pPr algn="ctr"/>
                      <a:r>
                        <a:rPr lang="fr-FR" b="1" dirty="0"/>
                        <a:t>Division D1</a:t>
                      </a:r>
                    </a:p>
                  </a:txBody>
                  <a:tcPr anchor="ctr"/>
                </a:tc>
                <a:tc>
                  <a:txBody>
                    <a:bodyPr/>
                    <a:lstStyle/>
                    <a:p>
                      <a:pPr algn="ctr"/>
                      <a:r>
                        <a:rPr lang="fr-FR" dirty="0"/>
                        <a:t>16 équipes</a:t>
                      </a:r>
                    </a:p>
                  </a:txBody>
                  <a:tcPr anchor="ctr"/>
                </a:tc>
                <a:tc>
                  <a:txBody>
                    <a:bodyPr/>
                    <a:lstStyle/>
                    <a:p>
                      <a:pPr algn="ctr"/>
                      <a:r>
                        <a:rPr lang="fr-FR" sz="2400" dirty="0"/>
                        <a:t>18 équipes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b="1" dirty="0"/>
                        <a:t>18 équipes</a:t>
                      </a:r>
                    </a:p>
                  </a:txBody>
                  <a:tcPr anchor="ctr"/>
                </a:tc>
                <a:extLst>
                  <a:ext uri="{0D108BD9-81ED-4DB2-BD59-A6C34878D82A}">
                    <a16:rowId xmlns:a16="http://schemas.microsoft.com/office/drawing/2014/main" val="3142076732"/>
                  </a:ext>
                </a:extLst>
              </a:tr>
              <a:tr h="679630">
                <a:tc>
                  <a:txBody>
                    <a:bodyPr/>
                    <a:lstStyle/>
                    <a:p>
                      <a:pPr algn="ctr"/>
                      <a:r>
                        <a:rPr lang="fr-FR" b="1" dirty="0"/>
                        <a:t>Division D2</a:t>
                      </a:r>
                    </a:p>
                  </a:txBody>
                  <a:tcPr anchor="ctr"/>
                </a:tc>
                <a:tc>
                  <a:txBody>
                    <a:bodyPr/>
                    <a:lstStyle/>
                    <a:p>
                      <a:pPr algn="ctr"/>
                      <a:r>
                        <a:rPr lang="fr-FR" dirty="0"/>
                        <a:t>20 équipes</a:t>
                      </a:r>
                    </a:p>
                  </a:txBody>
                  <a:tcPr anchor="ctr"/>
                </a:tc>
                <a:tc>
                  <a:txBody>
                    <a:bodyPr/>
                    <a:lstStyle/>
                    <a:p>
                      <a:pPr algn="ctr"/>
                      <a:r>
                        <a:rPr lang="fr-FR" sz="2400" dirty="0"/>
                        <a:t>25 équipes</a:t>
                      </a:r>
                    </a:p>
                  </a:txBody>
                  <a:tcPr anchor="ctr"/>
                </a:tc>
                <a:tc>
                  <a:txBody>
                    <a:bodyPr/>
                    <a:lstStyle/>
                    <a:p>
                      <a:pPr algn="ctr"/>
                      <a:r>
                        <a:rPr lang="fr-FR" sz="2800" b="1" dirty="0"/>
                        <a:t>29 équipes</a:t>
                      </a:r>
                    </a:p>
                  </a:txBody>
                  <a:tcPr anchor="ctr"/>
                </a:tc>
                <a:extLst>
                  <a:ext uri="{0D108BD9-81ED-4DB2-BD59-A6C34878D82A}">
                    <a16:rowId xmlns:a16="http://schemas.microsoft.com/office/drawing/2014/main" val="1831313800"/>
                  </a:ext>
                </a:extLst>
              </a:tr>
              <a:tr h="679630">
                <a:tc>
                  <a:txBody>
                    <a:bodyPr/>
                    <a:lstStyle/>
                    <a:p>
                      <a:pPr algn="ctr"/>
                      <a:r>
                        <a:rPr lang="fr-FR" b="1" dirty="0"/>
                        <a:t>Division D3</a:t>
                      </a:r>
                    </a:p>
                  </a:txBody>
                  <a:tcPr anchor="ctr"/>
                </a:tc>
                <a:tc>
                  <a:txBody>
                    <a:bodyPr/>
                    <a:lstStyle/>
                    <a:p>
                      <a:pPr algn="ctr"/>
                      <a:r>
                        <a:rPr lang="fr-FR" dirty="0"/>
                        <a:t>20 équipes</a:t>
                      </a:r>
                    </a:p>
                  </a:txBody>
                  <a:tcPr anchor="ctr"/>
                </a:tc>
                <a:tc>
                  <a:txBody>
                    <a:bodyPr/>
                    <a:lstStyle/>
                    <a:p>
                      <a:pPr algn="ctr"/>
                      <a:r>
                        <a:rPr lang="fr-FR" sz="2400" dirty="0"/>
                        <a:t>44 équipes</a:t>
                      </a:r>
                    </a:p>
                  </a:txBody>
                  <a:tcPr anchor="ctr"/>
                </a:tc>
                <a:tc>
                  <a:txBody>
                    <a:bodyPr/>
                    <a:lstStyle/>
                    <a:p>
                      <a:pPr algn="ctr"/>
                      <a:r>
                        <a:rPr lang="fr-FR" sz="2800" b="1" dirty="0"/>
                        <a:t>59 équipes</a:t>
                      </a:r>
                    </a:p>
                  </a:txBody>
                  <a:tcPr anchor="ctr"/>
                </a:tc>
                <a:extLst>
                  <a:ext uri="{0D108BD9-81ED-4DB2-BD59-A6C34878D82A}">
                    <a16:rowId xmlns:a16="http://schemas.microsoft.com/office/drawing/2014/main" val="4267593703"/>
                  </a:ext>
                </a:extLst>
              </a:tr>
            </a:tbl>
          </a:graphicData>
        </a:graphic>
      </p:graphicFrame>
      <p:sp>
        <p:nvSpPr>
          <p:cNvPr id="4" name="ZoneTexte 3">
            <a:extLst>
              <a:ext uri="{FF2B5EF4-FFF2-40B4-BE49-F238E27FC236}">
                <a16:creationId xmlns:a16="http://schemas.microsoft.com/office/drawing/2014/main" id="{19A815F5-4EFC-2916-35A3-7F025D07AFEE}"/>
              </a:ext>
            </a:extLst>
          </p:cNvPr>
          <p:cNvSpPr txBox="1"/>
          <p:nvPr/>
        </p:nvSpPr>
        <p:spPr>
          <a:xfrm>
            <a:off x="1483246" y="4415253"/>
            <a:ext cx="9220429" cy="2123658"/>
          </a:xfrm>
          <a:prstGeom prst="rect">
            <a:avLst/>
          </a:prstGeom>
          <a:noFill/>
        </p:spPr>
        <p:txBody>
          <a:bodyPr wrap="square" rtlCol="0">
            <a:spAutoFit/>
          </a:bodyPr>
          <a:lstStyle/>
          <a:p>
            <a:pPr>
              <a:spcAft>
                <a:spcPts val="1200"/>
              </a:spcAft>
            </a:pPr>
            <a:r>
              <a:rPr lang="en-US" sz="2800" b="1" dirty="0">
                <a:solidFill>
                  <a:schemeClr val="accent1">
                    <a:lumMod val="75000"/>
                  </a:schemeClr>
                </a:solidFill>
              </a:rPr>
              <a:t>À quoi </a:t>
            </a:r>
            <a:r>
              <a:rPr lang="en-US" sz="2800" b="1" dirty="0" err="1">
                <a:solidFill>
                  <a:schemeClr val="accent1">
                    <a:lumMod val="75000"/>
                  </a:schemeClr>
                </a:solidFill>
              </a:rPr>
              <a:t>s’ajoutent</a:t>
            </a:r>
            <a:r>
              <a:rPr lang="en-US" sz="2800" b="1" dirty="0">
                <a:solidFill>
                  <a:schemeClr val="accent1">
                    <a:lumMod val="75000"/>
                  </a:schemeClr>
                </a:solidFill>
              </a:rPr>
              <a:t> : </a:t>
            </a:r>
          </a:p>
          <a:p>
            <a:pPr marL="457200" indent="-457200">
              <a:spcAft>
                <a:spcPts val="600"/>
              </a:spcAft>
              <a:buFont typeface="Arial" panose="020B0604020202020204" pitchFamily="34" charset="0"/>
              <a:buChar char="•"/>
            </a:pPr>
            <a:r>
              <a:rPr lang="en-US" sz="2800" dirty="0">
                <a:solidFill>
                  <a:schemeClr val="accent1">
                    <a:lumMod val="75000"/>
                  </a:schemeClr>
                </a:solidFill>
              </a:rPr>
              <a:t>Les 2 divisions “</a:t>
            </a:r>
            <a:r>
              <a:rPr lang="en-US" sz="2800" dirty="0" err="1">
                <a:solidFill>
                  <a:schemeClr val="accent1">
                    <a:lumMod val="75000"/>
                  </a:schemeClr>
                </a:solidFill>
              </a:rPr>
              <a:t>Pré-Régionales</a:t>
            </a:r>
            <a:r>
              <a:rPr lang="en-US" sz="2800" dirty="0">
                <a:solidFill>
                  <a:schemeClr val="accent1">
                    <a:lumMod val="75000"/>
                  </a:schemeClr>
                </a:solidFill>
              </a:rPr>
              <a:t>”:	16 équipes</a:t>
            </a:r>
          </a:p>
          <a:p>
            <a:pPr marL="457200" indent="-457200">
              <a:spcAft>
                <a:spcPts val="600"/>
              </a:spcAft>
              <a:buFont typeface="Arial" panose="020B0604020202020204" pitchFamily="34" charset="0"/>
              <a:buChar char="•"/>
            </a:pPr>
            <a:r>
              <a:rPr lang="en-US" sz="2800" dirty="0">
                <a:solidFill>
                  <a:schemeClr val="accent1">
                    <a:lumMod val="75000"/>
                  </a:schemeClr>
                </a:solidFill>
              </a:rPr>
              <a:t>Les 2 divisions IC </a:t>
            </a:r>
            <a:r>
              <a:rPr lang="en-US" sz="2800" dirty="0" err="1">
                <a:solidFill>
                  <a:schemeClr val="accent1">
                    <a:lumMod val="75000"/>
                  </a:schemeClr>
                </a:solidFill>
              </a:rPr>
              <a:t>Vétérans</a:t>
            </a:r>
            <a:r>
              <a:rPr lang="en-US" sz="2800" dirty="0">
                <a:solidFill>
                  <a:schemeClr val="accent1">
                    <a:lumMod val="75000"/>
                  </a:schemeClr>
                </a:solidFill>
              </a:rPr>
              <a:t> :		20 équipes</a:t>
            </a:r>
          </a:p>
          <a:p>
            <a:pPr marL="457200" indent="-457200">
              <a:buFont typeface="Arial" panose="020B0604020202020204" pitchFamily="34" charset="0"/>
              <a:buChar char="•"/>
            </a:pPr>
            <a:r>
              <a:rPr lang="en-US" sz="2800" dirty="0">
                <a:solidFill>
                  <a:schemeClr val="accent1">
                    <a:lumMod val="75000"/>
                  </a:schemeClr>
                </a:solidFill>
              </a:rPr>
              <a:t>Les rencontres Open Bad 38 :	</a:t>
            </a:r>
            <a:r>
              <a:rPr lang="en-US" sz="2800" i="1" dirty="0" err="1">
                <a:solidFill>
                  <a:schemeClr val="accent1">
                    <a:lumMod val="75000"/>
                  </a:schemeClr>
                </a:solidFill>
              </a:rPr>
              <a:t>en</a:t>
            </a:r>
            <a:r>
              <a:rPr lang="en-US" sz="2800" i="1" dirty="0">
                <a:solidFill>
                  <a:schemeClr val="accent1">
                    <a:lumMod val="75000"/>
                  </a:schemeClr>
                </a:solidFill>
              </a:rPr>
              <a:t> construction</a:t>
            </a:r>
          </a:p>
        </p:txBody>
      </p:sp>
      <p:sp>
        <p:nvSpPr>
          <p:cNvPr id="5" name="ZoneTexte 4">
            <a:extLst>
              <a:ext uri="{FF2B5EF4-FFF2-40B4-BE49-F238E27FC236}">
                <a16:creationId xmlns:a16="http://schemas.microsoft.com/office/drawing/2014/main" id="{BF33C0C6-DE86-4DBA-2748-591A53689BE5}"/>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2587861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A441B897-A634-4C29-8774-5BF96C0A6EAE}"/>
              </a:ext>
            </a:extLst>
          </p:cNvPr>
          <p:cNvSpPr>
            <a:spLocks noGrp="1"/>
          </p:cNvSpPr>
          <p:nvPr>
            <p:ph type="sldNum" sz="quarter" idx="12"/>
          </p:nvPr>
        </p:nvSpPr>
        <p:spPr/>
        <p:txBody>
          <a:bodyPr/>
          <a:lstStyle/>
          <a:p>
            <a:fld id="{790AF083-D83E-4346-83CB-0A1B8B15FCEA}" type="slidenum">
              <a:rPr lang="fr-FR" smtClean="0"/>
              <a:t>4</a:t>
            </a:fld>
            <a:endParaRPr lang="fr-FR"/>
          </a:p>
        </p:txBody>
      </p:sp>
      <p:sp>
        <p:nvSpPr>
          <p:cNvPr id="5" name="ZoneTexte 4">
            <a:extLst>
              <a:ext uri="{FF2B5EF4-FFF2-40B4-BE49-F238E27FC236}">
                <a16:creationId xmlns:a16="http://schemas.microsoft.com/office/drawing/2014/main" id="{1FA2579F-FE40-4E05-A6C9-A1487A7AF765}"/>
              </a:ext>
            </a:extLst>
          </p:cNvPr>
          <p:cNvSpPr txBox="1"/>
          <p:nvPr/>
        </p:nvSpPr>
        <p:spPr>
          <a:xfrm>
            <a:off x="1893454" y="314886"/>
            <a:ext cx="5532581" cy="369332"/>
          </a:xfrm>
          <a:prstGeom prst="rect">
            <a:avLst/>
          </a:prstGeom>
          <a:noFill/>
        </p:spPr>
        <p:txBody>
          <a:bodyPr wrap="square" rtlCol="0">
            <a:spAutoFit/>
          </a:bodyPr>
          <a:lstStyle/>
          <a:p>
            <a:r>
              <a:rPr lang="en-US" b="1" dirty="0"/>
              <a:t>2 - </a:t>
            </a:r>
            <a:r>
              <a:rPr lang="en-US" b="1" dirty="0" err="1"/>
              <a:t>Présentation</a:t>
            </a:r>
            <a:r>
              <a:rPr lang="en-US" b="1" dirty="0"/>
              <a:t> des </a:t>
            </a:r>
            <a:r>
              <a:rPr lang="en-US" b="1" dirty="0" err="1"/>
              <a:t>poules</a:t>
            </a:r>
            <a:endParaRPr lang="fr-FR" dirty="0"/>
          </a:p>
        </p:txBody>
      </p:sp>
      <p:sp>
        <p:nvSpPr>
          <p:cNvPr id="17" name="Espace réservé du pied de page 3">
            <a:extLst>
              <a:ext uri="{FF2B5EF4-FFF2-40B4-BE49-F238E27FC236}">
                <a16:creationId xmlns:a16="http://schemas.microsoft.com/office/drawing/2014/main" id="{7CDF19E9-F3EA-4103-AE46-C78D3FF2FAD0}"/>
              </a:ext>
            </a:extLst>
          </p:cNvPr>
          <p:cNvSpPr>
            <a:spLocks noGrp="1"/>
          </p:cNvSpPr>
          <p:nvPr>
            <p:ph type="ftr" sz="quarter" idx="11"/>
          </p:nvPr>
        </p:nvSpPr>
        <p:spPr>
          <a:xfrm>
            <a:off x="3807462" y="6356349"/>
            <a:ext cx="4571999" cy="365125"/>
          </a:xfrm>
        </p:spPr>
        <p:txBody>
          <a:bodyPr/>
          <a:lstStyle/>
          <a:p>
            <a:r>
              <a:rPr lang="en-US" dirty="0"/>
              <a:t>Réunion des capitaines ICD 2023</a:t>
            </a:r>
            <a:endParaRPr lang="fr-FR" dirty="0"/>
          </a:p>
        </p:txBody>
      </p:sp>
      <p:sp>
        <p:nvSpPr>
          <p:cNvPr id="16" name="ZoneTexte 15">
            <a:extLst>
              <a:ext uri="{FF2B5EF4-FFF2-40B4-BE49-F238E27FC236}">
                <a16:creationId xmlns:a16="http://schemas.microsoft.com/office/drawing/2014/main" id="{E3C0046B-A827-40EA-A347-B400FC7783B1}"/>
              </a:ext>
            </a:extLst>
          </p:cNvPr>
          <p:cNvSpPr txBox="1"/>
          <p:nvPr/>
        </p:nvSpPr>
        <p:spPr>
          <a:xfrm>
            <a:off x="8444114" y="268984"/>
            <a:ext cx="831272" cy="707886"/>
          </a:xfrm>
          <a:prstGeom prst="rect">
            <a:avLst/>
          </a:prstGeom>
          <a:noFill/>
        </p:spPr>
        <p:txBody>
          <a:bodyPr wrap="square" rtlCol="0">
            <a:spAutoFit/>
          </a:bodyPr>
          <a:lstStyle/>
          <a:p>
            <a:r>
              <a:rPr lang="en-US" sz="4000" b="1" dirty="0"/>
              <a:t>D1</a:t>
            </a:r>
            <a:endParaRPr lang="fr-FR" sz="4000" b="1" dirty="0"/>
          </a:p>
        </p:txBody>
      </p:sp>
      <p:grpSp>
        <p:nvGrpSpPr>
          <p:cNvPr id="6" name="Groupe 5">
            <a:extLst>
              <a:ext uri="{FF2B5EF4-FFF2-40B4-BE49-F238E27FC236}">
                <a16:creationId xmlns:a16="http://schemas.microsoft.com/office/drawing/2014/main" id="{16E3E4A5-D240-407A-A431-69AEE5B32514}"/>
              </a:ext>
            </a:extLst>
          </p:cNvPr>
          <p:cNvGrpSpPr/>
          <p:nvPr/>
        </p:nvGrpSpPr>
        <p:grpSpPr>
          <a:xfrm>
            <a:off x="517238" y="784275"/>
            <a:ext cx="3758382" cy="2911092"/>
            <a:chOff x="7473410" y="710029"/>
            <a:chExt cx="3758382" cy="2911092"/>
          </a:xfrm>
        </p:grpSpPr>
        <p:pic>
          <p:nvPicPr>
            <p:cNvPr id="4" name="Image 3">
              <a:extLst>
                <a:ext uri="{FF2B5EF4-FFF2-40B4-BE49-F238E27FC236}">
                  <a16:creationId xmlns:a16="http://schemas.microsoft.com/office/drawing/2014/main" id="{7A53EF0B-DB75-4AED-BFEA-C993890B68B6}"/>
                </a:ext>
              </a:extLst>
            </p:cNvPr>
            <p:cNvPicPr>
              <a:picLocks noChangeAspect="1"/>
            </p:cNvPicPr>
            <p:nvPr/>
          </p:nvPicPr>
          <p:blipFill rotWithShape="1">
            <a:blip r:embed="rId2"/>
            <a:srcRect r="15115"/>
            <a:stretch/>
          </p:blipFill>
          <p:spPr>
            <a:xfrm>
              <a:off x="7473410" y="710029"/>
              <a:ext cx="3758382" cy="2911092"/>
            </a:xfrm>
            <a:prstGeom prst="rect">
              <a:avLst/>
            </a:prstGeom>
          </p:spPr>
        </p:pic>
        <p:pic>
          <p:nvPicPr>
            <p:cNvPr id="2" name="Image 1">
              <a:extLst>
                <a:ext uri="{FF2B5EF4-FFF2-40B4-BE49-F238E27FC236}">
                  <a16:creationId xmlns:a16="http://schemas.microsoft.com/office/drawing/2014/main" id="{5EEF5975-8CC3-4C6C-AB5B-760398B740BA}"/>
                </a:ext>
              </a:extLst>
            </p:cNvPr>
            <p:cNvPicPr>
              <a:picLocks noChangeAspect="1"/>
            </p:cNvPicPr>
            <p:nvPr/>
          </p:nvPicPr>
          <p:blipFill>
            <a:blip r:embed="rId3"/>
            <a:stretch>
              <a:fillRect/>
            </a:stretch>
          </p:blipFill>
          <p:spPr>
            <a:xfrm>
              <a:off x="8943390" y="788645"/>
              <a:ext cx="1204064" cy="304826"/>
            </a:xfrm>
            <a:prstGeom prst="rect">
              <a:avLst/>
            </a:prstGeom>
          </p:spPr>
        </p:pic>
      </p:grpSp>
      <p:grpSp>
        <p:nvGrpSpPr>
          <p:cNvPr id="7" name="Groupe 6">
            <a:extLst>
              <a:ext uri="{FF2B5EF4-FFF2-40B4-BE49-F238E27FC236}">
                <a16:creationId xmlns:a16="http://schemas.microsoft.com/office/drawing/2014/main" id="{50B461FD-B2D7-42AF-9503-2AD6050B0C02}"/>
              </a:ext>
            </a:extLst>
          </p:cNvPr>
          <p:cNvGrpSpPr/>
          <p:nvPr/>
        </p:nvGrpSpPr>
        <p:grpSpPr>
          <a:xfrm>
            <a:off x="4275620" y="2366934"/>
            <a:ext cx="3586535" cy="2682472"/>
            <a:chOff x="7473410" y="4084874"/>
            <a:chExt cx="3586535" cy="2682472"/>
          </a:xfrm>
        </p:grpSpPr>
        <p:pic>
          <p:nvPicPr>
            <p:cNvPr id="11" name="Image 10">
              <a:extLst>
                <a:ext uri="{FF2B5EF4-FFF2-40B4-BE49-F238E27FC236}">
                  <a16:creationId xmlns:a16="http://schemas.microsoft.com/office/drawing/2014/main" id="{D4105CED-4D40-4B28-AE37-A6933A17C90A}"/>
                </a:ext>
              </a:extLst>
            </p:cNvPr>
            <p:cNvPicPr>
              <a:picLocks noChangeAspect="1"/>
            </p:cNvPicPr>
            <p:nvPr/>
          </p:nvPicPr>
          <p:blipFill rotWithShape="1">
            <a:blip r:embed="rId4"/>
            <a:srcRect r="13961"/>
            <a:stretch/>
          </p:blipFill>
          <p:spPr>
            <a:xfrm>
              <a:off x="7473410" y="4084874"/>
              <a:ext cx="3586535" cy="2682472"/>
            </a:xfrm>
            <a:prstGeom prst="rect">
              <a:avLst/>
            </a:prstGeom>
          </p:spPr>
        </p:pic>
        <p:pic>
          <p:nvPicPr>
            <p:cNvPr id="10" name="Image 9">
              <a:extLst>
                <a:ext uri="{FF2B5EF4-FFF2-40B4-BE49-F238E27FC236}">
                  <a16:creationId xmlns:a16="http://schemas.microsoft.com/office/drawing/2014/main" id="{5C37706E-C676-43C6-B6CB-051A7243C0FD}"/>
                </a:ext>
              </a:extLst>
            </p:cNvPr>
            <p:cNvPicPr>
              <a:picLocks noChangeAspect="1"/>
            </p:cNvPicPr>
            <p:nvPr/>
          </p:nvPicPr>
          <p:blipFill>
            <a:blip r:embed="rId5"/>
            <a:stretch>
              <a:fillRect/>
            </a:stretch>
          </p:blipFill>
          <p:spPr>
            <a:xfrm>
              <a:off x="9127604" y="4112582"/>
              <a:ext cx="1165961" cy="281964"/>
            </a:xfrm>
            <a:prstGeom prst="rect">
              <a:avLst/>
            </a:prstGeom>
          </p:spPr>
        </p:pic>
      </p:grpSp>
      <p:grpSp>
        <p:nvGrpSpPr>
          <p:cNvPr id="12" name="Groupe 11">
            <a:extLst>
              <a:ext uri="{FF2B5EF4-FFF2-40B4-BE49-F238E27FC236}">
                <a16:creationId xmlns:a16="http://schemas.microsoft.com/office/drawing/2014/main" id="{40D906FB-0E25-45B0-9133-C981A4141D1C}"/>
              </a:ext>
            </a:extLst>
          </p:cNvPr>
          <p:cNvGrpSpPr/>
          <p:nvPr/>
        </p:nvGrpSpPr>
        <p:grpSpPr>
          <a:xfrm>
            <a:off x="7862155" y="3708170"/>
            <a:ext cx="3586535" cy="2606266"/>
            <a:chOff x="7862155" y="3597338"/>
            <a:chExt cx="3586535" cy="2606266"/>
          </a:xfrm>
        </p:grpSpPr>
        <p:pic>
          <p:nvPicPr>
            <p:cNvPr id="8" name="Image 7">
              <a:extLst>
                <a:ext uri="{FF2B5EF4-FFF2-40B4-BE49-F238E27FC236}">
                  <a16:creationId xmlns:a16="http://schemas.microsoft.com/office/drawing/2014/main" id="{8BAFF1B1-75A7-472D-8FFB-6D211E6EEE1C}"/>
                </a:ext>
              </a:extLst>
            </p:cNvPr>
            <p:cNvPicPr>
              <a:picLocks noChangeAspect="1"/>
            </p:cNvPicPr>
            <p:nvPr/>
          </p:nvPicPr>
          <p:blipFill rotWithShape="1">
            <a:blip r:embed="rId6"/>
            <a:srcRect r="15506"/>
            <a:stretch/>
          </p:blipFill>
          <p:spPr>
            <a:xfrm>
              <a:off x="7862155" y="3597338"/>
              <a:ext cx="3586535" cy="2606266"/>
            </a:xfrm>
            <a:prstGeom prst="rect">
              <a:avLst/>
            </a:prstGeom>
          </p:spPr>
        </p:pic>
        <p:pic>
          <p:nvPicPr>
            <p:cNvPr id="9" name="Image 8">
              <a:extLst>
                <a:ext uri="{FF2B5EF4-FFF2-40B4-BE49-F238E27FC236}">
                  <a16:creationId xmlns:a16="http://schemas.microsoft.com/office/drawing/2014/main" id="{AD34F888-C291-4957-9EC6-97ADFEDE395D}"/>
                </a:ext>
              </a:extLst>
            </p:cNvPr>
            <p:cNvPicPr>
              <a:picLocks noChangeAspect="1"/>
            </p:cNvPicPr>
            <p:nvPr/>
          </p:nvPicPr>
          <p:blipFill>
            <a:blip r:embed="rId7"/>
            <a:stretch>
              <a:fillRect/>
            </a:stretch>
          </p:blipFill>
          <p:spPr>
            <a:xfrm>
              <a:off x="9487883" y="3634282"/>
              <a:ext cx="1196444" cy="289585"/>
            </a:xfrm>
            <a:prstGeom prst="rect">
              <a:avLst/>
            </a:prstGeom>
          </p:spPr>
        </p:pic>
      </p:grpSp>
      <p:sp>
        <p:nvSpPr>
          <p:cNvPr id="13" name="ZoneTexte 12">
            <a:extLst>
              <a:ext uri="{FF2B5EF4-FFF2-40B4-BE49-F238E27FC236}">
                <a16:creationId xmlns:a16="http://schemas.microsoft.com/office/drawing/2014/main" id="{D0E57842-4DB2-47BA-A975-DC5918EFFC95}"/>
              </a:ext>
            </a:extLst>
          </p:cNvPr>
          <p:cNvSpPr txBox="1"/>
          <p:nvPr/>
        </p:nvSpPr>
        <p:spPr>
          <a:xfrm>
            <a:off x="0" y="6048572"/>
            <a:ext cx="3015791" cy="307777"/>
          </a:xfrm>
          <a:prstGeom prst="rect">
            <a:avLst/>
          </a:prstGeom>
          <a:noFill/>
        </p:spPr>
        <p:txBody>
          <a:bodyPr wrap="square" rtlCol="0">
            <a:spAutoFit/>
          </a:bodyPr>
          <a:lstStyle/>
          <a:p>
            <a:r>
              <a:rPr lang="en-US" sz="1400" dirty="0">
                <a:hlinkClick r:id="rId8"/>
              </a:rPr>
              <a:t>https://icbad.ffbad.org/instance/CD38</a:t>
            </a:r>
            <a:r>
              <a:rPr lang="en-US" sz="1400" dirty="0"/>
              <a:t> </a:t>
            </a:r>
          </a:p>
        </p:txBody>
      </p:sp>
      <p:sp>
        <p:nvSpPr>
          <p:cNvPr id="15" name="ZoneTexte 14">
            <a:extLst>
              <a:ext uri="{FF2B5EF4-FFF2-40B4-BE49-F238E27FC236}">
                <a16:creationId xmlns:a16="http://schemas.microsoft.com/office/drawing/2014/main" id="{80FB683E-11BA-8479-1F75-49C56E0337D9}"/>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4040815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643D5972-CDE1-4C1C-9240-AFFC9920B381}"/>
              </a:ext>
            </a:extLst>
          </p:cNvPr>
          <p:cNvSpPr>
            <a:spLocks noGrp="1"/>
          </p:cNvSpPr>
          <p:nvPr>
            <p:ph type="sldNum" sz="quarter" idx="12"/>
          </p:nvPr>
        </p:nvSpPr>
        <p:spPr/>
        <p:txBody>
          <a:bodyPr/>
          <a:lstStyle/>
          <a:p>
            <a:fld id="{790AF083-D83E-4346-83CB-0A1B8B15FCEA}" type="slidenum">
              <a:rPr lang="fr-FR" smtClean="0"/>
              <a:t>5</a:t>
            </a:fld>
            <a:endParaRPr lang="fr-FR"/>
          </a:p>
        </p:txBody>
      </p:sp>
      <p:sp>
        <p:nvSpPr>
          <p:cNvPr id="16" name="Espace réservé du pied de page 3">
            <a:extLst>
              <a:ext uri="{FF2B5EF4-FFF2-40B4-BE49-F238E27FC236}">
                <a16:creationId xmlns:a16="http://schemas.microsoft.com/office/drawing/2014/main" id="{2793A25A-0534-4BA3-AF6D-FC9E97B2F405}"/>
              </a:ext>
            </a:extLst>
          </p:cNvPr>
          <p:cNvSpPr>
            <a:spLocks noGrp="1"/>
          </p:cNvSpPr>
          <p:nvPr>
            <p:ph type="ftr" sz="quarter" idx="11"/>
          </p:nvPr>
        </p:nvSpPr>
        <p:spPr>
          <a:xfrm>
            <a:off x="3807462" y="6356349"/>
            <a:ext cx="4571999" cy="365125"/>
          </a:xfrm>
        </p:spPr>
        <p:txBody>
          <a:bodyPr/>
          <a:lstStyle/>
          <a:p>
            <a:r>
              <a:rPr lang="en-US" dirty="0"/>
              <a:t>Réunion des capitaines ICD 2023</a:t>
            </a:r>
            <a:endParaRPr lang="fr-FR" dirty="0"/>
          </a:p>
        </p:txBody>
      </p:sp>
      <p:sp>
        <p:nvSpPr>
          <p:cNvPr id="19" name="ZoneTexte 18">
            <a:extLst>
              <a:ext uri="{FF2B5EF4-FFF2-40B4-BE49-F238E27FC236}">
                <a16:creationId xmlns:a16="http://schemas.microsoft.com/office/drawing/2014/main" id="{7C5C98FF-5B08-4CCA-AFEE-0AC2702048AF}"/>
              </a:ext>
            </a:extLst>
          </p:cNvPr>
          <p:cNvSpPr txBox="1"/>
          <p:nvPr/>
        </p:nvSpPr>
        <p:spPr>
          <a:xfrm>
            <a:off x="8444114" y="84260"/>
            <a:ext cx="831272" cy="707886"/>
          </a:xfrm>
          <a:prstGeom prst="rect">
            <a:avLst/>
          </a:prstGeom>
          <a:noFill/>
        </p:spPr>
        <p:txBody>
          <a:bodyPr wrap="square" rtlCol="0">
            <a:spAutoFit/>
          </a:bodyPr>
          <a:lstStyle/>
          <a:p>
            <a:r>
              <a:rPr lang="en-US" sz="4000" b="1" dirty="0"/>
              <a:t>D2</a:t>
            </a:r>
            <a:endParaRPr lang="fr-FR" sz="4000" b="1" dirty="0"/>
          </a:p>
        </p:txBody>
      </p:sp>
      <p:grpSp>
        <p:nvGrpSpPr>
          <p:cNvPr id="7" name="Groupe 6">
            <a:extLst>
              <a:ext uri="{FF2B5EF4-FFF2-40B4-BE49-F238E27FC236}">
                <a16:creationId xmlns:a16="http://schemas.microsoft.com/office/drawing/2014/main" id="{2B083B34-A8EA-43C3-8AC4-F0D8DB87377A}"/>
              </a:ext>
            </a:extLst>
          </p:cNvPr>
          <p:cNvGrpSpPr/>
          <p:nvPr/>
        </p:nvGrpSpPr>
        <p:grpSpPr>
          <a:xfrm>
            <a:off x="100258" y="819029"/>
            <a:ext cx="3707204" cy="2781541"/>
            <a:chOff x="100258" y="819029"/>
            <a:chExt cx="3707204" cy="2781541"/>
          </a:xfrm>
        </p:grpSpPr>
        <p:pic>
          <p:nvPicPr>
            <p:cNvPr id="2" name="Image 1">
              <a:extLst>
                <a:ext uri="{FF2B5EF4-FFF2-40B4-BE49-F238E27FC236}">
                  <a16:creationId xmlns:a16="http://schemas.microsoft.com/office/drawing/2014/main" id="{0CFFD41A-0E8E-443E-8FD4-1042B068B4E8}"/>
                </a:ext>
              </a:extLst>
            </p:cNvPr>
            <p:cNvPicPr>
              <a:picLocks noChangeAspect="1"/>
            </p:cNvPicPr>
            <p:nvPr/>
          </p:nvPicPr>
          <p:blipFill rotWithShape="1">
            <a:blip r:embed="rId2"/>
            <a:srcRect r="14655"/>
            <a:stretch/>
          </p:blipFill>
          <p:spPr>
            <a:xfrm>
              <a:off x="100258" y="819029"/>
              <a:ext cx="3707204" cy="2781541"/>
            </a:xfrm>
            <a:prstGeom prst="rect">
              <a:avLst/>
            </a:prstGeom>
          </p:spPr>
        </p:pic>
        <p:sp>
          <p:nvSpPr>
            <p:cNvPr id="4" name="ZoneTexte 3">
              <a:extLst>
                <a:ext uri="{FF2B5EF4-FFF2-40B4-BE49-F238E27FC236}">
                  <a16:creationId xmlns:a16="http://schemas.microsoft.com/office/drawing/2014/main" id="{CA90E1F1-98C0-4B52-9709-E0BFB24C0F54}"/>
                </a:ext>
              </a:extLst>
            </p:cNvPr>
            <p:cNvSpPr txBox="1"/>
            <p:nvPr/>
          </p:nvSpPr>
          <p:spPr>
            <a:xfrm>
              <a:off x="1717964" y="837501"/>
              <a:ext cx="1228436" cy="369332"/>
            </a:xfrm>
            <a:prstGeom prst="rect">
              <a:avLst/>
            </a:prstGeom>
            <a:solidFill>
              <a:schemeClr val="bg1"/>
            </a:solidFill>
          </p:spPr>
          <p:txBody>
            <a:bodyPr wrap="square" rtlCol="0">
              <a:spAutoFit/>
            </a:bodyPr>
            <a:lstStyle/>
            <a:p>
              <a:pPr algn="ctr"/>
              <a:r>
                <a:rPr lang="en-US" b="1" dirty="0">
                  <a:solidFill>
                    <a:srgbClr val="FF0000"/>
                  </a:solidFill>
                </a:rPr>
                <a:t>D2 </a:t>
              </a:r>
              <a:r>
                <a:rPr lang="en-US" b="1" dirty="0" err="1">
                  <a:solidFill>
                    <a:srgbClr val="FF0000"/>
                  </a:solidFill>
                </a:rPr>
                <a:t>Poule</a:t>
              </a:r>
              <a:r>
                <a:rPr lang="en-US" b="1" dirty="0">
                  <a:solidFill>
                    <a:srgbClr val="FF0000"/>
                  </a:solidFill>
                </a:rPr>
                <a:t> A</a:t>
              </a:r>
              <a:endParaRPr lang="fr-FR" b="1" dirty="0">
                <a:solidFill>
                  <a:srgbClr val="FF0000"/>
                </a:solidFill>
              </a:endParaRPr>
            </a:p>
          </p:txBody>
        </p:sp>
      </p:grpSp>
      <p:grpSp>
        <p:nvGrpSpPr>
          <p:cNvPr id="21" name="Groupe 20">
            <a:extLst>
              <a:ext uri="{FF2B5EF4-FFF2-40B4-BE49-F238E27FC236}">
                <a16:creationId xmlns:a16="http://schemas.microsoft.com/office/drawing/2014/main" id="{6185C2F5-B261-47AB-84EF-8D1BF0067D0F}"/>
              </a:ext>
            </a:extLst>
          </p:cNvPr>
          <p:cNvGrpSpPr/>
          <p:nvPr/>
        </p:nvGrpSpPr>
        <p:grpSpPr>
          <a:xfrm>
            <a:off x="290775" y="3658094"/>
            <a:ext cx="3265226" cy="2770592"/>
            <a:chOff x="290775" y="3637514"/>
            <a:chExt cx="3265226" cy="2770592"/>
          </a:xfrm>
        </p:grpSpPr>
        <p:pic>
          <p:nvPicPr>
            <p:cNvPr id="13" name="Image 12">
              <a:extLst>
                <a:ext uri="{FF2B5EF4-FFF2-40B4-BE49-F238E27FC236}">
                  <a16:creationId xmlns:a16="http://schemas.microsoft.com/office/drawing/2014/main" id="{D1BCFEF4-7159-4706-A925-69F830F98172}"/>
                </a:ext>
              </a:extLst>
            </p:cNvPr>
            <p:cNvPicPr>
              <a:picLocks noChangeAspect="1"/>
            </p:cNvPicPr>
            <p:nvPr/>
          </p:nvPicPr>
          <p:blipFill rotWithShape="1">
            <a:blip r:embed="rId3"/>
            <a:srcRect r="17602"/>
            <a:stretch/>
          </p:blipFill>
          <p:spPr>
            <a:xfrm>
              <a:off x="290775" y="3641806"/>
              <a:ext cx="3265226" cy="2766300"/>
            </a:xfrm>
            <a:prstGeom prst="rect">
              <a:avLst/>
            </a:prstGeom>
          </p:spPr>
        </p:pic>
        <p:sp>
          <p:nvSpPr>
            <p:cNvPr id="20" name="ZoneTexte 19">
              <a:extLst>
                <a:ext uri="{FF2B5EF4-FFF2-40B4-BE49-F238E27FC236}">
                  <a16:creationId xmlns:a16="http://schemas.microsoft.com/office/drawing/2014/main" id="{2B9EBD90-7284-4D4A-8AFF-C1F6829B0DD6}"/>
                </a:ext>
              </a:extLst>
            </p:cNvPr>
            <p:cNvSpPr txBox="1"/>
            <p:nvPr/>
          </p:nvSpPr>
          <p:spPr>
            <a:xfrm>
              <a:off x="1717964" y="3637514"/>
              <a:ext cx="1228436" cy="369332"/>
            </a:xfrm>
            <a:prstGeom prst="rect">
              <a:avLst/>
            </a:prstGeom>
            <a:solidFill>
              <a:schemeClr val="bg1"/>
            </a:solidFill>
          </p:spPr>
          <p:txBody>
            <a:bodyPr wrap="square" rtlCol="0">
              <a:spAutoFit/>
            </a:bodyPr>
            <a:lstStyle/>
            <a:p>
              <a:pPr algn="ctr"/>
              <a:r>
                <a:rPr lang="en-US" b="1" dirty="0">
                  <a:solidFill>
                    <a:srgbClr val="FF0000"/>
                  </a:solidFill>
                </a:rPr>
                <a:t>D2 </a:t>
              </a:r>
              <a:r>
                <a:rPr lang="en-US" b="1" dirty="0" err="1">
                  <a:solidFill>
                    <a:srgbClr val="FF0000"/>
                  </a:solidFill>
                </a:rPr>
                <a:t>Poule</a:t>
              </a:r>
              <a:r>
                <a:rPr lang="en-US" b="1" dirty="0">
                  <a:solidFill>
                    <a:srgbClr val="FF0000"/>
                  </a:solidFill>
                </a:rPr>
                <a:t> B</a:t>
              </a:r>
              <a:endParaRPr lang="fr-FR" b="1" dirty="0">
                <a:solidFill>
                  <a:srgbClr val="FF0000"/>
                </a:solidFill>
              </a:endParaRPr>
            </a:p>
          </p:txBody>
        </p:sp>
      </p:grpSp>
      <p:grpSp>
        <p:nvGrpSpPr>
          <p:cNvPr id="28" name="Groupe 27">
            <a:extLst>
              <a:ext uri="{FF2B5EF4-FFF2-40B4-BE49-F238E27FC236}">
                <a16:creationId xmlns:a16="http://schemas.microsoft.com/office/drawing/2014/main" id="{2ED93914-F830-4538-B746-F4217E1BB8BD}"/>
              </a:ext>
            </a:extLst>
          </p:cNvPr>
          <p:cNvGrpSpPr/>
          <p:nvPr/>
        </p:nvGrpSpPr>
        <p:grpSpPr>
          <a:xfrm>
            <a:off x="4528686" y="837501"/>
            <a:ext cx="3562370" cy="2717344"/>
            <a:chOff x="4630284" y="837501"/>
            <a:chExt cx="3562370" cy="2717344"/>
          </a:xfrm>
        </p:grpSpPr>
        <p:pic>
          <p:nvPicPr>
            <p:cNvPr id="22" name="Image 21">
              <a:extLst>
                <a:ext uri="{FF2B5EF4-FFF2-40B4-BE49-F238E27FC236}">
                  <a16:creationId xmlns:a16="http://schemas.microsoft.com/office/drawing/2014/main" id="{3267FE81-9584-415A-89CD-287F16C67F35}"/>
                </a:ext>
              </a:extLst>
            </p:cNvPr>
            <p:cNvPicPr>
              <a:picLocks noChangeAspect="1"/>
            </p:cNvPicPr>
            <p:nvPr/>
          </p:nvPicPr>
          <p:blipFill rotWithShape="1">
            <a:blip r:embed="rId4"/>
            <a:srcRect r="15772"/>
            <a:stretch/>
          </p:blipFill>
          <p:spPr>
            <a:xfrm>
              <a:off x="4630284" y="864752"/>
              <a:ext cx="3562370" cy="2690093"/>
            </a:xfrm>
            <a:prstGeom prst="rect">
              <a:avLst/>
            </a:prstGeom>
          </p:spPr>
        </p:pic>
        <p:sp>
          <p:nvSpPr>
            <p:cNvPr id="24" name="ZoneTexte 23">
              <a:extLst>
                <a:ext uri="{FF2B5EF4-FFF2-40B4-BE49-F238E27FC236}">
                  <a16:creationId xmlns:a16="http://schemas.microsoft.com/office/drawing/2014/main" id="{296FD4FE-A3DB-43B4-AF59-BE484C95F5C7}"/>
                </a:ext>
              </a:extLst>
            </p:cNvPr>
            <p:cNvSpPr txBox="1"/>
            <p:nvPr/>
          </p:nvSpPr>
          <p:spPr>
            <a:xfrm>
              <a:off x="6244974" y="837501"/>
              <a:ext cx="1228436" cy="369332"/>
            </a:xfrm>
            <a:prstGeom prst="rect">
              <a:avLst/>
            </a:prstGeom>
            <a:solidFill>
              <a:schemeClr val="bg1"/>
            </a:solidFill>
          </p:spPr>
          <p:txBody>
            <a:bodyPr wrap="square" rtlCol="0">
              <a:spAutoFit/>
            </a:bodyPr>
            <a:lstStyle/>
            <a:p>
              <a:pPr algn="ctr"/>
              <a:r>
                <a:rPr lang="en-US" b="1" dirty="0">
                  <a:solidFill>
                    <a:srgbClr val="FF0000"/>
                  </a:solidFill>
                </a:rPr>
                <a:t>D2 </a:t>
              </a:r>
              <a:r>
                <a:rPr lang="en-US" b="1" dirty="0" err="1">
                  <a:solidFill>
                    <a:srgbClr val="FF0000"/>
                  </a:solidFill>
                </a:rPr>
                <a:t>Poule</a:t>
              </a:r>
              <a:r>
                <a:rPr lang="en-US" b="1" dirty="0">
                  <a:solidFill>
                    <a:srgbClr val="FF0000"/>
                  </a:solidFill>
                </a:rPr>
                <a:t> C</a:t>
              </a:r>
              <a:endParaRPr lang="fr-FR" b="1" dirty="0">
                <a:solidFill>
                  <a:srgbClr val="FF0000"/>
                </a:solidFill>
              </a:endParaRPr>
            </a:p>
          </p:txBody>
        </p:sp>
      </p:grpSp>
      <p:grpSp>
        <p:nvGrpSpPr>
          <p:cNvPr id="29" name="Groupe 28">
            <a:extLst>
              <a:ext uri="{FF2B5EF4-FFF2-40B4-BE49-F238E27FC236}">
                <a16:creationId xmlns:a16="http://schemas.microsoft.com/office/drawing/2014/main" id="{BB1356E2-9F4C-4A73-A1E0-0BAAFADC8130}"/>
              </a:ext>
            </a:extLst>
          </p:cNvPr>
          <p:cNvGrpSpPr/>
          <p:nvPr/>
        </p:nvGrpSpPr>
        <p:grpSpPr>
          <a:xfrm>
            <a:off x="4642995" y="3774394"/>
            <a:ext cx="3265226" cy="2362405"/>
            <a:chOff x="4704017" y="3658094"/>
            <a:chExt cx="3265226" cy="2362405"/>
          </a:xfrm>
        </p:grpSpPr>
        <p:pic>
          <p:nvPicPr>
            <p:cNvPr id="25" name="Image 24">
              <a:extLst>
                <a:ext uri="{FF2B5EF4-FFF2-40B4-BE49-F238E27FC236}">
                  <a16:creationId xmlns:a16="http://schemas.microsoft.com/office/drawing/2014/main" id="{B93C5035-48E3-4228-9686-D171F7A9950F}"/>
                </a:ext>
              </a:extLst>
            </p:cNvPr>
            <p:cNvPicPr>
              <a:picLocks noChangeAspect="1"/>
            </p:cNvPicPr>
            <p:nvPr/>
          </p:nvPicPr>
          <p:blipFill rotWithShape="1">
            <a:blip r:embed="rId5"/>
            <a:srcRect r="18386"/>
            <a:stretch/>
          </p:blipFill>
          <p:spPr>
            <a:xfrm>
              <a:off x="4704017" y="3658094"/>
              <a:ext cx="3265226" cy="2362405"/>
            </a:xfrm>
            <a:prstGeom prst="rect">
              <a:avLst/>
            </a:prstGeom>
          </p:spPr>
        </p:pic>
        <p:sp>
          <p:nvSpPr>
            <p:cNvPr id="26" name="ZoneTexte 25">
              <a:extLst>
                <a:ext uri="{FF2B5EF4-FFF2-40B4-BE49-F238E27FC236}">
                  <a16:creationId xmlns:a16="http://schemas.microsoft.com/office/drawing/2014/main" id="{8E5EF14F-F88E-4BEA-9A83-7A8F43C26E7B}"/>
                </a:ext>
              </a:extLst>
            </p:cNvPr>
            <p:cNvSpPr txBox="1"/>
            <p:nvPr/>
          </p:nvSpPr>
          <p:spPr>
            <a:xfrm>
              <a:off x="6130798" y="3658094"/>
              <a:ext cx="1228436" cy="369332"/>
            </a:xfrm>
            <a:prstGeom prst="rect">
              <a:avLst/>
            </a:prstGeom>
            <a:solidFill>
              <a:schemeClr val="bg1"/>
            </a:solidFill>
          </p:spPr>
          <p:txBody>
            <a:bodyPr wrap="square" rtlCol="0">
              <a:spAutoFit/>
            </a:bodyPr>
            <a:lstStyle/>
            <a:p>
              <a:pPr algn="ctr"/>
              <a:r>
                <a:rPr lang="en-US" b="1" dirty="0">
                  <a:solidFill>
                    <a:srgbClr val="FF0000"/>
                  </a:solidFill>
                </a:rPr>
                <a:t>D2 </a:t>
              </a:r>
              <a:r>
                <a:rPr lang="en-US" b="1" dirty="0" err="1">
                  <a:solidFill>
                    <a:srgbClr val="FF0000"/>
                  </a:solidFill>
                </a:rPr>
                <a:t>Poule</a:t>
              </a:r>
              <a:r>
                <a:rPr lang="en-US" b="1" dirty="0">
                  <a:solidFill>
                    <a:srgbClr val="FF0000"/>
                  </a:solidFill>
                </a:rPr>
                <a:t> D</a:t>
              </a:r>
              <a:endParaRPr lang="fr-FR" b="1" dirty="0">
                <a:solidFill>
                  <a:srgbClr val="FF0000"/>
                </a:solidFill>
              </a:endParaRPr>
            </a:p>
          </p:txBody>
        </p:sp>
      </p:grpSp>
      <p:grpSp>
        <p:nvGrpSpPr>
          <p:cNvPr id="32" name="Groupe 31">
            <a:extLst>
              <a:ext uri="{FF2B5EF4-FFF2-40B4-BE49-F238E27FC236}">
                <a16:creationId xmlns:a16="http://schemas.microsoft.com/office/drawing/2014/main" id="{84F06FC9-E3F3-4EA6-AD16-895CEBF423A3}"/>
              </a:ext>
            </a:extLst>
          </p:cNvPr>
          <p:cNvGrpSpPr/>
          <p:nvPr/>
        </p:nvGrpSpPr>
        <p:grpSpPr>
          <a:xfrm>
            <a:off x="8319515" y="1763411"/>
            <a:ext cx="3772227" cy="2872989"/>
            <a:chOff x="8319515" y="1763411"/>
            <a:chExt cx="3772227" cy="2872989"/>
          </a:xfrm>
        </p:grpSpPr>
        <p:pic>
          <p:nvPicPr>
            <p:cNvPr id="31" name="Image 30">
              <a:extLst>
                <a:ext uri="{FF2B5EF4-FFF2-40B4-BE49-F238E27FC236}">
                  <a16:creationId xmlns:a16="http://schemas.microsoft.com/office/drawing/2014/main" id="{3C8A347B-444F-4C39-AF00-40D6CC4167A9}"/>
                </a:ext>
              </a:extLst>
            </p:cNvPr>
            <p:cNvPicPr>
              <a:picLocks noChangeAspect="1"/>
            </p:cNvPicPr>
            <p:nvPr/>
          </p:nvPicPr>
          <p:blipFill>
            <a:blip r:embed="rId6"/>
            <a:stretch>
              <a:fillRect/>
            </a:stretch>
          </p:blipFill>
          <p:spPr>
            <a:xfrm>
              <a:off x="8319515" y="1763411"/>
              <a:ext cx="3772227" cy="2872989"/>
            </a:xfrm>
            <a:prstGeom prst="rect">
              <a:avLst/>
            </a:prstGeom>
          </p:spPr>
        </p:pic>
        <p:sp>
          <p:nvSpPr>
            <p:cNvPr id="27" name="ZoneTexte 26">
              <a:extLst>
                <a:ext uri="{FF2B5EF4-FFF2-40B4-BE49-F238E27FC236}">
                  <a16:creationId xmlns:a16="http://schemas.microsoft.com/office/drawing/2014/main" id="{BA09A5FE-1A42-4A96-8A06-0F9EB9064019}"/>
                </a:ext>
              </a:extLst>
            </p:cNvPr>
            <p:cNvSpPr txBox="1"/>
            <p:nvPr/>
          </p:nvSpPr>
          <p:spPr>
            <a:xfrm>
              <a:off x="9947102" y="1800355"/>
              <a:ext cx="1228436" cy="369332"/>
            </a:xfrm>
            <a:prstGeom prst="rect">
              <a:avLst/>
            </a:prstGeom>
            <a:solidFill>
              <a:schemeClr val="bg1"/>
            </a:solidFill>
          </p:spPr>
          <p:txBody>
            <a:bodyPr wrap="square" rtlCol="0">
              <a:spAutoFit/>
            </a:bodyPr>
            <a:lstStyle/>
            <a:p>
              <a:pPr algn="ctr"/>
              <a:r>
                <a:rPr lang="en-US" b="1" dirty="0">
                  <a:solidFill>
                    <a:srgbClr val="FF0000"/>
                  </a:solidFill>
                </a:rPr>
                <a:t>D2 </a:t>
              </a:r>
              <a:r>
                <a:rPr lang="en-US" b="1" dirty="0" err="1">
                  <a:solidFill>
                    <a:srgbClr val="FF0000"/>
                  </a:solidFill>
                </a:rPr>
                <a:t>Poule</a:t>
              </a:r>
              <a:r>
                <a:rPr lang="en-US" b="1" dirty="0">
                  <a:solidFill>
                    <a:srgbClr val="FF0000"/>
                  </a:solidFill>
                </a:rPr>
                <a:t> E</a:t>
              </a:r>
              <a:endParaRPr lang="fr-FR" b="1" dirty="0">
                <a:solidFill>
                  <a:srgbClr val="FF0000"/>
                </a:solidFill>
              </a:endParaRPr>
            </a:p>
          </p:txBody>
        </p:sp>
      </p:grpSp>
      <p:sp>
        <p:nvSpPr>
          <p:cNvPr id="5" name="ZoneTexte 4">
            <a:extLst>
              <a:ext uri="{FF2B5EF4-FFF2-40B4-BE49-F238E27FC236}">
                <a16:creationId xmlns:a16="http://schemas.microsoft.com/office/drawing/2014/main" id="{1CF5F48A-F618-AF16-1719-8EB857EAFFC5}"/>
              </a:ext>
            </a:extLst>
          </p:cNvPr>
          <p:cNvSpPr txBox="1"/>
          <p:nvPr/>
        </p:nvSpPr>
        <p:spPr>
          <a:xfrm>
            <a:off x="1876704" y="279846"/>
            <a:ext cx="5532581" cy="369332"/>
          </a:xfrm>
          <a:prstGeom prst="rect">
            <a:avLst/>
          </a:prstGeom>
          <a:noFill/>
        </p:spPr>
        <p:txBody>
          <a:bodyPr wrap="square" rtlCol="0">
            <a:spAutoFit/>
          </a:bodyPr>
          <a:lstStyle/>
          <a:p>
            <a:r>
              <a:rPr lang="en-US" b="1" dirty="0"/>
              <a:t>2 - </a:t>
            </a:r>
            <a:r>
              <a:rPr lang="en-US" b="1" dirty="0" err="1"/>
              <a:t>Présentation</a:t>
            </a:r>
            <a:r>
              <a:rPr lang="en-US" b="1" dirty="0"/>
              <a:t> des </a:t>
            </a:r>
            <a:r>
              <a:rPr lang="en-US" b="1" dirty="0" err="1"/>
              <a:t>poules</a:t>
            </a:r>
            <a:endParaRPr lang="fr-FR" dirty="0"/>
          </a:p>
        </p:txBody>
      </p:sp>
      <p:sp>
        <p:nvSpPr>
          <p:cNvPr id="6" name="ZoneTexte 5">
            <a:extLst>
              <a:ext uri="{FF2B5EF4-FFF2-40B4-BE49-F238E27FC236}">
                <a16:creationId xmlns:a16="http://schemas.microsoft.com/office/drawing/2014/main" id="{73A69249-4026-8119-422A-D7B96257A562}"/>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2460588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4C6A28BA-79C8-4546-A361-5A2FDC1B3586}"/>
              </a:ext>
            </a:extLst>
          </p:cNvPr>
          <p:cNvSpPr>
            <a:spLocks noGrp="1"/>
          </p:cNvSpPr>
          <p:nvPr>
            <p:ph type="sldNum" sz="quarter" idx="12"/>
          </p:nvPr>
        </p:nvSpPr>
        <p:spPr/>
        <p:txBody>
          <a:bodyPr/>
          <a:lstStyle/>
          <a:p>
            <a:fld id="{790AF083-D83E-4346-83CB-0A1B8B15FCEA}" type="slidenum">
              <a:rPr lang="fr-FR" smtClean="0"/>
              <a:t>6</a:t>
            </a:fld>
            <a:endParaRPr lang="fr-FR"/>
          </a:p>
        </p:txBody>
      </p:sp>
      <p:sp>
        <p:nvSpPr>
          <p:cNvPr id="18" name="Espace réservé du pied de page 3">
            <a:extLst>
              <a:ext uri="{FF2B5EF4-FFF2-40B4-BE49-F238E27FC236}">
                <a16:creationId xmlns:a16="http://schemas.microsoft.com/office/drawing/2014/main" id="{B17A28A1-2E83-4B91-A3ED-071980874700}"/>
              </a:ext>
            </a:extLst>
          </p:cNvPr>
          <p:cNvSpPr>
            <a:spLocks noGrp="1"/>
          </p:cNvSpPr>
          <p:nvPr>
            <p:ph type="ftr" sz="quarter" idx="11"/>
          </p:nvPr>
        </p:nvSpPr>
        <p:spPr>
          <a:xfrm>
            <a:off x="3807462" y="6356349"/>
            <a:ext cx="4571999" cy="365125"/>
          </a:xfrm>
        </p:spPr>
        <p:txBody>
          <a:bodyPr/>
          <a:lstStyle/>
          <a:p>
            <a:r>
              <a:rPr lang="en-US" dirty="0"/>
              <a:t>Réunion des capitaines ICD 2023</a:t>
            </a:r>
            <a:endParaRPr lang="fr-FR" dirty="0"/>
          </a:p>
        </p:txBody>
      </p:sp>
      <p:sp>
        <p:nvSpPr>
          <p:cNvPr id="20" name="ZoneTexte 19">
            <a:extLst>
              <a:ext uri="{FF2B5EF4-FFF2-40B4-BE49-F238E27FC236}">
                <a16:creationId xmlns:a16="http://schemas.microsoft.com/office/drawing/2014/main" id="{5250F0BC-5618-4D61-A0C0-BF57515BBC56}"/>
              </a:ext>
            </a:extLst>
          </p:cNvPr>
          <p:cNvSpPr txBox="1"/>
          <p:nvPr/>
        </p:nvSpPr>
        <p:spPr>
          <a:xfrm>
            <a:off x="8444114" y="84260"/>
            <a:ext cx="831272" cy="707886"/>
          </a:xfrm>
          <a:prstGeom prst="rect">
            <a:avLst/>
          </a:prstGeom>
          <a:noFill/>
        </p:spPr>
        <p:txBody>
          <a:bodyPr wrap="square" rtlCol="0">
            <a:spAutoFit/>
          </a:bodyPr>
          <a:lstStyle/>
          <a:p>
            <a:r>
              <a:rPr lang="en-US" sz="4000" b="1" dirty="0"/>
              <a:t>D3</a:t>
            </a:r>
            <a:endParaRPr lang="fr-FR" sz="4000" b="1" dirty="0"/>
          </a:p>
        </p:txBody>
      </p:sp>
      <p:grpSp>
        <p:nvGrpSpPr>
          <p:cNvPr id="35" name="Groupe 34">
            <a:extLst>
              <a:ext uri="{FF2B5EF4-FFF2-40B4-BE49-F238E27FC236}">
                <a16:creationId xmlns:a16="http://schemas.microsoft.com/office/drawing/2014/main" id="{E7A7391E-9AA1-4058-9A0A-1C0F2D89046A}"/>
              </a:ext>
            </a:extLst>
          </p:cNvPr>
          <p:cNvGrpSpPr/>
          <p:nvPr/>
        </p:nvGrpSpPr>
        <p:grpSpPr>
          <a:xfrm>
            <a:off x="8324468" y="3689957"/>
            <a:ext cx="3558848" cy="2581444"/>
            <a:chOff x="8324468" y="3689957"/>
            <a:chExt cx="3558848" cy="2581444"/>
          </a:xfrm>
        </p:grpSpPr>
        <p:pic>
          <p:nvPicPr>
            <p:cNvPr id="34" name="Image 33">
              <a:extLst>
                <a:ext uri="{FF2B5EF4-FFF2-40B4-BE49-F238E27FC236}">
                  <a16:creationId xmlns:a16="http://schemas.microsoft.com/office/drawing/2014/main" id="{D2AFF6D3-A420-42C7-B272-8093298DE773}"/>
                </a:ext>
              </a:extLst>
            </p:cNvPr>
            <p:cNvPicPr>
              <a:picLocks noChangeAspect="1"/>
            </p:cNvPicPr>
            <p:nvPr/>
          </p:nvPicPr>
          <p:blipFill>
            <a:blip r:embed="rId2"/>
            <a:stretch>
              <a:fillRect/>
            </a:stretch>
          </p:blipFill>
          <p:spPr>
            <a:xfrm>
              <a:off x="8324468" y="3695618"/>
              <a:ext cx="3558848" cy="2575783"/>
            </a:xfrm>
            <a:prstGeom prst="rect">
              <a:avLst/>
            </a:prstGeom>
          </p:spPr>
        </p:pic>
        <p:sp>
          <p:nvSpPr>
            <p:cNvPr id="22" name="ZoneTexte 21">
              <a:extLst>
                <a:ext uri="{FF2B5EF4-FFF2-40B4-BE49-F238E27FC236}">
                  <a16:creationId xmlns:a16="http://schemas.microsoft.com/office/drawing/2014/main" id="{076A5C3A-96D3-401D-915D-1E8D905CA08A}"/>
                </a:ext>
              </a:extLst>
            </p:cNvPr>
            <p:cNvSpPr txBox="1"/>
            <p:nvPr/>
          </p:nvSpPr>
          <p:spPr>
            <a:xfrm>
              <a:off x="10103388" y="3689957"/>
              <a:ext cx="1228436" cy="369332"/>
            </a:xfrm>
            <a:prstGeom prst="rect">
              <a:avLst/>
            </a:prstGeom>
            <a:solidFill>
              <a:schemeClr val="bg1"/>
            </a:solidFill>
          </p:spPr>
          <p:txBody>
            <a:bodyPr wrap="square" rtlCol="0">
              <a:spAutoFit/>
            </a:bodyPr>
            <a:lstStyle/>
            <a:p>
              <a:pPr algn="ctr"/>
              <a:r>
                <a:rPr lang="en-US" b="1" dirty="0">
                  <a:solidFill>
                    <a:srgbClr val="FF0000"/>
                  </a:solidFill>
                </a:rPr>
                <a:t>D3 </a:t>
              </a:r>
              <a:r>
                <a:rPr lang="en-US" b="1" dirty="0" err="1">
                  <a:solidFill>
                    <a:srgbClr val="FF0000"/>
                  </a:solidFill>
                </a:rPr>
                <a:t>Poule</a:t>
              </a:r>
              <a:r>
                <a:rPr lang="en-US" b="1" dirty="0">
                  <a:solidFill>
                    <a:srgbClr val="FF0000"/>
                  </a:solidFill>
                </a:rPr>
                <a:t> F</a:t>
              </a:r>
              <a:endParaRPr lang="fr-FR" b="1" dirty="0">
                <a:solidFill>
                  <a:srgbClr val="FF0000"/>
                </a:solidFill>
              </a:endParaRPr>
            </a:p>
          </p:txBody>
        </p:sp>
      </p:grpSp>
      <p:grpSp>
        <p:nvGrpSpPr>
          <p:cNvPr id="4" name="Groupe 3">
            <a:extLst>
              <a:ext uri="{FF2B5EF4-FFF2-40B4-BE49-F238E27FC236}">
                <a16:creationId xmlns:a16="http://schemas.microsoft.com/office/drawing/2014/main" id="{3606AE45-643F-46A5-A322-085D42E96A2E}"/>
              </a:ext>
            </a:extLst>
          </p:cNvPr>
          <p:cNvGrpSpPr/>
          <p:nvPr/>
        </p:nvGrpSpPr>
        <p:grpSpPr>
          <a:xfrm>
            <a:off x="210119" y="792146"/>
            <a:ext cx="3756986" cy="2903472"/>
            <a:chOff x="62336" y="792146"/>
            <a:chExt cx="3756986" cy="2903472"/>
          </a:xfrm>
        </p:grpSpPr>
        <p:pic>
          <p:nvPicPr>
            <p:cNvPr id="2" name="Image 1">
              <a:extLst>
                <a:ext uri="{FF2B5EF4-FFF2-40B4-BE49-F238E27FC236}">
                  <a16:creationId xmlns:a16="http://schemas.microsoft.com/office/drawing/2014/main" id="{85D21482-9B42-455A-8E34-437AEBE98637}"/>
                </a:ext>
              </a:extLst>
            </p:cNvPr>
            <p:cNvPicPr>
              <a:picLocks noChangeAspect="1"/>
            </p:cNvPicPr>
            <p:nvPr/>
          </p:nvPicPr>
          <p:blipFill>
            <a:blip r:embed="rId3"/>
            <a:stretch>
              <a:fillRect/>
            </a:stretch>
          </p:blipFill>
          <p:spPr>
            <a:xfrm>
              <a:off x="62336" y="792146"/>
              <a:ext cx="3756986" cy="2903472"/>
            </a:xfrm>
            <a:prstGeom prst="rect">
              <a:avLst/>
            </a:prstGeom>
          </p:spPr>
        </p:pic>
        <p:sp>
          <p:nvSpPr>
            <p:cNvPr id="21" name="ZoneTexte 20">
              <a:extLst>
                <a:ext uri="{FF2B5EF4-FFF2-40B4-BE49-F238E27FC236}">
                  <a16:creationId xmlns:a16="http://schemas.microsoft.com/office/drawing/2014/main" id="{F4D1867E-BF13-46D4-86C8-45F2165F0C6A}"/>
                </a:ext>
              </a:extLst>
            </p:cNvPr>
            <p:cNvSpPr txBox="1"/>
            <p:nvPr/>
          </p:nvSpPr>
          <p:spPr>
            <a:xfrm>
              <a:off x="1940829" y="839777"/>
              <a:ext cx="1228436" cy="369332"/>
            </a:xfrm>
            <a:prstGeom prst="rect">
              <a:avLst/>
            </a:prstGeom>
            <a:solidFill>
              <a:schemeClr val="bg1"/>
            </a:solidFill>
          </p:spPr>
          <p:txBody>
            <a:bodyPr wrap="square" rtlCol="0">
              <a:spAutoFit/>
            </a:bodyPr>
            <a:lstStyle/>
            <a:p>
              <a:pPr algn="ctr"/>
              <a:r>
                <a:rPr lang="en-US" b="1" dirty="0">
                  <a:solidFill>
                    <a:srgbClr val="FF0000"/>
                  </a:solidFill>
                </a:rPr>
                <a:t>D3 </a:t>
              </a:r>
              <a:r>
                <a:rPr lang="en-US" b="1" dirty="0" err="1">
                  <a:solidFill>
                    <a:srgbClr val="FF0000"/>
                  </a:solidFill>
                </a:rPr>
                <a:t>Poule</a:t>
              </a:r>
              <a:r>
                <a:rPr lang="en-US" b="1" dirty="0">
                  <a:solidFill>
                    <a:srgbClr val="FF0000"/>
                  </a:solidFill>
                </a:rPr>
                <a:t> A</a:t>
              </a:r>
              <a:endParaRPr lang="fr-FR" b="1" dirty="0">
                <a:solidFill>
                  <a:srgbClr val="FF0000"/>
                </a:solidFill>
              </a:endParaRPr>
            </a:p>
          </p:txBody>
        </p:sp>
      </p:grpSp>
      <p:grpSp>
        <p:nvGrpSpPr>
          <p:cNvPr id="24" name="Groupe 23">
            <a:extLst>
              <a:ext uri="{FF2B5EF4-FFF2-40B4-BE49-F238E27FC236}">
                <a16:creationId xmlns:a16="http://schemas.microsoft.com/office/drawing/2014/main" id="{B66C9747-F05D-4F9B-8C7F-53003A650F79}"/>
              </a:ext>
            </a:extLst>
          </p:cNvPr>
          <p:cNvGrpSpPr/>
          <p:nvPr/>
        </p:nvGrpSpPr>
        <p:grpSpPr>
          <a:xfrm>
            <a:off x="290136" y="3774938"/>
            <a:ext cx="3596952" cy="2552921"/>
            <a:chOff x="105092" y="3775401"/>
            <a:chExt cx="3596952" cy="2552921"/>
          </a:xfrm>
        </p:grpSpPr>
        <p:pic>
          <p:nvPicPr>
            <p:cNvPr id="7" name="Image 6">
              <a:extLst>
                <a:ext uri="{FF2B5EF4-FFF2-40B4-BE49-F238E27FC236}">
                  <a16:creationId xmlns:a16="http://schemas.microsoft.com/office/drawing/2014/main" id="{54FC041B-758B-48D7-9D22-A8723EAF5726}"/>
                </a:ext>
              </a:extLst>
            </p:cNvPr>
            <p:cNvPicPr>
              <a:picLocks noChangeAspect="1"/>
            </p:cNvPicPr>
            <p:nvPr/>
          </p:nvPicPr>
          <p:blipFill>
            <a:blip r:embed="rId4"/>
            <a:stretch>
              <a:fillRect/>
            </a:stretch>
          </p:blipFill>
          <p:spPr>
            <a:xfrm>
              <a:off x="105092" y="3775401"/>
              <a:ext cx="3596952" cy="2552921"/>
            </a:xfrm>
            <a:prstGeom prst="rect">
              <a:avLst/>
            </a:prstGeom>
          </p:spPr>
        </p:pic>
        <p:sp>
          <p:nvSpPr>
            <p:cNvPr id="23" name="ZoneTexte 22">
              <a:extLst>
                <a:ext uri="{FF2B5EF4-FFF2-40B4-BE49-F238E27FC236}">
                  <a16:creationId xmlns:a16="http://schemas.microsoft.com/office/drawing/2014/main" id="{0CE53AA4-0755-4777-A38F-83CE7C728E25}"/>
                </a:ext>
              </a:extLst>
            </p:cNvPr>
            <p:cNvSpPr txBox="1"/>
            <p:nvPr/>
          </p:nvSpPr>
          <p:spPr>
            <a:xfrm>
              <a:off x="1940829" y="3775401"/>
              <a:ext cx="1228436" cy="369332"/>
            </a:xfrm>
            <a:prstGeom prst="rect">
              <a:avLst/>
            </a:prstGeom>
            <a:solidFill>
              <a:schemeClr val="bg1"/>
            </a:solidFill>
          </p:spPr>
          <p:txBody>
            <a:bodyPr wrap="square" rtlCol="0">
              <a:spAutoFit/>
            </a:bodyPr>
            <a:lstStyle/>
            <a:p>
              <a:pPr algn="ctr"/>
              <a:r>
                <a:rPr lang="en-US" b="1" dirty="0">
                  <a:solidFill>
                    <a:srgbClr val="FF0000"/>
                  </a:solidFill>
                </a:rPr>
                <a:t>D3 </a:t>
              </a:r>
              <a:r>
                <a:rPr lang="en-US" b="1" dirty="0" err="1">
                  <a:solidFill>
                    <a:srgbClr val="FF0000"/>
                  </a:solidFill>
                </a:rPr>
                <a:t>Poule</a:t>
              </a:r>
              <a:r>
                <a:rPr lang="en-US" b="1" dirty="0">
                  <a:solidFill>
                    <a:srgbClr val="FF0000"/>
                  </a:solidFill>
                </a:rPr>
                <a:t> B</a:t>
              </a:r>
              <a:endParaRPr lang="fr-FR" b="1" dirty="0">
                <a:solidFill>
                  <a:srgbClr val="FF0000"/>
                </a:solidFill>
              </a:endParaRPr>
            </a:p>
          </p:txBody>
        </p:sp>
      </p:grpSp>
      <p:grpSp>
        <p:nvGrpSpPr>
          <p:cNvPr id="29" name="Groupe 28">
            <a:extLst>
              <a:ext uri="{FF2B5EF4-FFF2-40B4-BE49-F238E27FC236}">
                <a16:creationId xmlns:a16="http://schemas.microsoft.com/office/drawing/2014/main" id="{953CA93E-CED0-4CB0-AAEA-ECC950F7A934}"/>
              </a:ext>
            </a:extLst>
          </p:cNvPr>
          <p:cNvGrpSpPr/>
          <p:nvPr/>
        </p:nvGrpSpPr>
        <p:grpSpPr>
          <a:xfrm>
            <a:off x="4438506" y="839777"/>
            <a:ext cx="3314987" cy="2568163"/>
            <a:chOff x="3977447" y="959800"/>
            <a:chExt cx="3314987" cy="2568163"/>
          </a:xfrm>
        </p:grpSpPr>
        <p:pic>
          <p:nvPicPr>
            <p:cNvPr id="25" name="Image 24">
              <a:extLst>
                <a:ext uri="{FF2B5EF4-FFF2-40B4-BE49-F238E27FC236}">
                  <a16:creationId xmlns:a16="http://schemas.microsoft.com/office/drawing/2014/main" id="{34A68416-2335-4BCB-9933-6CE1F4F84627}"/>
                </a:ext>
              </a:extLst>
            </p:cNvPr>
            <p:cNvPicPr>
              <a:picLocks noChangeAspect="1"/>
            </p:cNvPicPr>
            <p:nvPr/>
          </p:nvPicPr>
          <p:blipFill>
            <a:blip r:embed="rId5"/>
            <a:stretch>
              <a:fillRect/>
            </a:stretch>
          </p:blipFill>
          <p:spPr>
            <a:xfrm>
              <a:off x="3977447" y="959800"/>
              <a:ext cx="3314987" cy="2568163"/>
            </a:xfrm>
            <a:prstGeom prst="rect">
              <a:avLst/>
            </a:prstGeom>
          </p:spPr>
        </p:pic>
        <p:sp>
          <p:nvSpPr>
            <p:cNvPr id="26" name="ZoneTexte 25">
              <a:extLst>
                <a:ext uri="{FF2B5EF4-FFF2-40B4-BE49-F238E27FC236}">
                  <a16:creationId xmlns:a16="http://schemas.microsoft.com/office/drawing/2014/main" id="{CE5F3169-3CDB-49EA-A5F5-51383273A855}"/>
                </a:ext>
              </a:extLst>
            </p:cNvPr>
            <p:cNvSpPr txBox="1"/>
            <p:nvPr/>
          </p:nvSpPr>
          <p:spPr>
            <a:xfrm>
              <a:off x="5596887" y="959800"/>
              <a:ext cx="1228436" cy="369332"/>
            </a:xfrm>
            <a:prstGeom prst="rect">
              <a:avLst/>
            </a:prstGeom>
            <a:solidFill>
              <a:schemeClr val="bg1"/>
            </a:solidFill>
          </p:spPr>
          <p:txBody>
            <a:bodyPr wrap="square" rtlCol="0">
              <a:spAutoFit/>
            </a:bodyPr>
            <a:lstStyle/>
            <a:p>
              <a:pPr algn="ctr"/>
              <a:r>
                <a:rPr lang="en-US" b="1" dirty="0">
                  <a:solidFill>
                    <a:srgbClr val="FF0000"/>
                  </a:solidFill>
                </a:rPr>
                <a:t>D3 </a:t>
              </a:r>
              <a:r>
                <a:rPr lang="en-US" b="1" dirty="0" err="1">
                  <a:solidFill>
                    <a:srgbClr val="FF0000"/>
                  </a:solidFill>
                </a:rPr>
                <a:t>Poule</a:t>
              </a:r>
              <a:r>
                <a:rPr lang="en-US" b="1" dirty="0">
                  <a:solidFill>
                    <a:srgbClr val="FF0000"/>
                  </a:solidFill>
                </a:rPr>
                <a:t> C</a:t>
              </a:r>
              <a:endParaRPr lang="fr-FR" b="1" dirty="0">
                <a:solidFill>
                  <a:srgbClr val="FF0000"/>
                </a:solidFill>
              </a:endParaRPr>
            </a:p>
          </p:txBody>
        </p:sp>
      </p:grpSp>
      <p:grpSp>
        <p:nvGrpSpPr>
          <p:cNvPr id="30" name="Groupe 29">
            <a:extLst>
              <a:ext uri="{FF2B5EF4-FFF2-40B4-BE49-F238E27FC236}">
                <a16:creationId xmlns:a16="http://schemas.microsoft.com/office/drawing/2014/main" id="{64E6EE54-16F1-4720-8C96-DAC4483DD538}"/>
              </a:ext>
            </a:extLst>
          </p:cNvPr>
          <p:cNvGrpSpPr/>
          <p:nvPr/>
        </p:nvGrpSpPr>
        <p:grpSpPr>
          <a:xfrm>
            <a:off x="4232328" y="3542738"/>
            <a:ext cx="3711262" cy="2865368"/>
            <a:chOff x="3899823" y="3619177"/>
            <a:chExt cx="3711262" cy="2865368"/>
          </a:xfrm>
        </p:grpSpPr>
        <p:pic>
          <p:nvPicPr>
            <p:cNvPr id="27" name="Image 26">
              <a:extLst>
                <a:ext uri="{FF2B5EF4-FFF2-40B4-BE49-F238E27FC236}">
                  <a16:creationId xmlns:a16="http://schemas.microsoft.com/office/drawing/2014/main" id="{DCEAB3E2-F63D-494D-9652-94A5A81F8CDE}"/>
                </a:ext>
              </a:extLst>
            </p:cNvPr>
            <p:cNvPicPr>
              <a:picLocks noChangeAspect="1"/>
            </p:cNvPicPr>
            <p:nvPr/>
          </p:nvPicPr>
          <p:blipFill>
            <a:blip r:embed="rId6"/>
            <a:stretch>
              <a:fillRect/>
            </a:stretch>
          </p:blipFill>
          <p:spPr>
            <a:xfrm>
              <a:off x="3899823" y="3619177"/>
              <a:ext cx="3711262" cy="2865368"/>
            </a:xfrm>
            <a:prstGeom prst="rect">
              <a:avLst/>
            </a:prstGeom>
          </p:spPr>
        </p:pic>
        <p:sp>
          <p:nvSpPr>
            <p:cNvPr id="28" name="ZoneTexte 27">
              <a:extLst>
                <a:ext uri="{FF2B5EF4-FFF2-40B4-BE49-F238E27FC236}">
                  <a16:creationId xmlns:a16="http://schemas.microsoft.com/office/drawing/2014/main" id="{9F1AB2AF-39DC-4475-97C4-AB55A31425F5}"/>
                </a:ext>
              </a:extLst>
            </p:cNvPr>
            <p:cNvSpPr txBox="1"/>
            <p:nvPr/>
          </p:nvSpPr>
          <p:spPr>
            <a:xfrm>
              <a:off x="5634940" y="3666711"/>
              <a:ext cx="1228436" cy="369332"/>
            </a:xfrm>
            <a:prstGeom prst="rect">
              <a:avLst/>
            </a:prstGeom>
            <a:solidFill>
              <a:schemeClr val="bg1"/>
            </a:solidFill>
          </p:spPr>
          <p:txBody>
            <a:bodyPr wrap="square" rtlCol="0">
              <a:spAutoFit/>
            </a:bodyPr>
            <a:lstStyle/>
            <a:p>
              <a:pPr algn="ctr"/>
              <a:r>
                <a:rPr lang="en-US" b="1" dirty="0">
                  <a:solidFill>
                    <a:srgbClr val="FF0000"/>
                  </a:solidFill>
                </a:rPr>
                <a:t>D3 </a:t>
              </a:r>
              <a:r>
                <a:rPr lang="en-US" b="1" dirty="0" err="1">
                  <a:solidFill>
                    <a:srgbClr val="FF0000"/>
                  </a:solidFill>
                </a:rPr>
                <a:t>Poule</a:t>
              </a:r>
              <a:r>
                <a:rPr lang="en-US" b="1" dirty="0">
                  <a:solidFill>
                    <a:srgbClr val="FF0000"/>
                  </a:solidFill>
                </a:rPr>
                <a:t> D</a:t>
              </a:r>
              <a:endParaRPr lang="fr-FR" b="1" dirty="0">
                <a:solidFill>
                  <a:srgbClr val="FF0000"/>
                </a:solidFill>
              </a:endParaRPr>
            </a:p>
          </p:txBody>
        </p:sp>
      </p:grpSp>
      <p:grpSp>
        <p:nvGrpSpPr>
          <p:cNvPr id="33" name="Groupe 32">
            <a:extLst>
              <a:ext uri="{FF2B5EF4-FFF2-40B4-BE49-F238E27FC236}">
                <a16:creationId xmlns:a16="http://schemas.microsoft.com/office/drawing/2014/main" id="{E0CB601B-74F6-4D80-A8FC-A1833B34C240}"/>
              </a:ext>
            </a:extLst>
          </p:cNvPr>
          <p:cNvGrpSpPr/>
          <p:nvPr/>
        </p:nvGrpSpPr>
        <p:grpSpPr>
          <a:xfrm>
            <a:off x="8339205" y="839776"/>
            <a:ext cx="3528366" cy="2568163"/>
            <a:chOff x="8339205" y="839776"/>
            <a:chExt cx="3528366" cy="2568163"/>
          </a:xfrm>
        </p:grpSpPr>
        <p:pic>
          <p:nvPicPr>
            <p:cNvPr id="31" name="Image 30">
              <a:extLst>
                <a:ext uri="{FF2B5EF4-FFF2-40B4-BE49-F238E27FC236}">
                  <a16:creationId xmlns:a16="http://schemas.microsoft.com/office/drawing/2014/main" id="{F40243D9-88DC-470E-8C9C-C1817FF31BB2}"/>
                </a:ext>
              </a:extLst>
            </p:cNvPr>
            <p:cNvPicPr>
              <a:picLocks noChangeAspect="1"/>
            </p:cNvPicPr>
            <p:nvPr/>
          </p:nvPicPr>
          <p:blipFill>
            <a:blip r:embed="rId7"/>
            <a:stretch>
              <a:fillRect/>
            </a:stretch>
          </p:blipFill>
          <p:spPr>
            <a:xfrm>
              <a:off x="8339205" y="839776"/>
              <a:ext cx="3528366" cy="2568163"/>
            </a:xfrm>
            <a:prstGeom prst="rect">
              <a:avLst/>
            </a:prstGeom>
          </p:spPr>
        </p:pic>
        <p:sp>
          <p:nvSpPr>
            <p:cNvPr id="32" name="ZoneTexte 31">
              <a:extLst>
                <a:ext uri="{FF2B5EF4-FFF2-40B4-BE49-F238E27FC236}">
                  <a16:creationId xmlns:a16="http://schemas.microsoft.com/office/drawing/2014/main" id="{103D6261-A87C-4818-8E8A-5997DB10B306}"/>
                </a:ext>
              </a:extLst>
            </p:cNvPr>
            <p:cNvSpPr txBox="1"/>
            <p:nvPr/>
          </p:nvSpPr>
          <p:spPr>
            <a:xfrm>
              <a:off x="10103388" y="848686"/>
              <a:ext cx="1228436" cy="369332"/>
            </a:xfrm>
            <a:prstGeom prst="rect">
              <a:avLst/>
            </a:prstGeom>
            <a:solidFill>
              <a:schemeClr val="bg1"/>
            </a:solidFill>
          </p:spPr>
          <p:txBody>
            <a:bodyPr wrap="square" rtlCol="0">
              <a:spAutoFit/>
            </a:bodyPr>
            <a:lstStyle/>
            <a:p>
              <a:pPr algn="ctr"/>
              <a:r>
                <a:rPr lang="en-US" b="1" dirty="0">
                  <a:solidFill>
                    <a:srgbClr val="FF0000"/>
                  </a:solidFill>
                </a:rPr>
                <a:t>D3 </a:t>
              </a:r>
              <a:r>
                <a:rPr lang="en-US" b="1" dirty="0" err="1">
                  <a:solidFill>
                    <a:srgbClr val="FF0000"/>
                  </a:solidFill>
                </a:rPr>
                <a:t>Poule</a:t>
              </a:r>
              <a:r>
                <a:rPr lang="en-US" b="1" dirty="0">
                  <a:solidFill>
                    <a:srgbClr val="FF0000"/>
                  </a:solidFill>
                </a:rPr>
                <a:t> E</a:t>
              </a:r>
              <a:endParaRPr lang="fr-FR" b="1" dirty="0">
                <a:solidFill>
                  <a:srgbClr val="FF0000"/>
                </a:solidFill>
              </a:endParaRPr>
            </a:p>
          </p:txBody>
        </p:sp>
      </p:grpSp>
      <p:sp>
        <p:nvSpPr>
          <p:cNvPr id="5" name="ZoneTexte 4">
            <a:extLst>
              <a:ext uri="{FF2B5EF4-FFF2-40B4-BE49-F238E27FC236}">
                <a16:creationId xmlns:a16="http://schemas.microsoft.com/office/drawing/2014/main" id="{35CAEC8E-1D15-10AF-287B-8496B4B28A8A}"/>
              </a:ext>
            </a:extLst>
          </p:cNvPr>
          <p:cNvSpPr txBox="1"/>
          <p:nvPr/>
        </p:nvSpPr>
        <p:spPr>
          <a:xfrm>
            <a:off x="1893454" y="322443"/>
            <a:ext cx="5532581" cy="369332"/>
          </a:xfrm>
          <a:prstGeom prst="rect">
            <a:avLst/>
          </a:prstGeom>
          <a:noFill/>
        </p:spPr>
        <p:txBody>
          <a:bodyPr wrap="square" rtlCol="0">
            <a:spAutoFit/>
          </a:bodyPr>
          <a:lstStyle/>
          <a:p>
            <a:r>
              <a:rPr lang="en-US" b="1" dirty="0"/>
              <a:t>2 - </a:t>
            </a:r>
            <a:r>
              <a:rPr lang="en-US" b="1" dirty="0" err="1"/>
              <a:t>Présentation</a:t>
            </a:r>
            <a:r>
              <a:rPr lang="en-US" b="1" dirty="0"/>
              <a:t> des </a:t>
            </a:r>
            <a:r>
              <a:rPr lang="en-US" b="1" dirty="0" err="1"/>
              <a:t>poules</a:t>
            </a:r>
            <a:endParaRPr lang="fr-FR" dirty="0"/>
          </a:p>
        </p:txBody>
      </p:sp>
      <p:sp>
        <p:nvSpPr>
          <p:cNvPr id="6" name="ZoneTexte 5">
            <a:extLst>
              <a:ext uri="{FF2B5EF4-FFF2-40B4-BE49-F238E27FC236}">
                <a16:creationId xmlns:a16="http://schemas.microsoft.com/office/drawing/2014/main" id="{8E9164C2-F36D-B180-25F5-328891C129B2}"/>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1860902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74E1D3B-6F85-4004-88F6-EA5B4EF60730}"/>
              </a:ext>
            </a:extLst>
          </p:cNvPr>
          <p:cNvSpPr>
            <a:spLocks noGrp="1"/>
          </p:cNvSpPr>
          <p:nvPr>
            <p:ph type="ftr" sz="quarter" idx="11"/>
          </p:nvPr>
        </p:nvSpPr>
        <p:spPr/>
        <p:txBody>
          <a:bodyPr/>
          <a:lstStyle/>
          <a:p>
            <a:r>
              <a:rPr lang="en-US"/>
              <a:t>Réunion des capitaines ICD 2023</a:t>
            </a:r>
            <a:endParaRPr lang="fr-FR" dirty="0"/>
          </a:p>
        </p:txBody>
      </p:sp>
      <p:sp>
        <p:nvSpPr>
          <p:cNvPr id="3" name="Espace réservé du numéro de diapositive 2">
            <a:extLst>
              <a:ext uri="{FF2B5EF4-FFF2-40B4-BE49-F238E27FC236}">
                <a16:creationId xmlns:a16="http://schemas.microsoft.com/office/drawing/2014/main" id="{2961127A-CD32-48E4-A299-B22E439D351E}"/>
              </a:ext>
            </a:extLst>
          </p:cNvPr>
          <p:cNvSpPr>
            <a:spLocks noGrp="1"/>
          </p:cNvSpPr>
          <p:nvPr>
            <p:ph type="sldNum" sz="quarter" idx="12"/>
          </p:nvPr>
        </p:nvSpPr>
        <p:spPr/>
        <p:txBody>
          <a:bodyPr/>
          <a:lstStyle/>
          <a:p>
            <a:fld id="{790AF083-D83E-4346-83CB-0A1B8B15FCEA}" type="slidenum">
              <a:rPr lang="fr-FR" smtClean="0"/>
              <a:t>7</a:t>
            </a:fld>
            <a:endParaRPr lang="fr-FR"/>
          </a:p>
        </p:txBody>
      </p:sp>
      <p:sp>
        <p:nvSpPr>
          <p:cNvPr id="6" name="ZoneTexte 5">
            <a:extLst>
              <a:ext uri="{FF2B5EF4-FFF2-40B4-BE49-F238E27FC236}">
                <a16:creationId xmlns:a16="http://schemas.microsoft.com/office/drawing/2014/main" id="{48243BE1-EF6E-46EC-BAEA-05F2C51D031A}"/>
              </a:ext>
            </a:extLst>
          </p:cNvPr>
          <p:cNvSpPr txBox="1"/>
          <p:nvPr/>
        </p:nvSpPr>
        <p:spPr>
          <a:xfrm>
            <a:off x="8444114" y="84260"/>
            <a:ext cx="2371668" cy="707886"/>
          </a:xfrm>
          <a:prstGeom prst="rect">
            <a:avLst/>
          </a:prstGeom>
          <a:noFill/>
        </p:spPr>
        <p:txBody>
          <a:bodyPr wrap="square" rtlCol="0">
            <a:spAutoFit/>
          </a:bodyPr>
          <a:lstStyle/>
          <a:p>
            <a:r>
              <a:rPr lang="en-US" sz="4000" b="1" dirty="0"/>
              <a:t>D3 - suite</a:t>
            </a:r>
            <a:endParaRPr lang="fr-FR" sz="4000" b="1" dirty="0"/>
          </a:p>
        </p:txBody>
      </p:sp>
      <p:grpSp>
        <p:nvGrpSpPr>
          <p:cNvPr id="10" name="Groupe 9">
            <a:extLst>
              <a:ext uri="{FF2B5EF4-FFF2-40B4-BE49-F238E27FC236}">
                <a16:creationId xmlns:a16="http://schemas.microsoft.com/office/drawing/2014/main" id="{85A1FCFB-CBD4-46C1-8426-AA81046A2D2F}"/>
              </a:ext>
            </a:extLst>
          </p:cNvPr>
          <p:cNvGrpSpPr/>
          <p:nvPr/>
        </p:nvGrpSpPr>
        <p:grpSpPr>
          <a:xfrm>
            <a:off x="1266435" y="784005"/>
            <a:ext cx="3718882" cy="2911092"/>
            <a:chOff x="4236559" y="1973454"/>
            <a:chExt cx="3718882" cy="2911092"/>
          </a:xfrm>
        </p:grpSpPr>
        <p:pic>
          <p:nvPicPr>
            <p:cNvPr id="8" name="Image 7">
              <a:extLst>
                <a:ext uri="{FF2B5EF4-FFF2-40B4-BE49-F238E27FC236}">
                  <a16:creationId xmlns:a16="http://schemas.microsoft.com/office/drawing/2014/main" id="{40A6F1B1-A506-4F1C-8851-271BF57BA33A}"/>
                </a:ext>
              </a:extLst>
            </p:cNvPr>
            <p:cNvPicPr>
              <a:picLocks noChangeAspect="1"/>
            </p:cNvPicPr>
            <p:nvPr/>
          </p:nvPicPr>
          <p:blipFill>
            <a:blip r:embed="rId2"/>
            <a:stretch>
              <a:fillRect/>
            </a:stretch>
          </p:blipFill>
          <p:spPr>
            <a:xfrm>
              <a:off x="4236559" y="1973454"/>
              <a:ext cx="3718882" cy="2911092"/>
            </a:xfrm>
            <a:prstGeom prst="rect">
              <a:avLst/>
            </a:prstGeom>
          </p:spPr>
        </p:pic>
        <p:sp>
          <p:nvSpPr>
            <p:cNvPr id="9" name="ZoneTexte 8">
              <a:extLst>
                <a:ext uri="{FF2B5EF4-FFF2-40B4-BE49-F238E27FC236}">
                  <a16:creationId xmlns:a16="http://schemas.microsoft.com/office/drawing/2014/main" id="{DD7760B1-62E2-4BE1-9044-7D80358AA620}"/>
                </a:ext>
              </a:extLst>
            </p:cNvPr>
            <p:cNvSpPr txBox="1"/>
            <p:nvPr/>
          </p:nvSpPr>
          <p:spPr>
            <a:xfrm>
              <a:off x="6016297" y="2029420"/>
              <a:ext cx="1228436" cy="369332"/>
            </a:xfrm>
            <a:prstGeom prst="rect">
              <a:avLst/>
            </a:prstGeom>
            <a:solidFill>
              <a:schemeClr val="bg1"/>
            </a:solidFill>
          </p:spPr>
          <p:txBody>
            <a:bodyPr wrap="square" rtlCol="0">
              <a:spAutoFit/>
            </a:bodyPr>
            <a:lstStyle/>
            <a:p>
              <a:pPr algn="ctr"/>
              <a:r>
                <a:rPr lang="en-US" b="1" dirty="0">
                  <a:solidFill>
                    <a:srgbClr val="FF0000"/>
                  </a:solidFill>
                </a:rPr>
                <a:t>D3 </a:t>
              </a:r>
              <a:r>
                <a:rPr lang="en-US" b="1" dirty="0" err="1">
                  <a:solidFill>
                    <a:srgbClr val="FF0000"/>
                  </a:solidFill>
                </a:rPr>
                <a:t>Poule</a:t>
              </a:r>
              <a:r>
                <a:rPr lang="en-US" b="1" dirty="0">
                  <a:solidFill>
                    <a:srgbClr val="FF0000"/>
                  </a:solidFill>
                </a:rPr>
                <a:t> G</a:t>
              </a:r>
              <a:endParaRPr lang="fr-FR" b="1" dirty="0">
                <a:solidFill>
                  <a:srgbClr val="FF0000"/>
                </a:solidFill>
              </a:endParaRPr>
            </a:p>
          </p:txBody>
        </p:sp>
      </p:grpSp>
      <p:grpSp>
        <p:nvGrpSpPr>
          <p:cNvPr id="13" name="Groupe 12">
            <a:extLst>
              <a:ext uri="{FF2B5EF4-FFF2-40B4-BE49-F238E27FC236}">
                <a16:creationId xmlns:a16="http://schemas.microsoft.com/office/drawing/2014/main" id="{AB55E2A7-FD81-4B05-9A76-CCA6C10A9707}"/>
              </a:ext>
            </a:extLst>
          </p:cNvPr>
          <p:cNvGrpSpPr>
            <a:grpSpLocks noChangeAspect="1"/>
          </p:cNvGrpSpPr>
          <p:nvPr/>
        </p:nvGrpSpPr>
        <p:grpSpPr>
          <a:xfrm>
            <a:off x="7206685" y="784005"/>
            <a:ext cx="3389061" cy="2689483"/>
            <a:chOff x="4653811" y="987199"/>
            <a:chExt cx="3322608" cy="2636748"/>
          </a:xfrm>
        </p:grpSpPr>
        <p:pic>
          <p:nvPicPr>
            <p:cNvPr id="11" name="Image 10">
              <a:extLst>
                <a:ext uri="{FF2B5EF4-FFF2-40B4-BE49-F238E27FC236}">
                  <a16:creationId xmlns:a16="http://schemas.microsoft.com/office/drawing/2014/main" id="{2274B6C4-EE9F-4431-B59E-DB20F7944AAE}"/>
                </a:ext>
              </a:extLst>
            </p:cNvPr>
            <p:cNvPicPr>
              <a:picLocks noChangeAspect="1"/>
            </p:cNvPicPr>
            <p:nvPr/>
          </p:nvPicPr>
          <p:blipFill>
            <a:blip r:embed="rId3"/>
            <a:stretch>
              <a:fillRect/>
            </a:stretch>
          </p:blipFill>
          <p:spPr>
            <a:xfrm>
              <a:off x="4653811" y="987199"/>
              <a:ext cx="3322608" cy="2636748"/>
            </a:xfrm>
            <a:prstGeom prst="rect">
              <a:avLst/>
            </a:prstGeom>
          </p:spPr>
        </p:pic>
        <p:sp>
          <p:nvSpPr>
            <p:cNvPr id="4" name="ZoneTexte 3">
              <a:extLst>
                <a:ext uri="{FF2B5EF4-FFF2-40B4-BE49-F238E27FC236}">
                  <a16:creationId xmlns:a16="http://schemas.microsoft.com/office/drawing/2014/main" id="{09BFDCB2-ACE1-4FC3-924F-B73EEB044F20}"/>
                </a:ext>
              </a:extLst>
            </p:cNvPr>
            <p:cNvSpPr txBox="1"/>
            <p:nvPr/>
          </p:nvSpPr>
          <p:spPr>
            <a:xfrm>
              <a:off x="6491970" y="987199"/>
              <a:ext cx="1228436" cy="369332"/>
            </a:xfrm>
            <a:prstGeom prst="rect">
              <a:avLst/>
            </a:prstGeom>
            <a:solidFill>
              <a:schemeClr val="bg1"/>
            </a:solidFill>
          </p:spPr>
          <p:txBody>
            <a:bodyPr wrap="square" rtlCol="0">
              <a:spAutoFit/>
            </a:bodyPr>
            <a:lstStyle/>
            <a:p>
              <a:pPr algn="ctr"/>
              <a:r>
                <a:rPr lang="en-US" b="1" dirty="0">
                  <a:solidFill>
                    <a:srgbClr val="FF0000"/>
                  </a:solidFill>
                </a:rPr>
                <a:t>D3 </a:t>
              </a:r>
              <a:r>
                <a:rPr lang="en-US" b="1" dirty="0" err="1">
                  <a:solidFill>
                    <a:srgbClr val="FF0000"/>
                  </a:solidFill>
                </a:rPr>
                <a:t>Poule</a:t>
              </a:r>
              <a:r>
                <a:rPr lang="en-US" b="1" dirty="0">
                  <a:solidFill>
                    <a:srgbClr val="FF0000"/>
                  </a:solidFill>
                </a:rPr>
                <a:t> H</a:t>
              </a:r>
              <a:endParaRPr lang="fr-FR" b="1" dirty="0">
                <a:solidFill>
                  <a:srgbClr val="FF0000"/>
                </a:solidFill>
              </a:endParaRPr>
            </a:p>
          </p:txBody>
        </p:sp>
      </p:grpSp>
      <p:grpSp>
        <p:nvGrpSpPr>
          <p:cNvPr id="16" name="Groupe 15">
            <a:extLst>
              <a:ext uri="{FF2B5EF4-FFF2-40B4-BE49-F238E27FC236}">
                <a16:creationId xmlns:a16="http://schemas.microsoft.com/office/drawing/2014/main" id="{88B39AB7-2814-4768-B5D8-0AD666FB71A0}"/>
              </a:ext>
            </a:extLst>
          </p:cNvPr>
          <p:cNvGrpSpPr/>
          <p:nvPr/>
        </p:nvGrpSpPr>
        <p:grpSpPr>
          <a:xfrm>
            <a:off x="1258814" y="3751063"/>
            <a:ext cx="3734124" cy="2651990"/>
            <a:chOff x="8140350" y="2564458"/>
            <a:chExt cx="3734124" cy="2651990"/>
          </a:xfrm>
        </p:grpSpPr>
        <p:pic>
          <p:nvPicPr>
            <p:cNvPr id="14" name="Image 13">
              <a:extLst>
                <a:ext uri="{FF2B5EF4-FFF2-40B4-BE49-F238E27FC236}">
                  <a16:creationId xmlns:a16="http://schemas.microsoft.com/office/drawing/2014/main" id="{EC8D27D4-17AB-43F3-B1F3-E8C2242E4CF5}"/>
                </a:ext>
              </a:extLst>
            </p:cNvPr>
            <p:cNvPicPr>
              <a:picLocks noChangeAspect="1"/>
            </p:cNvPicPr>
            <p:nvPr/>
          </p:nvPicPr>
          <p:blipFill>
            <a:blip r:embed="rId4"/>
            <a:stretch>
              <a:fillRect/>
            </a:stretch>
          </p:blipFill>
          <p:spPr>
            <a:xfrm>
              <a:off x="8140350" y="2564458"/>
              <a:ext cx="3734124" cy="2651990"/>
            </a:xfrm>
            <a:prstGeom prst="rect">
              <a:avLst/>
            </a:prstGeom>
          </p:spPr>
        </p:pic>
        <p:sp>
          <p:nvSpPr>
            <p:cNvPr id="15" name="ZoneTexte 14">
              <a:extLst>
                <a:ext uri="{FF2B5EF4-FFF2-40B4-BE49-F238E27FC236}">
                  <a16:creationId xmlns:a16="http://schemas.microsoft.com/office/drawing/2014/main" id="{CBBCE0B6-1B5B-4161-8539-DB8579235398}"/>
                </a:ext>
              </a:extLst>
            </p:cNvPr>
            <p:cNvSpPr txBox="1"/>
            <p:nvPr/>
          </p:nvSpPr>
          <p:spPr>
            <a:xfrm>
              <a:off x="9947102" y="2641997"/>
              <a:ext cx="1228436" cy="369332"/>
            </a:xfrm>
            <a:prstGeom prst="rect">
              <a:avLst/>
            </a:prstGeom>
            <a:solidFill>
              <a:schemeClr val="bg1"/>
            </a:solidFill>
          </p:spPr>
          <p:txBody>
            <a:bodyPr wrap="square" rtlCol="0">
              <a:spAutoFit/>
            </a:bodyPr>
            <a:lstStyle/>
            <a:p>
              <a:pPr algn="ctr"/>
              <a:r>
                <a:rPr lang="en-US" b="1" dirty="0">
                  <a:solidFill>
                    <a:srgbClr val="FF0000"/>
                  </a:solidFill>
                </a:rPr>
                <a:t>D3 </a:t>
              </a:r>
              <a:r>
                <a:rPr lang="en-US" b="1" dirty="0" err="1">
                  <a:solidFill>
                    <a:srgbClr val="FF0000"/>
                  </a:solidFill>
                </a:rPr>
                <a:t>Poule</a:t>
              </a:r>
              <a:r>
                <a:rPr lang="en-US" b="1" dirty="0">
                  <a:solidFill>
                    <a:srgbClr val="FF0000"/>
                  </a:solidFill>
                </a:rPr>
                <a:t> I</a:t>
              </a:r>
              <a:endParaRPr lang="fr-FR" b="1" dirty="0">
                <a:solidFill>
                  <a:srgbClr val="FF0000"/>
                </a:solidFill>
              </a:endParaRPr>
            </a:p>
          </p:txBody>
        </p:sp>
      </p:grpSp>
      <p:grpSp>
        <p:nvGrpSpPr>
          <p:cNvPr id="18" name="Groupe 17">
            <a:extLst>
              <a:ext uri="{FF2B5EF4-FFF2-40B4-BE49-F238E27FC236}">
                <a16:creationId xmlns:a16="http://schemas.microsoft.com/office/drawing/2014/main" id="{F0F2370B-5257-4862-AB25-ED920546BA6E}"/>
              </a:ext>
            </a:extLst>
          </p:cNvPr>
          <p:cNvGrpSpPr/>
          <p:nvPr/>
        </p:nvGrpSpPr>
        <p:grpSpPr>
          <a:xfrm>
            <a:off x="7258962" y="3569809"/>
            <a:ext cx="3284505" cy="2827265"/>
            <a:chOff x="7258962" y="3569809"/>
            <a:chExt cx="3284505" cy="2827265"/>
          </a:xfrm>
        </p:grpSpPr>
        <p:pic>
          <p:nvPicPr>
            <p:cNvPr id="17" name="Image 16">
              <a:extLst>
                <a:ext uri="{FF2B5EF4-FFF2-40B4-BE49-F238E27FC236}">
                  <a16:creationId xmlns:a16="http://schemas.microsoft.com/office/drawing/2014/main" id="{170789D1-6B8C-4719-9BA1-BCCD0C27C411}"/>
                </a:ext>
              </a:extLst>
            </p:cNvPr>
            <p:cNvPicPr>
              <a:picLocks noChangeAspect="1"/>
            </p:cNvPicPr>
            <p:nvPr/>
          </p:nvPicPr>
          <p:blipFill>
            <a:blip r:embed="rId5"/>
            <a:stretch>
              <a:fillRect/>
            </a:stretch>
          </p:blipFill>
          <p:spPr>
            <a:xfrm>
              <a:off x="7258962" y="3569809"/>
              <a:ext cx="3284505" cy="2827265"/>
            </a:xfrm>
            <a:prstGeom prst="rect">
              <a:avLst/>
            </a:prstGeom>
          </p:spPr>
        </p:pic>
        <p:sp>
          <p:nvSpPr>
            <p:cNvPr id="12" name="ZoneTexte 11">
              <a:extLst>
                <a:ext uri="{FF2B5EF4-FFF2-40B4-BE49-F238E27FC236}">
                  <a16:creationId xmlns:a16="http://schemas.microsoft.com/office/drawing/2014/main" id="{7BC4CE26-28B9-444B-AE31-951B04274118}"/>
                </a:ext>
              </a:extLst>
            </p:cNvPr>
            <p:cNvSpPr txBox="1"/>
            <p:nvPr/>
          </p:nvSpPr>
          <p:spPr>
            <a:xfrm>
              <a:off x="9081608" y="3569809"/>
              <a:ext cx="1228436" cy="369332"/>
            </a:xfrm>
            <a:prstGeom prst="rect">
              <a:avLst/>
            </a:prstGeom>
            <a:solidFill>
              <a:schemeClr val="bg1"/>
            </a:solidFill>
          </p:spPr>
          <p:txBody>
            <a:bodyPr wrap="square" rtlCol="0">
              <a:spAutoFit/>
            </a:bodyPr>
            <a:lstStyle/>
            <a:p>
              <a:pPr algn="ctr"/>
              <a:r>
                <a:rPr lang="en-US" b="1" dirty="0">
                  <a:solidFill>
                    <a:srgbClr val="FF0000"/>
                  </a:solidFill>
                </a:rPr>
                <a:t>D3 </a:t>
              </a:r>
              <a:r>
                <a:rPr lang="en-US" b="1" dirty="0" err="1">
                  <a:solidFill>
                    <a:srgbClr val="FF0000"/>
                  </a:solidFill>
                </a:rPr>
                <a:t>Poule</a:t>
              </a:r>
              <a:r>
                <a:rPr lang="en-US" b="1" dirty="0">
                  <a:solidFill>
                    <a:srgbClr val="FF0000"/>
                  </a:solidFill>
                </a:rPr>
                <a:t> J</a:t>
              </a:r>
              <a:endParaRPr lang="fr-FR" b="1" dirty="0">
                <a:solidFill>
                  <a:srgbClr val="FF0000"/>
                </a:solidFill>
              </a:endParaRPr>
            </a:p>
          </p:txBody>
        </p:sp>
      </p:grpSp>
      <p:sp>
        <p:nvSpPr>
          <p:cNvPr id="19" name="ZoneTexte 18">
            <a:extLst>
              <a:ext uri="{FF2B5EF4-FFF2-40B4-BE49-F238E27FC236}">
                <a16:creationId xmlns:a16="http://schemas.microsoft.com/office/drawing/2014/main" id="{C058AC0D-56B0-254A-E948-6DCB1C7750D5}"/>
              </a:ext>
            </a:extLst>
          </p:cNvPr>
          <p:cNvSpPr txBox="1"/>
          <p:nvPr/>
        </p:nvSpPr>
        <p:spPr>
          <a:xfrm>
            <a:off x="1893454" y="270281"/>
            <a:ext cx="5532581" cy="369332"/>
          </a:xfrm>
          <a:prstGeom prst="rect">
            <a:avLst/>
          </a:prstGeom>
          <a:noFill/>
        </p:spPr>
        <p:txBody>
          <a:bodyPr wrap="square" rtlCol="0">
            <a:spAutoFit/>
          </a:bodyPr>
          <a:lstStyle/>
          <a:p>
            <a:r>
              <a:rPr lang="en-US" b="1" dirty="0"/>
              <a:t>2 - </a:t>
            </a:r>
            <a:r>
              <a:rPr lang="en-US" b="1" dirty="0" err="1"/>
              <a:t>Présentation</a:t>
            </a:r>
            <a:r>
              <a:rPr lang="en-US" b="1" dirty="0"/>
              <a:t> des </a:t>
            </a:r>
            <a:r>
              <a:rPr lang="en-US" b="1" dirty="0" err="1"/>
              <a:t>poules</a:t>
            </a:r>
            <a:endParaRPr lang="fr-FR" dirty="0"/>
          </a:p>
        </p:txBody>
      </p:sp>
      <p:sp>
        <p:nvSpPr>
          <p:cNvPr id="20" name="ZoneTexte 19">
            <a:extLst>
              <a:ext uri="{FF2B5EF4-FFF2-40B4-BE49-F238E27FC236}">
                <a16:creationId xmlns:a16="http://schemas.microsoft.com/office/drawing/2014/main" id="{D1C1BA26-2496-71B1-05CC-9FD443B4240E}"/>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731222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74E1D3B-6F85-4004-88F6-EA5B4EF60730}"/>
              </a:ext>
            </a:extLst>
          </p:cNvPr>
          <p:cNvSpPr>
            <a:spLocks noGrp="1"/>
          </p:cNvSpPr>
          <p:nvPr>
            <p:ph type="ftr" sz="quarter" idx="11"/>
          </p:nvPr>
        </p:nvSpPr>
        <p:spPr/>
        <p:txBody>
          <a:bodyPr/>
          <a:lstStyle/>
          <a:p>
            <a:r>
              <a:rPr lang="en-US"/>
              <a:t>Réunion des capitaines ICD 2023</a:t>
            </a:r>
            <a:endParaRPr lang="fr-FR" dirty="0"/>
          </a:p>
        </p:txBody>
      </p:sp>
      <p:sp>
        <p:nvSpPr>
          <p:cNvPr id="3" name="Espace réservé du numéro de diapositive 2">
            <a:extLst>
              <a:ext uri="{FF2B5EF4-FFF2-40B4-BE49-F238E27FC236}">
                <a16:creationId xmlns:a16="http://schemas.microsoft.com/office/drawing/2014/main" id="{2961127A-CD32-48E4-A299-B22E439D351E}"/>
              </a:ext>
            </a:extLst>
          </p:cNvPr>
          <p:cNvSpPr>
            <a:spLocks noGrp="1"/>
          </p:cNvSpPr>
          <p:nvPr>
            <p:ph type="sldNum" sz="quarter" idx="12"/>
          </p:nvPr>
        </p:nvSpPr>
        <p:spPr/>
        <p:txBody>
          <a:bodyPr/>
          <a:lstStyle/>
          <a:p>
            <a:fld id="{790AF083-D83E-4346-83CB-0A1B8B15FCEA}" type="slidenum">
              <a:rPr lang="fr-FR" smtClean="0"/>
              <a:t>8</a:t>
            </a:fld>
            <a:endParaRPr lang="fr-FR"/>
          </a:p>
        </p:txBody>
      </p:sp>
      <p:sp>
        <p:nvSpPr>
          <p:cNvPr id="6" name="ZoneTexte 5">
            <a:extLst>
              <a:ext uri="{FF2B5EF4-FFF2-40B4-BE49-F238E27FC236}">
                <a16:creationId xmlns:a16="http://schemas.microsoft.com/office/drawing/2014/main" id="{48243BE1-EF6E-46EC-BAEA-05F2C51D031A}"/>
              </a:ext>
            </a:extLst>
          </p:cNvPr>
          <p:cNvSpPr txBox="1"/>
          <p:nvPr/>
        </p:nvSpPr>
        <p:spPr>
          <a:xfrm>
            <a:off x="9217891" y="162214"/>
            <a:ext cx="2752437" cy="1323439"/>
          </a:xfrm>
          <a:prstGeom prst="rect">
            <a:avLst/>
          </a:prstGeom>
          <a:noFill/>
        </p:spPr>
        <p:txBody>
          <a:bodyPr wrap="square" rtlCol="0">
            <a:spAutoFit/>
          </a:bodyPr>
          <a:lstStyle/>
          <a:p>
            <a:pPr algn="ctr"/>
            <a:r>
              <a:rPr lang="en-US" sz="4000" b="1" dirty="0" err="1"/>
              <a:t>Calendrier</a:t>
            </a:r>
            <a:r>
              <a:rPr lang="en-US" sz="4000" b="1" dirty="0"/>
              <a:t> 2023-2024</a:t>
            </a:r>
            <a:endParaRPr lang="fr-FR" sz="4000" b="1" dirty="0"/>
          </a:p>
        </p:txBody>
      </p:sp>
      <p:sp>
        <p:nvSpPr>
          <p:cNvPr id="19" name="ZoneTexte 18">
            <a:extLst>
              <a:ext uri="{FF2B5EF4-FFF2-40B4-BE49-F238E27FC236}">
                <a16:creationId xmlns:a16="http://schemas.microsoft.com/office/drawing/2014/main" id="{C058AC0D-56B0-254A-E948-6DCB1C7750D5}"/>
              </a:ext>
            </a:extLst>
          </p:cNvPr>
          <p:cNvSpPr txBox="1"/>
          <p:nvPr/>
        </p:nvSpPr>
        <p:spPr>
          <a:xfrm>
            <a:off x="1893454" y="270281"/>
            <a:ext cx="5532581" cy="369332"/>
          </a:xfrm>
          <a:prstGeom prst="rect">
            <a:avLst/>
          </a:prstGeom>
          <a:noFill/>
        </p:spPr>
        <p:txBody>
          <a:bodyPr wrap="square" rtlCol="0">
            <a:spAutoFit/>
          </a:bodyPr>
          <a:lstStyle/>
          <a:p>
            <a:r>
              <a:rPr lang="en-US" b="1" dirty="0"/>
              <a:t>2 - </a:t>
            </a:r>
            <a:r>
              <a:rPr lang="en-US" b="1" dirty="0" err="1"/>
              <a:t>Présentation</a:t>
            </a:r>
            <a:r>
              <a:rPr lang="en-US" b="1" dirty="0"/>
              <a:t> des </a:t>
            </a:r>
            <a:r>
              <a:rPr lang="en-US" b="1" dirty="0" err="1"/>
              <a:t>poules</a:t>
            </a:r>
            <a:endParaRPr lang="fr-FR" dirty="0"/>
          </a:p>
        </p:txBody>
      </p:sp>
      <p:sp>
        <p:nvSpPr>
          <p:cNvPr id="20" name="ZoneTexte 19">
            <a:extLst>
              <a:ext uri="{FF2B5EF4-FFF2-40B4-BE49-F238E27FC236}">
                <a16:creationId xmlns:a16="http://schemas.microsoft.com/office/drawing/2014/main" id="{D1C1BA26-2496-71B1-05CC-9FD443B4240E}"/>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pic>
        <p:nvPicPr>
          <p:cNvPr id="7" name="Image 6">
            <a:extLst>
              <a:ext uri="{FF2B5EF4-FFF2-40B4-BE49-F238E27FC236}">
                <a16:creationId xmlns:a16="http://schemas.microsoft.com/office/drawing/2014/main" id="{879A16BE-4065-7D2A-DE8B-04175D498E75}"/>
              </a:ext>
            </a:extLst>
          </p:cNvPr>
          <p:cNvPicPr>
            <a:picLocks noChangeAspect="1"/>
          </p:cNvPicPr>
          <p:nvPr/>
        </p:nvPicPr>
        <p:blipFill>
          <a:blip r:embed="rId2"/>
          <a:stretch>
            <a:fillRect/>
          </a:stretch>
        </p:blipFill>
        <p:spPr>
          <a:xfrm>
            <a:off x="1486739" y="779758"/>
            <a:ext cx="7731152" cy="5613138"/>
          </a:xfrm>
          <a:prstGeom prst="rect">
            <a:avLst/>
          </a:prstGeom>
        </p:spPr>
      </p:pic>
      <p:sp>
        <p:nvSpPr>
          <p:cNvPr id="21" name="Légende : encadrée 20">
            <a:extLst>
              <a:ext uri="{FF2B5EF4-FFF2-40B4-BE49-F238E27FC236}">
                <a16:creationId xmlns:a16="http://schemas.microsoft.com/office/drawing/2014/main" id="{DCD40BB9-2B59-B44E-3504-C0603F1DF1CD}"/>
              </a:ext>
            </a:extLst>
          </p:cNvPr>
          <p:cNvSpPr/>
          <p:nvPr/>
        </p:nvSpPr>
        <p:spPr>
          <a:xfrm>
            <a:off x="9536703" y="4027055"/>
            <a:ext cx="2230424" cy="1126837"/>
          </a:xfrm>
          <a:prstGeom prst="borderCallout1">
            <a:avLst>
              <a:gd name="adj1" fmla="val 40061"/>
              <a:gd name="adj2" fmla="val 361"/>
              <a:gd name="adj3" fmla="val 114959"/>
              <a:gd name="adj4" fmla="val -65917"/>
            </a:avLst>
          </a:prstGeom>
          <a:solidFill>
            <a:schemeClr val="bg1"/>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Barrages de D1 pour accession en PR2</a:t>
            </a:r>
          </a:p>
        </p:txBody>
      </p:sp>
      <p:sp>
        <p:nvSpPr>
          <p:cNvPr id="22" name="Légende : encadrée 21">
            <a:extLst>
              <a:ext uri="{FF2B5EF4-FFF2-40B4-BE49-F238E27FC236}">
                <a16:creationId xmlns:a16="http://schemas.microsoft.com/office/drawing/2014/main" id="{1FFE43DC-8460-342F-670B-7606280B0AB4}"/>
              </a:ext>
            </a:extLst>
          </p:cNvPr>
          <p:cNvSpPr/>
          <p:nvPr/>
        </p:nvSpPr>
        <p:spPr>
          <a:xfrm>
            <a:off x="21987" y="990908"/>
            <a:ext cx="1366866" cy="1126837"/>
          </a:xfrm>
          <a:prstGeom prst="borderCallout1">
            <a:avLst>
              <a:gd name="adj1" fmla="val 51536"/>
              <a:gd name="adj2" fmla="val 101552"/>
              <a:gd name="adj3" fmla="val 108464"/>
              <a:gd name="adj4" fmla="val 134469"/>
            </a:avLst>
          </a:prstGeom>
          <a:solidFill>
            <a:schemeClr val="bg1"/>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F0000"/>
                </a:solidFill>
              </a:rPr>
              <a:t>Réunions « capitaines »</a:t>
            </a:r>
          </a:p>
        </p:txBody>
      </p:sp>
    </p:spTree>
    <p:extLst>
      <p:ext uri="{BB962C8B-B14F-4D97-AF65-F5344CB8AC3E}">
        <p14:creationId xmlns:p14="http://schemas.microsoft.com/office/powerpoint/2010/main" val="1681887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9AC35009-6BFD-40F3-A7DC-B2D3D814404F}"/>
              </a:ext>
            </a:extLst>
          </p:cNvPr>
          <p:cNvSpPr>
            <a:spLocks noGrp="1"/>
          </p:cNvSpPr>
          <p:nvPr>
            <p:ph type="sldNum" sz="quarter" idx="12"/>
          </p:nvPr>
        </p:nvSpPr>
        <p:spPr/>
        <p:txBody>
          <a:bodyPr/>
          <a:lstStyle/>
          <a:p>
            <a:fld id="{790AF083-D83E-4346-83CB-0A1B8B15FCEA}" type="slidenum">
              <a:rPr lang="fr-FR" smtClean="0"/>
              <a:t>9</a:t>
            </a:fld>
            <a:endParaRPr lang="fr-FR"/>
          </a:p>
        </p:txBody>
      </p:sp>
      <p:sp>
        <p:nvSpPr>
          <p:cNvPr id="5" name="ZoneTexte 4">
            <a:extLst>
              <a:ext uri="{FF2B5EF4-FFF2-40B4-BE49-F238E27FC236}">
                <a16:creationId xmlns:a16="http://schemas.microsoft.com/office/drawing/2014/main" id="{0F124D88-9977-4028-AE96-CE890DF5A080}"/>
              </a:ext>
            </a:extLst>
          </p:cNvPr>
          <p:cNvSpPr txBox="1"/>
          <p:nvPr/>
        </p:nvSpPr>
        <p:spPr>
          <a:xfrm>
            <a:off x="1893454" y="288055"/>
            <a:ext cx="5532581" cy="369332"/>
          </a:xfrm>
          <a:prstGeom prst="rect">
            <a:avLst/>
          </a:prstGeom>
          <a:noFill/>
        </p:spPr>
        <p:txBody>
          <a:bodyPr wrap="square" rtlCol="0">
            <a:spAutoFit/>
          </a:bodyPr>
          <a:lstStyle/>
          <a:p>
            <a:r>
              <a:rPr lang="en-US" b="1" dirty="0"/>
              <a:t>3 - </a:t>
            </a:r>
            <a:r>
              <a:rPr lang="en-US" b="1" dirty="0" err="1"/>
              <a:t>Généralités</a:t>
            </a:r>
            <a:r>
              <a:rPr lang="en-US" b="1" dirty="0"/>
              <a:t> sur les ICD </a:t>
            </a:r>
            <a:endParaRPr lang="fr-FR" b="1" dirty="0"/>
          </a:p>
        </p:txBody>
      </p:sp>
      <p:sp>
        <p:nvSpPr>
          <p:cNvPr id="6" name="ZoneTexte 5">
            <a:extLst>
              <a:ext uri="{FF2B5EF4-FFF2-40B4-BE49-F238E27FC236}">
                <a16:creationId xmlns:a16="http://schemas.microsoft.com/office/drawing/2014/main" id="{2EE74E84-AFF2-4A71-8480-05810875C3A9}"/>
              </a:ext>
            </a:extLst>
          </p:cNvPr>
          <p:cNvSpPr txBox="1"/>
          <p:nvPr/>
        </p:nvSpPr>
        <p:spPr>
          <a:xfrm>
            <a:off x="1320800" y="2777329"/>
            <a:ext cx="10280073" cy="3477875"/>
          </a:xfrm>
          <a:prstGeom prst="rect">
            <a:avLst/>
          </a:prstGeom>
          <a:noFill/>
        </p:spPr>
        <p:txBody>
          <a:bodyPr wrap="square" rtlCol="0">
            <a:spAutoFit/>
          </a:bodyPr>
          <a:lstStyle/>
          <a:p>
            <a:r>
              <a:rPr lang="en-US" sz="2000" dirty="0"/>
              <a:t>Vigilance sur le fait que </a:t>
            </a:r>
            <a:r>
              <a:rPr lang="en-US" sz="2000" dirty="0" err="1"/>
              <a:t>vos</a:t>
            </a:r>
            <a:r>
              <a:rPr lang="en-US" sz="2000" dirty="0"/>
              <a:t> </a:t>
            </a:r>
            <a:r>
              <a:rPr lang="en-US" sz="2000" dirty="0" err="1"/>
              <a:t>joueurs</a:t>
            </a:r>
            <a:r>
              <a:rPr lang="en-US" sz="2000" dirty="0"/>
              <a:t> / </a:t>
            </a:r>
            <a:r>
              <a:rPr lang="en-US" sz="2000" dirty="0" err="1"/>
              <a:t>joueuses</a:t>
            </a:r>
            <a:r>
              <a:rPr lang="en-US" sz="2000" dirty="0"/>
              <a:t> </a:t>
            </a:r>
            <a:r>
              <a:rPr lang="en-US" sz="2000" dirty="0" err="1"/>
              <a:t>soient</a:t>
            </a:r>
            <a:r>
              <a:rPr lang="en-US" sz="2000" dirty="0"/>
              <a:t> </a:t>
            </a:r>
            <a:r>
              <a:rPr lang="en-US" sz="2000" b="1" dirty="0"/>
              <a:t>bien </a:t>
            </a:r>
            <a:r>
              <a:rPr lang="en-US" sz="2000" b="1" dirty="0" err="1"/>
              <a:t>licencié.e.s</a:t>
            </a:r>
            <a:r>
              <a:rPr lang="en-US" sz="2000" dirty="0"/>
              <a:t> au moment de la rencontre </a:t>
            </a:r>
          </a:p>
          <a:p>
            <a:r>
              <a:rPr lang="en-US" sz="2000" dirty="0"/>
              <a:t>Le </a:t>
            </a:r>
            <a:r>
              <a:rPr lang="en-US" sz="2000" dirty="0" err="1"/>
              <a:t>règlement</a:t>
            </a:r>
            <a:r>
              <a:rPr lang="en-US" sz="2000" dirty="0"/>
              <a:t> precise : LA VEILLE DE LA RENCONTRE (art. 2-5)</a:t>
            </a:r>
          </a:p>
          <a:p>
            <a:r>
              <a:rPr lang="en-US" sz="2000" dirty="0"/>
              <a:t> </a:t>
            </a:r>
          </a:p>
          <a:p>
            <a:r>
              <a:rPr lang="fr-FR" sz="2000" dirty="0"/>
              <a:t>En cas d’infraction, les matchs joués par le joueur / la joueuse non </a:t>
            </a:r>
            <a:r>
              <a:rPr lang="fr-FR" sz="2000" dirty="0" err="1"/>
              <a:t>licencié.e</a:t>
            </a:r>
            <a:r>
              <a:rPr lang="fr-FR" sz="2000" dirty="0"/>
              <a:t> sont </a:t>
            </a:r>
            <a:r>
              <a:rPr lang="fr-FR" sz="2000" b="1" dirty="0"/>
              <a:t>perdus sur forfait volontaire</a:t>
            </a:r>
          </a:p>
          <a:p>
            <a:endParaRPr lang="en-US" sz="2000" dirty="0"/>
          </a:p>
          <a:p>
            <a:r>
              <a:rPr lang="en-US" sz="2000" b="1" u="sng" dirty="0"/>
              <a:t>ATTENTION</a:t>
            </a:r>
            <a:r>
              <a:rPr lang="en-US" sz="2000" dirty="0"/>
              <a:t> : </a:t>
            </a:r>
          </a:p>
          <a:p>
            <a:r>
              <a:rPr lang="fr-FR" sz="2000" dirty="0">
                <a:solidFill>
                  <a:srgbClr val="0070C0"/>
                </a:solidFill>
              </a:rPr>
              <a:t>la </a:t>
            </a:r>
            <a:r>
              <a:rPr lang="fr-FR" sz="2000" b="1" dirty="0">
                <a:solidFill>
                  <a:srgbClr val="0070C0"/>
                </a:solidFill>
              </a:rPr>
              <a:t>licence</a:t>
            </a:r>
            <a:r>
              <a:rPr lang="fr-FR" sz="2000" dirty="0">
                <a:solidFill>
                  <a:srgbClr val="0070C0"/>
                </a:solidFill>
              </a:rPr>
              <a:t> n’est </a:t>
            </a:r>
            <a:r>
              <a:rPr lang="fr-FR" sz="2000" b="1" dirty="0">
                <a:solidFill>
                  <a:srgbClr val="0070C0"/>
                </a:solidFill>
              </a:rPr>
              <a:t>validée</a:t>
            </a:r>
            <a:r>
              <a:rPr lang="fr-FR" sz="2000" dirty="0">
                <a:solidFill>
                  <a:srgbClr val="0070C0"/>
                </a:solidFill>
              </a:rPr>
              <a:t> qu’à </a:t>
            </a:r>
            <a:r>
              <a:rPr lang="fr-FR" sz="2000" b="1" dirty="0">
                <a:solidFill>
                  <a:srgbClr val="0070C0"/>
                </a:solidFill>
              </a:rPr>
              <a:t>réception du payement par la ligue</a:t>
            </a:r>
            <a:r>
              <a:rPr lang="fr-FR" sz="2000" dirty="0">
                <a:solidFill>
                  <a:srgbClr val="0070C0"/>
                </a:solidFill>
              </a:rPr>
              <a:t>. Il ne suffit pas plus d’avoir saisi la demande dans Poona pour pouvoir jouer ! Les chèques et virements bancaire sont traités quotidiennement au secrétariat de la ligue, mais il faut compter 2-3 jours pour un virement bancaire et le délai de la poste pour un cheque !!!!</a:t>
            </a:r>
          </a:p>
        </p:txBody>
      </p:sp>
      <p:sp>
        <p:nvSpPr>
          <p:cNvPr id="8" name="ZoneTexte 7">
            <a:extLst>
              <a:ext uri="{FF2B5EF4-FFF2-40B4-BE49-F238E27FC236}">
                <a16:creationId xmlns:a16="http://schemas.microsoft.com/office/drawing/2014/main" id="{118A63C3-B1B3-4AC1-B773-60460FC034EA}"/>
              </a:ext>
            </a:extLst>
          </p:cNvPr>
          <p:cNvSpPr txBox="1"/>
          <p:nvPr/>
        </p:nvSpPr>
        <p:spPr>
          <a:xfrm>
            <a:off x="1246910" y="891279"/>
            <a:ext cx="10427854" cy="1615827"/>
          </a:xfrm>
          <a:prstGeom prst="rect">
            <a:avLst/>
          </a:prstGeom>
          <a:noFill/>
        </p:spPr>
        <p:txBody>
          <a:bodyPr wrap="square" rtlCol="0">
            <a:spAutoFit/>
          </a:bodyPr>
          <a:lstStyle/>
          <a:p>
            <a:pPr marL="76200" algn="just">
              <a:spcAft>
                <a:spcPts val="1200"/>
              </a:spcAft>
            </a:pPr>
            <a:r>
              <a:rPr lang="fr-FR" sz="2000" dirty="0">
                <a:solidFill>
                  <a:srgbClr val="000000"/>
                </a:solidFill>
                <a:ea typeface="Times New Roman" panose="02020603050405020304" pitchFamily="18" charset="0"/>
                <a:cs typeface="Times New Roman" panose="02020603050405020304" pitchFamily="18" charset="0"/>
              </a:rPr>
              <a:t>Ces </a:t>
            </a:r>
            <a:r>
              <a:rPr lang="fr-FR" sz="2000" b="1" dirty="0">
                <a:solidFill>
                  <a:srgbClr val="000000"/>
                </a:solidFill>
                <a:ea typeface="Times New Roman" panose="02020603050405020304" pitchFamily="18" charset="0"/>
                <a:cs typeface="Times New Roman" panose="02020603050405020304" pitchFamily="18" charset="0"/>
              </a:rPr>
              <a:t>rencontres</a:t>
            </a:r>
            <a:r>
              <a:rPr lang="fr-FR" sz="2000" dirty="0">
                <a:solidFill>
                  <a:srgbClr val="000000"/>
                </a:solidFill>
                <a:ea typeface="Times New Roman" panose="02020603050405020304" pitchFamily="18" charset="0"/>
                <a:cs typeface="Times New Roman" panose="02020603050405020304" pitchFamily="18" charset="0"/>
              </a:rPr>
              <a:t>, si elles sont enregistrées dans le classement des joueurs, ont une </a:t>
            </a:r>
            <a:r>
              <a:rPr lang="fr-FR" sz="2000" b="1" dirty="0">
                <a:solidFill>
                  <a:srgbClr val="000000"/>
                </a:solidFill>
                <a:ea typeface="Times New Roman" panose="02020603050405020304" pitchFamily="18" charset="0"/>
                <a:cs typeface="Times New Roman" panose="02020603050405020304" pitchFamily="18" charset="0"/>
              </a:rPr>
              <a:t>vocation amicale.</a:t>
            </a:r>
          </a:p>
          <a:p>
            <a:pPr marL="92075" algn="just">
              <a:spcAft>
                <a:spcPts val="1200"/>
              </a:spcAft>
            </a:pPr>
            <a:r>
              <a:rPr lang="fr-FR" sz="2000" b="1" kern="0" dirty="0">
                <a:ea typeface="Times New Roman" panose="02020603050405020304" pitchFamily="18" charset="0"/>
                <a:cs typeface="Calibri" panose="020F0502020204030204" pitchFamily="34" charset="0"/>
              </a:rPr>
              <a:t>Le </a:t>
            </a:r>
            <a:r>
              <a:rPr lang="fr-FR" sz="2000" b="1" kern="0" dirty="0">
                <a:solidFill>
                  <a:srgbClr val="FF0000"/>
                </a:solidFill>
                <a:ea typeface="Times New Roman" panose="02020603050405020304" pitchFamily="18" charset="0"/>
                <a:cs typeface="Calibri" panose="020F0502020204030204" pitchFamily="34" charset="0"/>
              </a:rPr>
              <a:t>fair-play</a:t>
            </a:r>
            <a:r>
              <a:rPr lang="fr-FR" sz="2000" b="1" kern="0" dirty="0">
                <a:ea typeface="Times New Roman" panose="02020603050405020304" pitchFamily="18" charset="0"/>
                <a:cs typeface="Calibri" panose="020F0502020204030204" pitchFamily="34" charset="0"/>
              </a:rPr>
              <a:t> et le </a:t>
            </a:r>
            <a:r>
              <a:rPr lang="fr-FR" sz="2000" b="1" kern="0" dirty="0">
                <a:solidFill>
                  <a:srgbClr val="FF0000"/>
                </a:solidFill>
                <a:ea typeface="Times New Roman" panose="02020603050405020304" pitchFamily="18" charset="0"/>
                <a:cs typeface="Calibri" panose="020F0502020204030204" pitchFamily="34" charset="0"/>
              </a:rPr>
              <a:t>plaisir du jeu </a:t>
            </a:r>
            <a:r>
              <a:rPr lang="fr-FR" sz="2000" b="1" kern="0" dirty="0">
                <a:ea typeface="Times New Roman" panose="02020603050405020304" pitchFamily="18" charset="0"/>
                <a:cs typeface="Calibri" panose="020F0502020204030204" pitchFamily="34" charset="0"/>
              </a:rPr>
              <a:t>doivent primer sur le résultat final.</a:t>
            </a:r>
          </a:p>
          <a:p>
            <a:pPr marL="76200" algn="just">
              <a:lnSpc>
                <a:spcPct val="95000"/>
              </a:lnSpc>
              <a:spcAft>
                <a:spcPts val="1200"/>
              </a:spcAft>
            </a:pPr>
            <a:r>
              <a:rPr lang="fr-FR" sz="2000" dirty="0">
                <a:solidFill>
                  <a:srgbClr val="000000"/>
                </a:solidFill>
                <a:ea typeface="Times New Roman" panose="02020603050405020304" pitchFamily="18" charset="0"/>
              </a:rPr>
              <a:t>Traditionnellement, les rencontres se terminent par un casse-croûte offert par l’équipe receveuse.</a:t>
            </a:r>
            <a:endParaRPr lang="fr-FR" sz="2000" dirty="0"/>
          </a:p>
        </p:txBody>
      </p:sp>
      <p:sp>
        <p:nvSpPr>
          <p:cNvPr id="10" name="Espace réservé du pied de page 3">
            <a:extLst>
              <a:ext uri="{FF2B5EF4-FFF2-40B4-BE49-F238E27FC236}">
                <a16:creationId xmlns:a16="http://schemas.microsoft.com/office/drawing/2014/main" id="{EA334B84-FE08-4BB1-9FD0-3DEF1DA7023E}"/>
              </a:ext>
            </a:extLst>
          </p:cNvPr>
          <p:cNvSpPr>
            <a:spLocks noGrp="1"/>
          </p:cNvSpPr>
          <p:nvPr>
            <p:ph type="ftr" sz="quarter" idx="11"/>
          </p:nvPr>
        </p:nvSpPr>
        <p:spPr>
          <a:xfrm>
            <a:off x="3807462" y="6356349"/>
            <a:ext cx="4571999" cy="365125"/>
          </a:xfrm>
        </p:spPr>
        <p:txBody>
          <a:bodyPr/>
          <a:lstStyle/>
          <a:p>
            <a:r>
              <a:rPr lang="en-US" dirty="0"/>
              <a:t>Réunion des capitaines ICD 2023</a:t>
            </a:r>
            <a:endParaRPr lang="fr-FR" dirty="0"/>
          </a:p>
        </p:txBody>
      </p:sp>
      <p:sp>
        <p:nvSpPr>
          <p:cNvPr id="12" name="Espace réservé du pied de page 3">
            <a:extLst>
              <a:ext uri="{FF2B5EF4-FFF2-40B4-BE49-F238E27FC236}">
                <a16:creationId xmlns:a16="http://schemas.microsoft.com/office/drawing/2014/main" id="{354E6329-9C02-42B5-9366-69B6CCB4759D}"/>
              </a:ext>
            </a:extLst>
          </p:cNvPr>
          <p:cNvSpPr txBox="1">
            <a:spLocks/>
          </p:cNvSpPr>
          <p:nvPr/>
        </p:nvSpPr>
        <p:spPr>
          <a:xfrm>
            <a:off x="3810000" y="6356350"/>
            <a:ext cx="4571999"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Réunion des capitaines ICD 2023</a:t>
            </a:r>
            <a:endParaRPr lang="fr-FR" dirty="0"/>
          </a:p>
        </p:txBody>
      </p:sp>
      <p:sp>
        <p:nvSpPr>
          <p:cNvPr id="4" name="ZoneTexte 3">
            <a:extLst>
              <a:ext uri="{FF2B5EF4-FFF2-40B4-BE49-F238E27FC236}">
                <a16:creationId xmlns:a16="http://schemas.microsoft.com/office/drawing/2014/main" id="{3D840CDC-623C-79D9-545B-2A9C6A468416}"/>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163451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6077CFF9-D8A5-49E2-9263-4A95E2503C1E}"/>
              </a:ext>
            </a:extLst>
          </p:cNvPr>
          <p:cNvSpPr>
            <a:spLocks noGrp="1"/>
          </p:cNvSpPr>
          <p:nvPr>
            <p:ph type="sldNum" sz="quarter" idx="12"/>
          </p:nvPr>
        </p:nvSpPr>
        <p:spPr/>
        <p:txBody>
          <a:bodyPr/>
          <a:lstStyle/>
          <a:p>
            <a:fld id="{790AF083-D83E-4346-83CB-0A1B8B15FCEA}" type="slidenum">
              <a:rPr lang="fr-FR" smtClean="0"/>
              <a:t>10</a:t>
            </a:fld>
            <a:endParaRPr lang="fr-FR"/>
          </a:p>
        </p:txBody>
      </p:sp>
      <p:sp>
        <p:nvSpPr>
          <p:cNvPr id="6" name="ZoneTexte 5">
            <a:extLst>
              <a:ext uri="{FF2B5EF4-FFF2-40B4-BE49-F238E27FC236}">
                <a16:creationId xmlns:a16="http://schemas.microsoft.com/office/drawing/2014/main" id="{6A654CA7-CEA1-459C-B114-6640729585B1}"/>
              </a:ext>
            </a:extLst>
          </p:cNvPr>
          <p:cNvSpPr txBox="1"/>
          <p:nvPr/>
        </p:nvSpPr>
        <p:spPr>
          <a:xfrm>
            <a:off x="1408544" y="1797784"/>
            <a:ext cx="9374909" cy="2708434"/>
          </a:xfrm>
          <a:prstGeom prst="rect">
            <a:avLst/>
          </a:prstGeom>
          <a:noFill/>
        </p:spPr>
        <p:txBody>
          <a:bodyPr wrap="square" rtlCol="0">
            <a:spAutoFit/>
          </a:bodyPr>
          <a:lstStyle/>
          <a:p>
            <a:r>
              <a:rPr lang="en-US" sz="2000" b="1" u="sng" dirty="0"/>
              <a:t>Divisions </a:t>
            </a:r>
            <a:r>
              <a:rPr lang="en-US" sz="2000" b="1" u="sng" dirty="0" err="1"/>
              <a:t>Pré-Régionale</a:t>
            </a:r>
            <a:r>
              <a:rPr lang="en-US" sz="2000" b="1" u="sng" dirty="0"/>
              <a:t> 1 et 2</a:t>
            </a:r>
            <a:r>
              <a:rPr lang="en-US" sz="2000" b="1" dirty="0"/>
              <a:t> </a:t>
            </a:r>
            <a:r>
              <a:rPr lang="en-US" sz="2000" dirty="0"/>
              <a:t>:</a:t>
            </a:r>
          </a:p>
          <a:p>
            <a:r>
              <a:rPr lang="en-US" sz="2000" dirty="0"/>
              <a:t> </a:t>
            </a:r>
          </a:p>
          <a:p>
            <a:pPr marL="342900" indent="-342900">
              <a:spcAft>
                <a:spcPts val="1200"/>
              </a:spcAft>
              <a:buFont typeface="Symbol" panose="05050102010706020507" pitchFamily="18" charset="2"/>
              <a:buChar char=""/>
              <a:tabLst>
                <a:tab pos="457200" algn="l"/>
              </a:tabLst>
            </a:pPr>
            <a:r>
              <a:rPr lang="fr-FR" sz="2000" dirty="0"/>
              <a:t>2 divisions de 2 poules de 4 équipes</a:t>
            </a:r>
          </a:p>
          <a:p>
            <a:pPr marL="342900" indent="-342900">
              <a:spcAft>
                <a:spcPts val="1200"/>
              </a:spcAft>
              <a:buFont typeface="Symbol" panose="05050102010706020507" pitchFamily="18" charset="2"/>
              <a:buChar char=""/>
              <a:tabLst>
                <a:tab pos="457200" algn="l"/>
              </a:tabLst>
            </a:pPr>
            <a:r>
              <a:rPr lang="fr-FR" sz="2000" dirty="0"/>
              <a:t>2 phases en matchs aller/retour au cours de 5 dimanches </a:t>
            </a:r>
          </a:p>
          <a:p>
            <a:pPr marL="342900" indent="-342900">
              <a:spcAft>
                <a:spcPts val="1200"/>
              </a:spcAft>
              <a:buFont typeface="Symbol" panose="05050102010706020507" pitchFamily="18" charset="2"/>
              <a:buChar char=""/>
              <a:tabLst>
                <a:tab pos="457200" algn="l"/>
              </a:tabLst>
            </a:pPr>
            <a:r>
              <a:rPr lang="fr-FR" sz="2000" dirty="0"/>
              <a:t>8 matchs par rencontre</a:t>
            </a:r>
          </a:p>
          <a:p>
            <a:pPr marL="342900" indent="-342900">
              <a:spcAft>
                <a:spcPts val="1200"/>
              </a:spcAft>
              <a:buFont typeface="Symbol" panose="05050102010706020507" pitchFamily="18" charset="2"/>
              <a:buChar char=""/>
              <a:tabLst>
                <a:tab pos="457200" algn="l"/>
              </a:tabLst>
            </a:pPr>
            <a:r>
              <a:rPr lang="en-US" sz="2000" dirty="0" err="1"/>
              <a:t>Sauf</a:t>
            </a:r>
            <a:r>
              <a:rPr lang="en-US" sz="2000" dirty="0"/>
              <a:t> </a:t>
            </a:r>
            <a:r>
              <a:rPr lang="en-US" sz="2000" dirty="0" err="1"/>
              <a:t>cas</a:t>
            </a:r>
            <a:r>
              <a:rPr lang="en-US" sz="2000" dirty="0"/>
              <a:t> particulier, </a:t>
            </a:r>
            <a:r>
              <a:rPr lang="en-US" sz="2000" dirty="0" err="1"/>
              <a:t>chaque</a:t>
            </a:r>
            <a:r>
              <a:rPr lang="en-US" sz="2000" dirty="0"/>
              <a:t> </a:t>
            </a:r>
            <a:r>
              <a:rPr lang="en-US" sz="2000" dirty="0" err="1"/>
              <a:t>saison</a:t>
            </a:r>
            <a:r>
              <a:rPr lang="en-US" sz="2000" dirty="0"/>
              <a:t> </a:t>
            </a:r>
            <a:r>
              <a:rPr lang="en-US" sz="2000" b="1" u="sng" dirty="0"/>
              <a:t>2 équipes de D1 </a:t>
            </a:r>
            <a:r>
              <a:rPr lang="en-US" sz="2000" b="1" u="sng" dirty="0" err="1"/>
              <a:t>montent</a:t>
            </a:r>
            <a:r>
              <a:rPr lang="en-US" sz="2000" b="1" u="sng" dirty="0"/>
              <a:t> et </a:t>
            </a:r>
            <a:r>
              <a:rPr lang="en-US" sz="2000" b="1" u="sng" dirty="0" err="1"/>
              <a:t>accèdent</a:t>
            </a:r>
            <a:r>
              <a:rPr lang="en-US" sz="2000" b="1" u="sng" dirty="0"/>
              <a:t> à la PR2 </a:t>
            </a:r>
            <a:r>
              <a:rPr lang="en-US" sz="2000" dirty="0"/>
              <a:t>=&gt; attention au </a:t>
            </a:r>
            <a:r>
              <a:rPr lang="en-US" sz="2000" dirty="0" err="1"/>
              <a:t>changement</a:t>
            </a:r>
            <a:r>
              <a:rPr lang="en-US" sz="2000" dirty="0"/>
              <a:t> de format des rencontres !</a:t>
            </a:r>
            <a:endParaRPr lang="fr-FR" sz="2000" dirty="0"/>
          </a:p>
        </p:txBody>
      </p:sp>
      <p:sp>
        <p:nvSpPr>
          <p:cNvPr id="9" name="Espace réservé du pied de page 3">
            <a:extLst>
              <a:ext uri="{FF2B5EF4-FFF2-40B4-BE49-F238E27FC236}">
                <a16:creationId xmlns:a16="http://schemas.microsoft.com/office/drawing/2014/main" id="{B34CEF37-BF62-4B84-9E43-2F3B0B5EE3FA}"/>
              </a:ext>
            </a:extLst>
          </p:cNvPr>
          <p:cNvSpPr txBox="1">
            <a:spLocks/>
          </p:cNvSpPr>
          <p:nvPr/>
        </p:nvSpPr>
        <p:spPr>
          <a:xfrm>
            <a:off x="3810000" y="6356350"/>
            <a:ext cx="4571999"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Réunion des capitaines ICD 2023</a:t>
            </a:r>
            <a:endParaRPr lang="fr-FR" dirty="0"/>
          </a:p>
        </p:txBody>
      </p:sp>
      <p:sp>
        <p:nvSpPr>
          <p:cNvPr id="2" name="ZoneTexte 1">
            <a:extLst>
              <a:ext uri="{FF2B5EF4-FFF2-40B4-BE49-F238E27FC236}">
                <a16:creationId xmlns:a16="http://schemas.microsoft.com/office/drawing/2014/main" id="{30C67E51-C240-32DE-D0C9-84B4B0783A64}"/>
              </a:ext>
            </a:extLst>
          </p:cNvPr>
          <p:cNvSpPr txBox="1"/>
          <p:nvPr/>
        </p:nvSpPr>
        <p:spPr>
          <a:xfrm>
            <a:off x="2835566" y="188284"/>
            <a:ext cx="5532581" cy="369332"/>
          </a:xfrm>
          <a:prstGeom prst="rect">
            <a:avLst/>
          </a:prstGeom>
          <a:noFill/>
        </p:spPr>
        <p:txBody>
          <a:bodyPr wrap="square" rtlCol="0">
            <a:spAutoFit/>
          </a:bodyPr>
          <a:lstStyle/>
          <a:p>
            <a:r>
              <a:rPr lang="en-US" b="1" dirty="0"/>
              <a:t>3 - </a:t>
            </a:r>
            <a:r>
              <a:rPr lang="en-US" b="1" dirty="0" err="1"/>
              <a:t>Généralités</a:t>
            </a:r>
            <a:r>
              <a:rPr lang="en-US" b="1" dirty="0"/>
              <a:t> sur les ICD </a:t>
            </a:r>
            <a:endParaRPr lang="fr-FR" b="1" dirty="0"/>
          </a:p>
        </p:txBody>
      </p:sp>
      <p:sp>
        <p:nvSpPr>
          <p:cNvPr id="4" name="ZoneTexte 3">
            <a:extLst>
              <a:ext uri="{FF2B5EF4-FFF2-40B4-BE49-F238E27FC236}">
                <a16:creationId xmlns:a16="http://schemas.microsoft.com/office/drawing/2014/main" id="{F8039CB7-FD47-85AB-F9EA-C74D41554C57}"/>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2666083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FDA8EB8E-9994-4AE9-B590-C51C5AAC3BA8}"/>
              </a:ext>
            </a:extLst>
          </p:cNvPr>
          <p:cNvSpPr>
            <a:spLocks noGrp="1"/>
          </p:cNvSpPr>
          <p:nvPr>
            <p:ph type="sldNum" sz="quarter" idx="12"/>
          </p:nvPr>
        </p:nvSpPr>
        <p:spPr/>
        <p:txBody>
          <a:bodyPr/>
          <a:lstStyle/>
          <a:p>
            <a:fld id="{790AF083-D83E-4346-83CB-0A1B8B15FCEA}" type="slidenum">
              <a:rPr lang="fr-FR" smtClean="0"/>
              <a:t>11</a:t>
            </a:fld>
            <a:endParaRPr lang="fr-FR"/>
          </a:p>
        </p:txBody>
      </p:sp>
      <p:sp>
        <p:nvSpPr>
          <p:cNvPr id="6" name="ZoneTexte 5">
            <a:extLst>
              <a:ext uri="{FF2B5EF4-FFF2-40B4-BE49-F238E27FC236}">
                <a16:creationId xmlns:a16="http://schemas.microsoft.com/office/drawing/2014/main" id="{EF79BC68-D366-4209-AE1E-D379DE57A373}"/>
              </a:ext>
            </a:extLst>
          </p:cNvPr>
          <p:cNvSpPr txBox="1"/>
          <p:nvPr/>
        </p:nvSpPr>
        <p:spPr>
          <a:xfrm>
            <a:off x="1154545" y="1320800"/>
            <a:ext cx="10898910" cy="3939540"/>
          </a:xfrm>
          <a:prstGeom prst="rect">
            <a:avLst/>
          </a:prstGeom>
          <a:noFill/>
        </p:spPr>
        <p:txBody>
          <a:bodyPr wrap="square" rtlCol="0">
            <a:spAutoFit/>
          </a:bodyPr>
          <a:lstStyle/>
          <a:p>
            <a:r>
              <a:rPr lang="en-US" sz="2000" b="1" u="sng" dirty="0"/>
              <a:t>Divisions D1 – D2 – D3</a:t>
            </a:r>
            <a:r>
              <a:rPr lang="en-US" sz="2000" b="1" dirty="0"/>
              <a:t> </a:t>
            </a:r>
            <a:r>
              <a:rPr lang="en-US" sz="2000" dirty="0"/>
              <a:t>:</a:t>
            </a:r>
          </a:p>
          <a:p>
            <a:endParaRPr lang="en-US" sz="2000" dirty="0"/>
          </a:p>
          <a:p>
            <a:pPr marL="342900" lvl="0" indent="-342900">
              <a:spcAft>
                <a:spcPts val="1200"/>
              </a:spcAft>
              <a:buFont typeface="Symbol" panose="05050102010706020507" pitchFamily="18" charset="2"/>
              <a:buChar char=""/>
              <a:tabLst>
                <a:tab pos="457200" algn="l"/>
              </a:tabLst>
            </a:pPr>
            <a:r>
              <a:rPr lang="fr-FR" sz="2000" dirty="0">
                <a:ea typeface="Times New Roman" panose="02020603050405020304" pitchFamily="18" charset="0"/>
              </a:rPr>
              <a:t>3 divisions : D1 = 3 poules de 6 équipes / D2 = 4 poules de 6 équipes + 1 poule de 5 équipes /          D3 = 9 poules de 6 équipes + 1 poule de 5 équipes</a:t>
            </a:r>
          </a:p>
          <a:p>
            <a:pPr marL="342900" lvl="0" indent="-342900">
              <a:spcAft>
                <a:spcPts val="1200"/>
              </a:spcAft>
              <a:buFont typeface="Symbol" panose="05050102010706020507" pitchFamily="18" charset="2"/>
              <a:buChar char=""/>
              <a:tabLst>
                <a:tab pos="457200" algn="l"/>
              </a:tabLst>
            </a:pPr>
            <a:r>
              <a:rPr lang="fr-FR" sz="2000" dirty="0">
                <a:ea typeface="Times New Roman" panose="02020603050405020304" pitchFamily="18" charset="0"/>
              </a:rPr>
              <a:t>Chaque équipe rencontre ses adversaires de la poule en matches </a:t>
            </a:r>
            <a:r>
              <a:rPr lang="fr-FR" sz="2000" b="1" dirty="0">
                <a:ea typeface="Times New Roman" panose="02020603050405020304" pitchFamily="18" charset="0"/>
              </a:rPr>
              <a:t>aller-retour</a:t>
            </a:r>
            <a:r>
              <a:rPr lang="fr-FR" sz="2000" dirty="0">
                <a:ea typeface="Times New Roman" panose="02020603050405020304" pitchFamily="18" charset="0"/>
              </a:rPr>
              <a:t> les </a:t>
            </a:r>
            <a:r>
              <a:rPr lang="fr-FR" sz="2000" b="1" dirty="0">
                <a:ea typeface="Times New Roman" panose="02020603050405020304" pitchFamily="18" charset="0"/>
              </a:rPr>
              <a:t>soirs</a:t>
            </a:r>
            <a:r>
              <a:rPr lang="fr-FR" sz="2000" dirty="0">
                <a:ea typeface="Times New Roman" panose="02020603050405020304" pitchFamily="18" charset="0"/>
              </a:rPr>
              <a:t> d’entrainement</a:t>
            </a:r>
          </a:p>
          <a:p>
            <a:pPr marL="342900" lvl="0" indent="-342900">
              <a:spcAft>
                <a:spcPts val="1200"/>
              </a:spcAft>
              <a:buFont typeface="Symbol" panose="05050102010706020507" pitchFamily="18" charset="2"/>
              <a:buChar char=""/>
              <a:tabLst>
                <a:tab pos="457200" algn="l"/>
              </a:tabLst>
            </a:pPr>
            <a:r>
              <a:rPr lang="fr-FR" sz="2000" dirty="0">
                <a:ea typeface="Times New Roman" panose="02020603050405020304" pitchFamily="18" charset="0"/>
              </a:rPr>
              <a:t>5 matches par rencontre, </a:t>
            </a:r>
            <a:r>
              <a:rPr lang="fr-FR" sz="2000" b="1" dirty="0">
                <a:ea typeface="Times New Roman" panose="02020603050405020304" pitchFamily="18" charset="0"/>
              </a:rPr>
              <a:t>4 </a:t>
            </a:r>
            <a:r>
              <a:rPr lang="fr-FR" sz="2000" b="1" dirty="0" err="1">
                <a:ea typeface="Times New Roman" panose="02020603050405020304" pitchFamily="18" charset="0"/>
              </a:rPr>
              <a:t>participant.e.s</a:t>
            </a:r>
            <a:r>
              <a:rPr lang="fr-FR" sz="2000" b="1" dirty="0">
                <a:ea typeface="Times New Roman" panose="02020603050405020304" pitchFamily="18" charset="0"/>
              </a:rPr>
              <a:t> </a:t>
            </a:r>
            <a:r>
              <a:rPr lang="fr-FR" sz="2000" dirty="0">
                <a:ea typeface="Times New Roman" panose="02020603050405020304" pitchFamily="18" charset="0"/>
              </a:rPr>
              <a:t>(2 joueurs + 2 joueuses) </a:t>
            </a:r>
            <a:r>
              <a:rPr lang="fr-FR" sz="2000" b="1" dirty="0">
                <a:ea typeface="Times New Roman" panose="02020603050405020304" pitchFamily="18" charset="0"/>
              </a:rPr>
              <a:t>minimum</a:t>
            </a:r>
            <a:r>
              <a:rPr lang="fr-FR" sz="2000" dirty="0">
                <a:ea typeface="Times New Roman" panose="02020603050405020304" pitchFamily="18" charset="0"/>
              </a:rPr>
              <a:t> par équipe pour assurer une rencontre</a:t>
            </a:r>
          </a:p>
          <a:p>
            <a:pPr marL="342900" lvl="0" indent="-342900">
              <a:spcAft>
                <a:spcPts val="1200"/>
              </a:spcAft>
              <a:buFont typeface="Symbol" panose="05050102010706020507" pitchFamily="18" charset="2"/>
              <a:buChar char=""/>
              <a:tabLst>
                <a:tab pos="457200" algn="l"/>
              </a:tabLst>
            </a:pPr>
            <a:r>
              <a:rPr lang="fr-FR" sz="2000" dirty="0">
                <a:ea typeface="Times New Roman" panose="02020603050405020304" pitchFamily="18" charset="0"/>
              </a:rPr>
              <a:t>Inscription </a:t>
            </a:r>
            <a:r>
              <a:rPr lang="fr-FR" sz="2000" b="1" dirty="0">
                <a:solidFill>
                  <a:srgbClr val="FF0000"/>
                </a:solidFill>
                <a:ea typeface="Times New Roman" panose="02020603050405020304" pitchFamily="18" charset="0"/>
              </a:rPr>
              <a:t>30€</a:t>
            </a:r>
            <a:r>
              <a:rPr lang="fr-FR" sz="2000" dirty="0">
                <a:ea typeface="Times New Roman" panose="02020603050405020304" pitchFamily="18" charset="0"/>
              </a:rPr>
              <a:t> : </a:t>
            </a:r>
            <a:r>
              <a:rPr lang="fr-FR" sz="2000" b="1" dirty="0">
                <a:ea typeface="Times New Roman" panose="02020603050405020304" pitchFamily="18" charset="0"/>
              </a:rPr>
              <a:t>ne pas payer sur </a:t>
            </a:r>
            <a:r>
              <a:rPr lang="fr-FR" sz="2000" b="1" dirty="0" err="1">
                <a:ea typeface="Times New Roman" panose="02020603050405020304" pitchFamily="18" charset="0"/>
              </a:rPr>
              <a:t>Badnet</a:t>
            </a:r>
            <a:r>
              <a:rPr lang="fr-FR" sz="2000" dirty="0">
                <a:ea typeface="Times New Roman" panose="02020603050405020304" pitchFamily="18" charset="0"/>
              </a:rPr>
              <a:t> ! Vous recevrez une facture en cours de saison. ATTENTION : pénalités financières prévues au règlement en cas de forfait en cours de saison ou en cas de trop nombreuses rencontres non jouées (cf. règlement art 2-1).</a:t>
            </a:r>
          </a:p>
        </p:txBody>
      </p:sp>
      <p:sp>
        <p:nvSpPr>
          <p:cNvPr id="8" name="Espace réservé du pied de page 3">
            <a:extLst>
              <a:ext uri="{FF2B5EF4-FFF2-40B4-BE49-F238E27FC236}">
                <a16:creationId xmlns:a16="http://schemas.microsoft.com/office/drawing/2014/main" id="{E57C9A13-0607-4406-850E-17897E18F641}"/>
              </a:ext>
            </a:extLst>
          </p:cNvPr>
          <p:cNvSpPr txBox="1">
            <a:spLocks/>
          </p:cNvSpPr>
          <p:nvPr/>
        </p:nvSpPr>
        <p:spPr>
          <a:xfrm>
            <a:off x="3810000" y="6356350"/>
            <a:ext cx="4571999"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Réunion des capitaines ICD 2023</a:t>
            </a:r>
            <a:endParaRPr lang="fr-FR" dirty="0"/>
          </a:p>
        </p:txBody>
      </p:sp>
      <p:sp>
        <p:nvSpPr>
          <p:cNvPr id="2" name="ZoneTexte 1">
            <a:extLst>
              <a:ext uri="{FF2B5EF4-FFF2-40B4-BE49-F238E27FC236}">
                <a16:creationId xmlns:a16="http://schemas.microsoft.com/office/drawing/2014/main" id="{2D93EF2E-D2F8-E954-C9DF-50934A19D29F}"/>
              </a:ext>
            </a:extLst>
          </p:cNvPr>
          <p:cNvSpPr txBox="1"/>
          <p:nvPr/>
        </p:nvSpPr>
        <p:spPr>
          <a:xfrm>
            <a:off x="2835566" y="188284"/>
            <a:ext cx="5532581" cy="369332"/>
          </a:xfrm>
          <a:prstGeom prst="rect">
            <a:avLst/>
          </a:prstGeom>
          <a:noFill/>
        </p:spPr>
        <p:txBody>
          <a:bodyPr wrap="square" rtlCol="0">
            <a:spAutoFit/>
          </a:bodyPr>
          <a:lstStyle/>
          <a:p>
            <a:r>
              <a:rPr lang="en-US" b="1" dirty="0"/>
              <a:t>3 - </a:t>
            </a:r>
            <a:r>
              <a:rPr lang="en-US" b="1" dirty="0" err="1"/>
              <a:t>Généralités</a:t>
            </a:r>
            <a:r>
              <a:rPr lang="en-US" b="1" dirty="0"/>
              <a:t> sur les ICD </a:t>
            </a:r>
            <a:endParaRPr lang="fr-FR" b="1" dirty="0"/>
          </a:p>
        </p:txBody>
      </p:sp>
      <p:sp>
        <p:nvSpPr>
          <p:cNvPr id="4" name="ZoneTexte 3">
            <a:extLst>
              <a:ext uri="{FF2B5EF4-FFF2-40B4-BE49-F238E27FC236}">
                <a16:creationId xmlns:a16="http://schemas.microsoft.com/office/drawing/2014/main" id="{8602D2C0-E5F6-FBF2-E501-2E8F5ACA739F}"/>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4218878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E3F4E079-BBAB-4EE1-BCB2-DEEAB311B2E0}"/>
              </a:ext>
            </a:extLst>
          </p:cNvPr>
          <p:cNvSpPr>
            <a:spLocks noGrp="1"/>
          </p:cNvSpPr>
          <p:nvPr>
            <p:ph type="sldNum" sz="quarter" idx="12"/>
          </p:nvPr>
        </p:nvSpPr>
        <p:spPr/>
        <p:txBody>
          <a:bodyPr/>
          <a:lstStyle/>
          <a:p>
            <a:fld id="{790AF083-D83E-4346-83CB-0A1B8B15FCEA}" type="slidenum">
              <a:rPr lang="fr-FR" smtClean="0"/>
              <a:t>12</a:t>
            </a:fld>
            <a:endParaRPr lang="fr-FR"/>
          </a:p>
        </p:txBody>
      </p:sp>
      <p:sp>
        <p:nvSpPr>
          <p:cNvPr id="5" name="ZoneTexte 4">
            <a:extLst>
              <a:ext uri="{FF2B5EF4-FFF2-40B4-BE49-F238E27FC236}">
                <a16:creationId xmlns:a16="http://schemas.microsoft.com/office/drawing/2014/main" id="{0C740C95-B2A5-453D-A085-4786E08CBDEC}"/>
              </a:ext>
            </a:extLst>
          </p:cNvPr>
          <p:cNvSpPr txBox="1"/>
          <p:nvPr/>
        </p:nvSpPr>
        <p:spPr>
          <a:xfrm>
            <a:off x="1154545" y="1383366"/>
            <a:ext cx="10501746" cy="3939540"/>
          </a:xfrm>
          <a:prstGeom prst="rect">
            <a:avLst/>
          </a:prstGeom>
          <a:noFill/>
        </p:spPr>
        <p:txBody>
          <a:bodyPr wrap="square" rtlCol="0">
            <a:spAutoFit/>
          </a:bodyPr>
          <a:lstStyle/>
          <a:p>
            <a:r>
              <a:rPr lang="en-US" sz="2000" b="1" u="sng" dirty="0"/>
              <a:t>Divisions D1 – D2 – D3</a:t>
            </a:r>
            <a:r>
              <a:rPr lang="en-US" sz="2000" b="1" dirty="0"/>
              <a:t> </a:t>
            </a:r>
            <a:r>
              <a:rPr lang="en-US" sz="2000" dirty="0"/>
              <a:t>:</a:t>
            </a:r>
            <a:endParaRPr lang="en-US" sz="2000" b="1" dirty="0">
              <a:solidFill>
                <a:srgbClr val="FF0000"/>
              </a:solidFill>
            </a:endParaRPr>
          </a:p>
          <a:p>
            <a:endParaRPr lang="en-US" sz="2000" dirty="0"/>
          </a:p>
          <a:p>
            <a:pPr marL="342900" indent="-342900">
              <a:spcAft>
                <a:spcPts val="1200"/>
              </a:spcAft>
              <a:buFont typeface="Arial" panose="020B0604020202020204" pitchFamily="34" charset="0"/>
              <a:buChar char="•"/>
            </a:pPr>
            <a:r>
              <a:rPr lang="fr-FR" sz="2000" dirty="0">
                <a:ea typeface="Times New Roman" panose="02020603050405020304" pitchFamily="18" charset="0"/>
              </a:rPr>
              <a:t>Les feuilles de rencontre sont remplies et signées par les 2 capitaines </a:t>
            </a:r>
          </a:p>
          <a:p>
            <a:pPr marL="342900" indent="-342900">
              <a:spcAft>
                <a:spcPts val="1200"/>
              </a:spcAft>
              <a:buFont typeface="Arial" panose="020B0604020202020204" pitchFamily="34" charset="0"/>
              <a:buChar char="•"/>
            </a:pPr>
            <a:r>
              <a:rPr lang="fr-FR" sz="2000" dirty="0">
                <a:ea typeface="Times New Roman" panose="02020603050405020304" pitchFamily="18" charset="0"/>
              </a:rPr>
              <a:t>L'équipe </a:t>
            </a:r>
            <a:r>
              <a:rPr lang="fr-FR" sz="2000" b="1" dirty="0">
                <a:ea typeface="Times New Roman" panose="02020603050405020304" pitchFamily="18" charset="0"/>
              </a:rPr>
              <a:t>visiteuse conserve</a:t>
            </a:r>
            <a:r>
              <a:rPr lang="fr-FR" sz="2000" dirty="0">
                <a:ea typeface="Times New Roman" panose="02020603050405020304" pitchFamily="18" charset="0"/>
              </a:rPr>
              <a:t> </a:t>
            </a:r>
            <a:r>
              <a:rPr lang="fr-FR" sz="2000" b="1" dirty="0">
                <a:ea typeface="Times New Roman" panose="02020603050405020304" pitchFamily="18" charset="0"/>
              </a:rPr>
              <a:t>l’original de la feuille de rencontre</a:t>
            </a:r>
            <a:r>
              <a:rPr lang="fr-FR" sz="2000" dirty="0">
                <a:ea typeface="Times New Roman" panose="02020603050405020304" pitchFamily="18" charset="0"/>
              </a:rPr>
              <a:t> et </a:t>
            </a:r>
            <a:r>
              <a:rPr lang="fr-FR" sz="2000" b="1" dirty="0">
                <a:ea typeface="Times New Roman" panose="02020603050405020304" pitchFamily="18" charset="0"/>
              </a:rPr>
              <a:t>l’archive</a:t>
            </a:r>
            <a:r>
              <a:rPr lang="fr-FR" sz="2000" b="1" dirty="0">
                <a:solidFill>
                  <a:srgbClr val="FF0000"/>
                </a:solidFill>
                <a:ea typeface="Times New Roman" panose="02020603050405020304" pitchFamily="18" charset="0"/>
              </a:rPr>
              <a:t> </a:t>
            </a:r>
            <a:r>
              <a:rPr lang="fr-FR" sz="2000" b="1" dirty="0">
                <a:ea typeface="Times New Roman" panose="02020603050405020304" pitchFamily="18" charset="0"/>
              </a:rPr>
              <a:t>jusqu’à la fin de la saison</a:t>
            </a:r>
            <a:r>
              <a:rPr lang="fr-FR" sz="2000" dirty="0">
                <a:ea typeface="Times New Roman" panose="02020603050405020304" pitchFamily="18" charset="0"/>
              </a:rPr>
              <a:t>. </a:t>
            </a:r>
          </a:p>
          <a:p>
            <a:pPr marL="342900" indent="-342900">
              <a:spcAft>
                <a:spcPts val="1200"/>
              </a:spcAft>
              <a:buFont typeface="Arial" panose="020B0604020202020204" pitchFamily="34" charset="0"/>
              <a:buChar char="•"/>
            </a:pPr>
            <a:r>
              <a:rPr lang="fr-FR" sz="2000" dirty="0">
                <a:ea typeface="Times New Roman" panose="02020603050405020304" pitchFamily="18" charset="0"/>
              </a:rPr>
              <a:t>L’équipe </a:t>
            </a:r>
            <a:r>
              <a:rPr lang="fr-FR" sz="2000" b="1" dirty="0">
                <a:ea typeface="Times New Roman" panose="02020603050405020304" pitchFamily="18" charset="0"/>
              </a:rPr>
              <a:t>receveuse conserve une photo ou un scan de la feuille</a:t>
            </a:r>
            <a:r>
              <a:rPr lang="fr-FR" sz="2000" dirty="0">
                <a:ea typeface="Times New Roman" panose="02020603050405020304" pitchFamily="18" charset="0"/>
              </a:rPr>
              <a:t> de rencontre.</a:t>
            </a:r>
          </a:p>
          <a:p>
            <a:pPr marL="342900" indent="-342900">
              <a:spcAft>
                <a:spcPts val="1200"/>
              </a:spcAft>
              <a:buFont typeface="Arial" panose="020B0604020202020204" pitchFamily="34" charset="0"/>
              <a:buChar char="•"/>
            </a:pPr>
            <a:r>
              <a:rPr lang="fr-FR" sz="2000" dirty="0">
                <a:ea typeface="Times New Roman" panose="02020603050405020304" pitchFamily="18" charset="0"/>
              </a:rPr>
              <a:t>L'équipe </a:t>
            </a:r>
            <a:r>
              <a:rPr lang="fr-FR" sz="2000" b="1" dirty="0">
                <a:ea typeface="Times New Roman" panose="02020603050405020304" pitchFamily="18" charset="0"/>
              </a:rPr>
              <a:t>visiteuse saisit</a:t>
            </a:r>
            <a:r>
              <a:rPr lang="fr-FR" sz="2000" dirty="0">
                <a:ea typeface="Times New Roman" panose="02020603050405020304" pitchFamily="18" charset="0"/>
              </a:rPr>
              <a:t> le résultat sur </a:t>
            </a:r>
            <a:r>
              <a:rPr lang="fr-FR" sz="2000" b="1" dirty="0" err="1">
                <a:ea typeface="Times New Roman" panose="02020603050405020304" pitchFamily="18" charset="0"/>
              </a:rPr>
              <a:t>BadNet</a:t>
            </a:r>
            <a:r>
              <a:rPr lang="fr-FR" sz="2000" dirty="0">
                <a:ea typeface="Times New Roman" panose="02020603050405020304" pitchFamily="18" charset="0"/>
              </a:rPr>
              <a:t> / l’équipe </a:t>
            </a:r>
            <a:r>
              <a:rPr lang="fr-FR" sz="2000" b="1" dirty="0">
                <a:ea typeface="Times New Roman" panose="02020603050405020304" pitchFamily="18" charset="0"/>
              </a:rPr>
              <a:t>receveuse</a:t>
            </a:r>
            <a:r>
              <a:rPr lang="fr-FR" sz="2000" dirty="0">
                <a:ea typeface="Times New Roman" panose="02020603050405020304" pitchFamily="18" charset="0"/>
              </a:rPr>
              <a:t> le </a:t>
            </a:r>
            <a:r>
              <a:rPr lang="fr-FR" sz="2000" b="1" dirty="0">
                <a:ea typeface="Times New Roman" panose="02020603050405020304" pitchFamily="18" charset="0"/>
              </a:rPr>
              <a:t>valide</a:t>
            </a:r>
          </a:p>
          <a:p>
            <a:pPr marL="342900" indent="-342900">
              <a:spcAft>
                <a:spcPts val="1200"/>
              </a:spcAft>
              <a:buFont typeface="Arial" panose="020B0604020202020204" pitchFamily="34" charset="0"/>
              <a:buChar char="•"/>
            </a:pPr>
            <a:r>
              <a:rPr lang="fr-FR" sz="2000" dirty="0">
                <a:ea typeface="Times New Roman" panose="02020603050405020304" pitchFamily="18" charset="0"/>
              </a:rPr>
              <a:t>L'équipe </a:t>
            </a:r>
            <a:r>
              <a:rPr lang="fr-FR" sz="2000" b="1" dirty="0">
                <a:ea typeface="Times New Roman" panose="02020603050405020304" pitchFamily="18" charset="0"/>
              </a:rPr>
              <a:t>visiteuse envoie systématiquement la feuille de score par</a:t>
            </a:r>
            <a:r>
              <a:rPr lang="fr-FR" sz="2000" b="1" dirty="0">
                <a:solidFill>
                  <a:srgbClr val="FF0000"/>
                </a:solidFill>
                <a:ea typeface="Times New Roman" panose="02020603050405020304" pitchFamily="18" charset="0"/>
              </a:rPr>
              <a:t> </a:t>
            </a:r>
            <a:r>
              <a:rPr lang="fr-FR" sz="2000" b="1" dirty="0">
                <a:ea typeface="Times New Roman" panose="02020603050405020304" pitchFamily="18" charset="0"/>
              </a:rPr>
              <a:t>mail</a:t>
            </a:r>
            <a:r>
              <a:rPr lang="fr-FR" sz="2000" b="1" dirty="0">
                <a:solidFill>
                  <a:srgbClr val="FF0000"/>
                </a:solidFill>
                <a:ea typeface="Times New Roman" panose="02020603050405020304" pitchFamily="18" charset="0"/>
              </a:rPr>
              <a:t> </a:t>
            </a:r>
            <a:r>
              <a:rPr lang="fr-FR" sz="2000" b="1" dirty="0">
                <a:ea typeface="Times New Roman" panose="02020603050405020304" pitchFamily="18" charset="0"/>
              </a:rPr>
              <a:t>à l’adresse </a:t>
            </a:r>
            <a:r>
              <a:rPr lang="fr-FR" sz="2000" b="1" kern="1400" dirty="0">
                <a:solidFill>
                  <a:srgbClr val="0070C0"/>
                </a:solidFill>
                <a:ea typeface="Times New Roman" panose="02020603050405020304" pitchFamily="18" charset="0"/>
                <a:cs typeface="Times New Roman" panose="02020603050405020304" pitchFamily="18" charset="0"/>
              </a:rPr>
              <a:t>interclubs@badisere.net </a:t>
            </a:r>
            <a:endParaRPr lang="fr-FR" sz="2000" b="1" dirty="0">
              <a:solidFill>
                <a:srgbClr val="FF0000"/>
              </a:solidFill>
              <a:ea typeface="Times New Roman" panose="02020603050405020304" pitchFamily="18" charset="0"/>
            </a:endParaRPr>
          </a:p>
          <a:p>
            <a:pPr marL="342900" indent="-342900">
              <a:spcAft>
                <a:spcPts val="1200"/>
              </a:spcAft>
              <a:buFont typeface="Arial" panose="020B0604020202020204" pitchFamily="34" charset="0"/>
              <a:buChar char="•"/>
            </a:pPr>
            <a:r>
              <a:rPr lang="en-US" sz="2000" b="1" dirty="0"/>
              <a:t>V</a:t>
            </a:r>
            <a:r>
              <a:rPr lang="fr-FR" sz="2000" b="1" dirty="0" err="1"/>
              <a:t>alidation</a:t>
            </a:r>
            <a:r>
              <a:rPr lang="fr-FR" sz="2000" b="1" dirty="0"/>
              <a:t> </a:t>
            </a:r>
            <a:r>
              <a:rPr lang="fr-FR" sz="2000" dirty="0"/>
              <a:t>ensuite du résultat saisi sur </a:t>
            </a:r>
            <a:r>
              <a:rPr lang="fr-FR" sz="2000" dirty="0" err="1"/>
              <a:t>badnet</a:t>
            </a:r>
            <a:r>
              <a:rPr lang="fr-FR" sz="2000" dirty="0"/>
              <a:t> par</a:t>
            </a:r>
            <a:r>
              <a:rPr lang="fr-FR" sz="2000" b="1" dirty="0"/>
              <a:t> la commission IC </a:t>
            </a:r>
            <a:r>
              <a:rPr lang="fr-FR" sz="2000" dirty="0"/>
              <a:t>avant</a:t>
            </a:r>
            <a:r>
              <a:rPr lang="fr-FR" sz="2000" b="1" dirty="0"/>
              <a:t> transfert vers Poona</a:t>
            </a:r>
          </a:p>
        </p:txBody>
      </p:sp>
      <p:sp>
        <p:nvSpPr>
          <p:cNvPr id="8" name="Espace réservé du pied de page 3">
            <a:extLst>
              <a:ext uri="{FF2B5EF4-FFF2-40B4-BE49-F238E27FC236}">
                <a16:creationId xmlns:a16="http://schemas.microsoft.com/office/drawing/2014/main" id="{0FA094A2-D533-474F-82AD-106A78CA0102}"/>
              </a:ext>
            </a:extLst>
          </p:cNvPr>
          <p:cNvSpPr txBox="1">
            <a:spLocks/>
          </p:cNvSpPr>
          <p:nvPr/>
        </p:nvSpPr>
        <p:spPr>
          <a:xfrm>
            <a:off x="3810000" y="6356350"/>
            <a:ext cx="4571999"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Réunion des capitaines ICD 2023</a:t>
            </a:r>
            <a:endParaRPr lang="fr-FR" dirty="0"/>
          </a:p>
        </p:txBody>
      </p:sp>
      <p:sp>
        <p:nvSpPr>
          <p:cNvPr id="2" name="ZoneTexte 1">
            <a:extLst>
              <a:ext uri="{FF2B5EF4-FFF2-40B4-BE49-F238E27FC236}">
                <a16:creationId xmlns:a16="http://schemas.microsoft.com/office/drawing/2014/main" id="{AF71BD60-F7B2-2E6B-34C7-FC642B3F9373}"/>
              </a:ext>
            </a:extLst>
          </p:cNvPr>
          <p:cNvSpPr txBox="1"/>
          <p:nvPr/>
        </p:nvSpPr>
        <p:spPr>
          <a:xfrm>
            <a:off x="2835566" y="188284"/>
            <a:ext cx="5532581" cy="369332"/>
          </a:xfrm>
          <a:prstGeom prst="rect">
            <a:avLst/>
          </a:prstGeom>
          <a:noFill/>
        </p:spPr>
        <p:txBody>
          <a:bodyPr wrap="square" rtlCol="0">
            <a:spAutoFit/>
          </a:bodyPr>
          <a:lstStyle/>
          <a:p>
            <a:r>
              <a:rPr lang="en-US" b="1" dirty="0"/>
              <a:t>3 - </a:t>
            </a:r>
            <a:r>
              <a:rPr lang="en-US" b="1" dirty="0" err="1"/>
              <a:t>Généralités</a:t>
            </a:r>
            <a:r>
              <a:rPr lang="en-US" b="1" dirty="0"/>
              <a:t> sur les ICD </a:t>
            </a:r>
            <a:endParaRPr lang="fr-FR" b="1" dirty="0"/>
          </a:p>
        </p:txBody>
      </p:sp>
      <p:sp>
        <p:nvSpPr>
          <p:cNvPr id="4" name="ZoneTexte 3">
            <a:extLst>
              <a:ext uri="{FF2B5EF4-FFF2-40B4-BE49-F238E27FC236}">
                <a16:creationId xmlns:a16="http://schemas.microsoft.com/office/drawing/2014/main" id="{DF52FDAA-557D-9620-D5C8-00A241AA3BC7}"/>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517457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9E13BF7B-990B-46D3-A83A-E801EF8852C6}"/>
              </a:ext>
            </a:extLst>
          </p:cNvPr>
          <p:cNvSpPr>
            <a:spLocks noGrp="1"/>
          </p:cNvSpPr>
          <p:nvPr>
            <p:ph type="sldNum" sz="quarter" idx="12"/>
          </p:nvPr>
        </p:nvSpPr>
        <p:spPr/>
        <p:txBody>
          <a:bodyPr/>
          <a:lstStyle/>
          <a:p>
            <a:fld id="{790AF083-D83E-4346-83CB-0A1B8B15FCEA}" type="slidenum">
              <a:rPr lang="fr-FR" smtClean="0"/>
              <a:t>13</a:t>
            </a:fld>
            <a:endParaRPr lang="fr-FR"/>
          </a:p>
        </p:txBody>
      </p:sp>
      <p:sp>
        <p:nvSpPr>
          <p:cNvPr id="6" name="ZoneTexte 5">
            <a:extLst>
              <a:ext uri="{FF2B5EF4-FFF2-40B4-BE49-F238E27FC236}">
                <a16:creationId xmlns:a16="http://schemas.microsoft.com/office/drawing/2014/main" id="{3450BE76-5526-412B-89A5-EBDBD79E870C}"/>
              </a:ext>
            </a:extLst>
          </p:cNvPr>
          <p:cNvSpPr txBox="1"/>
          <p:nvPr/>
        </p:nvSpPr>
        <p:spPr>
          <a:xfrm>
            <a:off x="1126834" y="1132593"/>
            <a:ext cx="10926619" cy="1938992"/>
          </a:xfrm>
          <a:prstGeom prst="rect">
            <a:avLst/>
          </a:prstGeom>
          <a:noFill/>
        </p:spPr>
        <p:txBody>
          <a:bodyPr wrap="square" rtlCol="0">
            <a:spAutoFit/>
          </a:bodyPr>
          <a:lstStyle/>
          <a:p>
            <a:r>
              <a:rPr lang="en-US" sz="2000" b="1" dirty="0"/>
              <a:t>Divisions </a:t>
            </a:r>
            <a:r>
              <a:rPr lang="en-US" sz="2000" b="1" u="sng" dirty="0"/>
              <a:t>D1 – D2 – D3</a:t>
            </a:r>
            <a:r>
              <a:rPr lang="en-US" sz="2000" b="1" dirty="0"/>
              <a:t> </a:t>
            </a:r>
            <a:r>
              <a:rPr lang="en-US" sz="2000" dirty="0"/>
              <a:t>: </a:t>
            </a:r>
            <a:r>
              <a:rPr lang="en-US" sz="2000" dirty="0" err="1"/>
              <a:t>montées</a:t>
            </a:r>
            <a:r>
              <a:rPr lang="en-US" sz="2000" dirty="0"/>
              <a:t> / </a:t>
            </a:r>
            <a:r>
              <a:rPr lang="en-US" sz="2000" dirty="0" err="1"/>
              <a:t>descentes</a:t>
            </a:r>
            <a:r>
              <a:rPr lang="en-US" sz="2000" dirty="0"/>
              <a:t> après les 10 </a:t>
            </a:r>
            <a:r>
              <a:rPr lang="en-US" sz="2000" dirty="0" err="1"/>
              <a:t>journées</a:t>
            </a:r>
            <a:endParaRPr lang="en-US" sz="2000" dirty="0"/>
          </a:p>
          <a:p>
            <a:r>
              <a:rPr lang="en-US" sz="1000" dirty="0"/>
              <a:t> </a:t>
            </a:r>
          </a:p>
          <a:p>
            <a:pPr marL="342900" indent="-342900">
              <a:spcAft>
                <a:spcPts val="1200"/>
              </a:spcAft>
              <a:buFont typeface="Arial" panose="020B0604020202020204" pitchFamily="34" charset="0"/>
              <a:buChar char="•"/>
            </a:pPr>
            <a:r>
              <a:rPr lang="fr-FR" sz="2000" u="sng" dirty="0"/>
              <a:t>vainqueur de poule</a:t>
            </a:r>
            <a:r>
              <a:rPr lang="fr-FR" sz="2000" dirty="0"/>
              <a:t> =&gt; en division </a:t>
            </a:r>
            <a:r>
              <a:rPr lang="fr-FR" sz="2000" b="1" dirty="0"/>
              <a:t>supérieure</a:t>
            </a:r>
            <a:r>
              <a:rPr lang="fr-FR" sz="2000" dirty="0"/>
              <a:t> (sauf cas particulier, trop d’équipes du même club par exemple)</a:t>
            </a:r>
          </a:p>
          <a:p>
            <a:pPr marL="342900" indent="-342900">
              <a:spcAft>
                <a:spcPts val="1200"/>
              </a:spcAft>
              <a:buFont typeface="Arial" panose="020B0604020202020204" pitchFamily="34" charset="0"/>
              <a:buChar char="•"/>
            </a:pPr>
            <a:r>
              <a:rPr lang="fr-FR" sz="2000" dirty="0"/>
              <a:t>les </a:t>
            </a:r>
            <a:r>
              <a:rPr lang="fr-FR" sz="2000" b="1" dirty="0"/>
              <a:t>2 derniers</a:t>
            </a:r>
            <a:r>
              <a:rPr lang="fr-FR" sz="2000" dirty="0"/>
              <a:t> descendent en division </a:t>
            </a:r>
            <a:r>
              <a:rPr lang="fr-FR" sz="2000" b="1" dirty="0"/>
              <a:t>inférieure</a:t>
            </a:r>
            <a:r>
              <a:rPr lang="fr-FR" sz="2000" dirty="0"/>
              <a:t> (exceptions là encore selon les nombres de poule par division, cf. règlement). </a:t>
            </a:r>
          </a:p>
        </p:txBody>
      </p:sp>
      <p:sp>
        <p:nvSpPr>
          <p:cNvPr id="7" name="ZoneTexte 6">
            <a:extLst>
              <a:ext uri="{FF2B5EF4-FFF2-40B4-BE49-F238E27FC236}">
                <a16:creationId xmlns:a16="http://schemas.microsoft.com/office/drawing/2014/main" id="{D88C3BCE-C623-4D2B-9877-445C0C8B482B}"/>
              </a:ext>
            </a:extLst>
          </p:cNvPr>
          <p:cNvSpPr txBox="1"/>
          <p:nvPr/>
        </p:nvSpPr>
        <p:spPr>
          <a:xfrm>
            <a:off x="1126833" y="3429000"/>
            <a:ext cx="10926619" cy="2031325"/>
          </a:xfrm>
          <a:prstGeom prst="rect">
            <a:avLst/>
          </a:prstGeom>
          <a:noFill/>
        </p:spPr>
        <p:txBody>
          <a:bodyPr wrap="square" rtlCol="0">
            <a:spAutoFit/>
          </a:bodyPr>
          <a:lstStyle/>
          <a:p>
            <a:r>
              <a:rPr lang="en-US" sz="2000" b="1" dirty="0"/>
              <a:t>Divisions </a:t>
            </a:r>
            <a:r>
              <a:rPr lang="en-US" sz="2000" b="1" u="sng" dirty="0"/>
              <a:t>D1</a:t>
            </a:r>
            <a:r>
              <a:rPr lang="en-US" sz="2000" b="1" dirty="0"/>
              <a:t> </a:t>
            </a:r>
            <a:r>
              <a:rPr lang="en-US" sz="2000" dirty="0"/>
              <a:t>: Accession à la </a:t>
            </a:r>
            <a:r>
              <a:rPr lang="en-US" sz="2000" dirty="0" err="1"/>
              <a:t>Pré-Régionale</a:t>
            </a:r>
            <a:r>
              <a:rPr lang="en-US" sz="2000" dirty="0"/>
              <a:t> 2 (PR2)</a:t>
            </a:r>
          </a:p>
          <a:p>
            <a:r>
              <a:rPr lang="en-US" sz="1000" dirty="0"/>
              <a:t> </a:t>
            </a:r>
          </a:p>
          <a:p>
            <a:pPr marL="342900" indent="-342900">
              <a:spcAft>
                <a:spcPts val="1200"/>
              </a:spcAft>
              <a:buFont typeface="Arial" panose="020B0604020202020204" pitchFamily="34" charset="0"/>
              <a:buChar char="•"/>
            </a:pPr>
            <a:r>
              <a:rPr lang="fr-FR" sz="2000" dirty="0"/>
              <a:t>Par défaut </a:t>
            </a:r>
            <a:r>
              <a:rPr lang="fr-FR" sz="2000" b="1" dirty="0"/>
              <a:t>2 places disponibles en Pré-Régionale 2 </a:t>
            </a:r>
            <a:r>
              <a:rPr lang="fr-FR" sz="2000" dirty="0"/>
              <a:t>(deux descentes vers D1)</a:t>
            </a:r>
          </a:p>
          <a:p>
            <a:pPr marL="342900" indent="-342900">
              <a:spcAft>
                <a:spcPts val="1200"/>
              </a:spcAft>
              <a:buFont typeface="Arial" panose="020B0604020202020204" pitchFamily="34" charset="0"/>
              <a:buChar char="•"/>
            </a:pPr>
            <a:r>
              <a:rPr lang="en-US" sz="2000" dirty="0"/>
              <a:t>=&gt; </a:t>
            </a:r>
            <a:r>
              <a:rPr lang="en-US" sz="2000" b="1" dirty="0"/>
              <a:t>Barrage</a:t>
            </a:r>
            <a:r>
              <a:rPr lang="en-US" sz="2000" dirty="0"/>
              <a:t> entre les </a:t>
            </a:r>
            <a:r>
              <a:rPr lang="en-US" sz="2000" b="1" dirty="0"/>
              <a:t>1</a:t>
            </a:r>
            <a:r>
              <a:rPr lang="en-US" sz="2000" b="1" baseline="30000" dirty="0"/>
              <a:t>ers</a:t>
            </a:r>
            <a:r>
              <a:rPr lang="en-US" sz="2000" b="1" dirty="0"/>
              <a:t> des 3 </a:t>
            </a:r>
            <a:r>
              <a:rPr lang="en-US" sz="2000" b="1" dirty="0" err="1"/>
              <a:t>poules</a:t>
            </a:r>
            <a:r>
              <a:rPr lang="en-US" sz="2000" b="1" dirty="0"/>
              <a:t> de D1 </a:t>
            </a:r>
            <a:r>
              <a:rPr lang="en-US" sz="2000" dirty="0"/>
              <a:t>(fin </a:t>
            </a:r>
            <a:r>
              <a:rPr lang="en-US" sz="2000" dirty="0" err="1"/>
              <a:t>mai</a:t>
            </a:r>
            <a:r>
              <a:rPr lang="en-US" sz="2000" dirty="0"/>
              <a:t> </a:t>
            </a:r>
            <a:r>
              <a:rPr lang="en-US" sz="2000" dirty="0" err="1"/>
              <a:t>ou</a:t>
            </a:r>
            <a:r>
              <a:rPr lang="en-US" sz="2000" dirty="0"/>
              <a:t> debut </a:t>
            </a:r>
            <a:r>
              <a:rPr lang="en-US" sz="2000" dirty="0" err="1"/>
              <a:t>juin</a:t>
            </a:r>
            <a:r>
              <a:rPr lang="en-US" sz="2000" dirty="0"/>
              <a:t>)</a:t>
            </a:r>
          </a:p>
          <a:p>
            <a:pPr marL="285750" indent="-285750">
              <a:buFont typeface="Arial" panose="020B0604020202020204" pitchFamily="34" charset="0"/>
              <a:buChar char="•"/>
            </a:pPr>
            <a:r>
              <a:rPr lang="fr-FR" b="1" u="sng" dirty="0"/>
              <a:t>MAIS</a:t>
            </a:r>
            <a:r>
              <a:rPr lang="fr-FR" dirty="0"/>
              <a:t> : Selon les résultats de R3, le nombre d’équipe Iséroise descendant de R3 vers PR 1, ou si le vainqueur de la PR1 n’est pas qualifié pour </a:t>
            </a:r>
            <a:r>
              <a:rPr lang="fr-FR"/>
              <a:t>la R3, </a:t>
            </a:r>
            <a:r>
              <a:rPr lang="fr-FR" dirty="0"/>
              <a:t>etc…, =&gt; le nombre d'équipes promues en division supérieure peut varier.</a:t>
            </a:r>
            <a:endParaRPr lang="fr-FR" sz="2000" dirty="0"/>
          </a:p>
        </p:txBody>
      </p:sp>
      <p:sp>
        <p:nvSpPr>
          <p:cNvPr id="9" name="Espace réservé du pied de page 3">
            <a:extLst>
              <a:ext uri="{FF2B5EF4-FFF2-40B4-BE49-F238E27FC236}">
                <a16:creationId xmlns:a16="http://schemas.microsoft.com/office/drawing/2014/main" id="{EB173320-9CD8-4F2A-BE21-5D245719AC3E}"/>
              </a:ext>
            </a:extLst>
          </p:cNvPr>
          <p:cNvSpPr txBox="1">
            <a:spLocks/>
          </p:cNvSpPr>
          <p:nvPr/>
        </p:nvSpPr>
        <p:spPr>
          <a:xfrm>
            <a:off x="3810000" y="6356350"/>
            <a:ext cx="4571999"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Réunion des capitaines ICD 2023</a:t>
            </a:r>
            <a:endParaRPr lang="fr-FR" dirty="0"/>
          </a:p>
        </p:txBody>
      </p:sp>
      <p:sp>
        <p:nvSpPr>
          <p:cNvPr id="10" name="ZoneTexte 9">
            <a:extLst>
              <a:ext uri="{FF2B5EF4-FFF2-40B4-BE49-F238E27FC236}">
                <a16:creationId xmlns:a16="http://schemas.microsoft.com/office/drawing/2014/main" id="{2AA8BEC4-7D73-4F0C-9623-E0CCD4C1A90C}"/>
              </a:ext>
            </a:extLst>
          </p:cNvPr>
          <p:cNvSpPr txBox="1"/>
          <p:nvPr/>
        </p:nvSpPr>
        <p:spPr>
          <a:xfrm>
            <a:off x="1126834" y="5810865"/>
            <a:ext cx="10926619" cy="369332"/>
          </a:xfrm>
          <a:prstGeom prst="rect">
            <a:avLst/>
          </a:prstGeom>
          <a:noFill/>
        </p:spPr>
        <p:txBody>
          <a:bodyPr wrap="square" rtlCol="0">
            <a:spAutoFit/>
          </a:bodyPr>
          <a:lstStyle/>
          <a:p>
            <a:r>
              <a:rPr lang="fr-FR" b="1" dirty="0"/>
              <a:t>L’équipe première du championnat de PRE-REGIONALE 1 est déclarée championne des IC Isère.</a:t>
            </a:r>
            <a:endParaRPr lang="en-US" b="1" dirty="0"/>
          </a:p>
        </p:txBody>
      </p:sp>
      <p:sp>
        <p:nvSpPr>
          <p:cNvPr id="2" name="ZoneTexte 1">
            <a:extLst>
              <a:ext uri="{FF2B5EF4-FFF2-40B4-BE49-F238E27FC236}">
                <a16:creationId xmlns:a16="http://schemas.microsoft.com/office/drawing/2014/main" id="{A2662592-AC59-3AB6-E520-024DFC6A1366}"/>
              </a:ext>
            </a:extLst>
          </p:cNvPr>
          <p:cNvSpPr txBox="1"/>
          <p:nvPr/>
        </p:nvSpPr>
        <p:spPr>
          <a:xfrm>
            <a:off x="2835566" y="188284"/>
            <a:ext cx="5532581" cy="369332"/>
          </a:xfrm>
          <a:prstGeom prst="rect">
            <a:avLst/>
          </a:prstGeom>
          <a:noFill/>
        </p:spPr>
        <p:txBody>
          <a:bodyPr wrap="square" rtlCol="0">
            <a:spAutoFit/>
          </a:bodyPr>
          <a:lstStyle/>
          <a:p>
            <a:r>
              <a:rPr lang="en-US" b="1" dirty="0"/>
              <a:t>3 - </a:t>
            </a:r>
            <a:r>
              <a:rPr lang="en-US" b="1" dirty="0" err="1"/>
              <a:t>Généralités</a:t>
            </a:r>
            <a:r>
              <a:rPr lang="en-US" b="1" dirty="0"/>
              <a:t> sur les ICD </a:t>
            </a:r>
            <a:endParaRPr lang="fr-FR" b="1" dirty="0"/>
          </a:p>
        </p:txBody>
      </p:sp>
      <p:sp>
        <p:nvSpPr>
          <p:cNvPr id="4" name="ZoneTexte 3">
            <a:extLst>
              <a:ext uri="{FF2B5EF4-FFF2-40B4-BE49-F238E27FC236}">
                <a16:creationId xmlns:a16="http://schemas.microsoft.com/office/drawing/2014/main" id="{BA9D6A0F-8E6C-1067-6318-7E77861E5BC2}"/>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156997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1C8180B-E732-4BA4-A965-169AE9861328}"/>
              </a:ext>
            </a:extLst>
          </p:cNvPr>
          <p:cNvSpPr>
            <a:spLocks noGrp="1"/>
          </p:cNvSpPr>
          <p:nvPr>
            <p:ph type="sldNum" sz="quarter" idx="12"/>
          </p:nvPr>
        </p:nvSpPr>
        <p:spPr/>
        <p:txBody>
          <a:bodyPr/>
          <a:lstStyle/>
          <a:p>
            <a:fld id="{790AF083-D83E-4346-83CB-0A1B8B15FCEA}" type="slidenum">
              <a:rPr lang="fr-FR" smtClean="0"/>
              <a:t>14</a:t>
            </a:fld>
            <a:endParaRPr lang="fr-FR"/>
          </a:p>
        </p:txBody>
      </p:sp>
      <p:sp>
        <p:nvSpPr>
          <p:cNvPr id="5" name="ZoneTexte 4">
            <a:extLst>
              <a:ext uri="{FF2B5EF4-FFF2-40B4-BE49-F238E27FC236}">
                <a16:creationId xmlns:a16="http://schemas.microsoft.com/office/drawing/2014/main" id="{908F8C5C-2C8E-48B6-B864-5FCFFB015CD7}"/>
              </a:ext>
            </a:extLst>
          </p:cNvPr>
          <p:cNvSpPr txBox="1"/>
          <p:nvPr/>
        </p:nvSpPr>
        <p:spPr>
          <a:xfrm>
            <a:off x="2629084" y="188284"/>
            <a:ext cx="5532581" cy="369332"/>
          </a:xfrm>
          <a:prstGeom prst="rect">
            <a:avLst/>
          </a:prstGeom>
          <a:noFill/>
        </p:spPr>
        <p:txBody>
          <a:bodyPr wrap="square" rtlCol="0">
            <a:spAutoFit/>
          </a:bodyPr>
          <a:lstStyle/>
          <a:p>
            <a:r>
              <a:rPr lang="en-US" b="1" dirty="0"/>
              <a:t>4 - Points </a:t>
            </a:r>
            <a:r>
              <a:rPr lang="en-US" b="1" dirty="0" err="1"/>
              <a:t>clés</a:t>
            </a:r>
            <a:r>
              <a:rPr lang="en-US" b="1" dirty="0"/>
              <a:t> du </a:t>
            </a:r>
            <a:r>
              <a:rPr lang="en-US" b="1" dirty="0" err="1"/>
              <a:t>règlement</a:t>
            </a:r>
            <a:r>
              <a:rPr lang="en-US" b="1" dirty="0"/>
              <a:t> des ICD</a:t>
            </a:r>
            <a:endParaRPr lang="fr-FR" b="1" dirty="0"/>
          </a:p>
        </p:txBody>
      </p:sp>
      <p:sp>
        <p:nvSpPr>
          <p:cNvPr id="6" name="ZoneTexte 5">
            <a:extLst>
              <a:ext uri="{FF2B5EF4-FFF2-40B4-BE49-F238E27FC236}">
                <a16:creationId xmlns:a16="http://schemas.microsoft.com/office/drawing/2014/main" id="{0A64EB76-38D5-4910-9B78-5CF51B77FA2F}"/>
              </a:ext>
            </a:extLst>
          </p:cNvPr>
          <p:cNvSpPr txBox="1"/>
          <p:nvPr/>
        </p:nvSpPr>
        <p:spPr>
          <a:xfrm>
            <a:off x="1126835" y="1733710"/>
            <a:ext cx="10926619" cy="3016210"/>
          </a:xfrm>
          <a:prstGeom prst="rect">
            <a:avLst/>
          </a:prstGeom>
          <a:noFill/>
        </p:spPr>
        <p:txBody>
          <a:bodyPr wrap="square" rtlCol="0">
            <a:spAutoFit/>
          </a:bodyPr>
          <a:lstStyle/>
          <a:p>
            <a:pPr algn="just">
              <a:spcAft>
                <a:spcPts val="1200"/>
              </a:spcAft>
            </a:pPr>
            <a:r>
              <a:rPr lang="fr-FR" sz="2000" b="1" dirty="0">
                <a:ea typeface="Times New Roman" panose="02020603050405020304" pitchFamily="18" charset="0"/>
              </a:rPr>
              <a:t>Article 2-5</a:t>
            </a:r>
            <a:r>
              <a:rPr lang="fr-FR" sz="2000" dirty="0">
                <a:ea typeface="Times New Roman" panose="02020603050405020304" pitchFamily="18" charset="0"/>
              </a:rPr>
              <a:t>  Joueurs autorisés à jouer</a:t>
            </a:r>
            <a:endParaRPr lang="fr-FR" sz="3200" dirty="0">
              <a:ea typeface="Times New Roman" panose="02020603050405020304" pitchFamily="18" charset="0"/>
            </a:endParaRPr>
          </a:p>
          <a:p>
            <a:pPr marL="342900" lvl="0" indent="-342900" algn="just">
              <a:spcAft>
                <a:spcPts val="1200"/>
              </a:spcAft>
              <a:buFont typeface="Times New Roman" panose="02020603050405020304" pitchFamily="18" charset="0"/>
              <a:buChar char="-"/>
              <a:tabLst>
                <a:tab pos="228600" algn="l"/>
              </a:tabLst>
            </a:pPr>
            <a:r>
              <a:rPr lang="fr-FR" sz="2000" dirty="0">
                <a:ea typeface="Times New Roman" panose="02020603050405020304" pitchFamily="18" charset="0"/>
              </a:rPr>
              <a:t>Rappel : C’est une </a:t>
            </a:r>
            <a:r>
              <a:rPr lang="fr-FR" sz="2000" b="1" dirty="0">
                <a:ea typeface="Times New Roman" panose="02020603050405020304" pitchFamily="18" charset="0"/>
              </a:rPr>
              <a:t>compétition</a:t>
            </a:r>
            <a:r>
              <a:rPr lang="fr-FR" sz="2000" dirty="0">
                <a:ea typeface="Times New Roman" panose="02020603050405020304" pitchFamily="18" charset="0"/>
              </a:rPr>
              <a:t> </a:t>
            </a:r>
            <a:r>
              <a:rPr lang="fr-FR" sz="2000" b="1" dirty="0">
                <a:ea typeface="Times New Roman" panose="02020603050405020304" pitchFamily="18" charset="0"/>
              </a:rPr>
              <a:t>séniors</a:t>
            </a:r>
            <a:r>
              <a:rPr lang="fr-FR" sz="2000" dirty="0">
                <a:ea typeface="Times New Roman" panose="02020603050405020304" pitchFamily="18" charset="0"/>
              </a:rPr>
              <a:t>. Joueurs </a:t>
            </a:r>
            <a:r>
              <a:rPr lang="fr-FR" sz="2000" b="1" dirty="0">
                <a:ea typeface="Times New Roman" panose="02020603050405020304" pitchFamily="18" charset="0"/>
              </a:rPr>
              <a:t>autorisés de minimes à vétérans</a:t>
            </a:r>
            <a:r>
              <a:rPr lang="fr-FR" sz="2000" dirty="0">
                <a:ea typeface="Times New Roman" panose="02020603050405020304" pitchFamily="18" charset="0"/>
              </a:rPr>
              <a:t> </a:t>
            </a:r>
            <a:r>
              <a:rPr lang="fr-FR" sz="2000" b="1" u="sng" dirty="0">
                <a:solidFill>
                  <a:srgbClr val="FF0000"/>
                </a:solidFill>
                <a:ea typeface="Times New Roman" panose="02020603050405020304" pitchFamily="18" charset="0"/>
              </a:rPr>
              <a:t>mais</a:t>
            </a:r>
            <a:r>
              <a:rPr lang="fr-FR" sz="2000" dirty="0">
                <a:ea typeface="Times New Roman" panose="02020603050405020304" pitchFamily="18" charset="0"/>
              </a:rPr>
              <a:t> prudence avec les </a:t>
            </a:r>
            <a:r>
              <a:rPr lang="fr-FR" sz="2000" b="1" u="sng" dirty="0">
                <a:ea typeface="Times New Roman" panose="02020603050405020304" pitchFamily="18" charset="0"/>
              </a:rPr>
              <a:t>minimes</a:t>
            </a:r>
            <a:r>
              <a:rPr lang="fr-FR" sz="2000" dirty="0">
                <a:ea typeface="Times New Roman" panose="02020603050405020304" pitchFamily="18" charset="0"/>
              </a:rPr>
              <a:t> (</a:t>
            </a:r>
            <a:r>
              <a:rPr lang="fr-FR" sz="2000" u="sng" dirty="0">
                <a:ea typeface="Times New Roman" panose="02020603050405020304" pitchFamily="18" charset="0"/>
              </a:rPr>
              <a:t>horaires tardifs</a:t>
            </a:r>
            <a:r>
              <a:rPr lang="fr-FR" sz="2000" dirty="0">
                <a:ea typeface="Times New Roman" panose="02020603050405020304" pitchFamily="18" charset="0"/>
              </a:rPr>
              <a:t>)</a:t>
            </a:r>
            <a:endParaRPr lang="fr-FR" sz="3200" dirty="0">
              <a:ea typeface="Times New Roman" panose="02020603050405020304" pitchFamily="18" charset="0"/>
            </a:endParaRPr>
          </a:p>
          <a:p>
            <a:pPr marL="342900" lvl="0" indent="-342900" algn="just">
              <a:spcAft>
                <a:spcPts val="1200"/>
              </a:spcAft>
              <a:buFont typeface="Times New Roman" panose="02020603050405020304" pitchFamily="18" charset="0"/>
              <a:buChar char="-"/>
              <a:tabLst>
                <a:tab pos="228600" algn="l"/>
              </a:tabLst>
            </a:pPr>
            <a:r>
              <a:rPr lang="fr-FR" sz="2000" dirty="0">
                <a:ea typeface="Times New Roman" panose="02020603050405020304" pitchFamily="18" charset="0"/>
              </a:rPr>
              <a:t>Rappel : licence validée, c’est le paiement de la licence qui donne le droit de jouer</a:t>
            </a:r>
            <a:endParaRPr lang="fr-FR" sz="3200" dirty="0">
              <a:ea typeface="Times New Roman" panose="02020603050405020304" pitchFamily="18" charset="0"/>
            </a:endParaRPr>
          </a:p>
          <a:p>
            <a:pPr marL="342900" lvl="0" indent="-342900" algn="just">
              <a:spcAft>
                <a:spcPts val="1200"/>
              </a:spcAft>
              <a:buFont typeface="Times New Roman" panose="02020603050405020304" pitchFamily="18" charset="0"/>
              <a:buChar char="-"/>
              <a:tabLst>
                <a:tab pos="228600" algn="l"/>
              </a:tabLst>
            </a:pPr>
            <a:r>
              <a:rPr lang="fr-FR" sz="2000" dirty="0">
                <a:ea typeface="Times New Roman" panose="02020603050405020304" pitchFamily="18" charset="0"/>
              </a:rPr>
              <a:t>Le </a:t>
            </a:r>
            <a:r>
              <a:rPr lang="fr-FR" sz="2000" b="1" dirty="0">
                <a:ea typeface="Times New Roman" panose="02020603050405020304" pitchFamily="18" charset="0"/>
              </a:rPr>
              <a:t>comité</a:t>
            </a:r>
            <a:r>
              <a:rPr lang="fr-FR" sz="2000" dirty="0">
                <a:ea typeface="Times New Roman" panose="02020603050405020304" pitchFamily="18" charset="0"/>
              </a:rPr>
              <a:t> </a:t>
            </a:r>
            <a:r>
              <a:rPr lang="fr-FR" sz="2000" b="1" dirty="0">
                <a:ea typeface="Times New Roman" panose="02020603050405020304" pitchFamily="18" charset="0"/>
              </a:rPr>
              <a:t>contrôle</a:t>
            </a:r>
            <a:r>
              <a:rPr lang="fr-FR" sz="2000" dirty="0">
                <a:ea typeface="Times New Roman" panose="02020603050405020304" pitchFamily="18" charset="0"/>
              </a:rPr>
              <a:t> et </a:t>
            </a:r>
            <a:r>
              <a:rPr lang="fr-FR" sz="2000" b="1" dirty="0">
                <a:ea typeface="Times New Roman" panose="02020603050405020304" pitchFamily="18" charset="0"/>
              </a:rPr>
              <a:t>sanctionne</a:t>
            </a:r>
            <a:r>
              <a:rPr lang="fr-FR" sz="2000" dirty="0">
                <a:ea typeface="Times New Roman" panose="02020603050405020304" pitchFamily="18" charset="0"/>
              </a:rPr>
              <a:t> si infraction au règlement. Si l’un des capitaines pense qu’un joueur n’est pas autorisé à jouer, il faut le noter sur la feuille de rencontre et la transmettre à l’adresse </a:t>
            </a:r>
            <a:r>
              <a:rPr lang="fr-FR" sz="2000" b="1" kern="1400" dirty="0">
                <a:solidFill>
                  <a:srgbClr val="0070C0"/>
                </a:solidFill>
                <a:ea typeface="Times New Roman" panose="02020603050405020304" pitchFamily="18" charset="0"/>
                <a:cs typeface="Times New Roman" panose="02020603050405020304" pitchFamily="18" charset="0"/>
              </a:rPr>
              <a:t>interclubs@badisere.net</a:t>
            </a:r>
            <a:r>
              <a:rPr lang="fr-FR" sz="2000" dirty="0">
                <a:ea typeface="Times New Roman" panose="02020603050405020304" pitchFamily="18" charset="0"/>
              </a:rPr>
              <a:t> . Ensuite le comité vérifie et donne une réponse aux deux capitaines.</a:t>
            </a:r>
            <a:endParaRPr lang="en-US" sz="2000" dirty="0"/>
          </a:p>
        </p:txBody>
      </p:sp>
      <p:sp>
        <p:nvSpPr>
          <p:cNvPr id="8" name="Espace réservé du pied de page 3">
            <a:extLst>
              <a:ext uri="{FF2B5EF4-FFF2-40B4-BE49-F238E27FC236}">
                <a16:creationId xmlns:a16="http://schemas.microsoft.com/office/drawing/2014/main" id="{ED6F255D-7A64-46A1-8DC6-C8B371465760}"/>
              </a:ext>
            </a:extLst>
          </p:cNvPr>
          <p:cNvSpPr txBox="1">
            <a:spLocks/>
          </p:cNvSpPr>
          <p:nvPr/>
        </p:nvSpPr>
        <p:spPr>
          <a:xfrm>
            <a:off x="3810000" y="6356350"/>
            <a:ext cx="4571999"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Réunion des capitaines ICD 2023</a:t>
            </a:r>
            <a:endParaRPr lang="fr-FR" dirty="0"/>
          </a:p>
        </p:txBody>
      </p:sp>
      <p:sp>
        <p:nvSpPr>
          <p:cNvPr id="2" name="ZoneTexte 1">
            <a:extLst>
              <a:ext uri="{FF2B5EF4-FFF2-40B4-BE49-F238E27FC236}">
                <a16:creationId xmlns:a16="http://schemas.microsoft.com/office/drawing/2014/main" id="{A1842DEC-6374-CD3F-3165-BC309FFD558A}"/>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2475609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6BDFD4F5-9F21-4A89-A5AE-C46BBA411992}"/>
              </a:ext>
            </a:extLst>
          </p:cNvPr>
          <p:cNvSpPr>
            <a:spLocks noGrp="1"/>
          </p:cNvSpPr>
          <p:nvPr>
            <p:ph type="sldNum" sz="quarter" idx="12"/>
          </p:nvPr>
        </p:nvSpPr>
        <p:spPr/>
        <p:txBody>
          <a:bodyPr/>
          <a:lstStyle/>
          <a:p>
            <a:fld id="{790AF083-D83E-4346-83CB-0A1B8B15FCEA}" type="slidenum">
              <a:rPr lang="fr-FR" smtClean="0"/>
              <a:t>15</a:t>
            </a:fld>
            <a:endParaRPr lang="fr-FR"/>
          </a:p>
        </p:txBody>
      </p:sp>
      <p:sp>
        <p:nvSpPr>
          <p:cNvPr id="7" name="ZoneTexte 6">
            <a:extLst>
              <a:ext uri="{FF2B5EF4-FFF2-40B4-BE49-F238E27FC236}">
                <a16:creationId xmlns:a16="http://schemas.microsoft.com/office/drawing/2014/main" id="{CC2E5F15-56A2-4CD2-B1C4-726360D3FBF2}"/>
              </a:ext>
            </a:extLst>
          </p:cNvPr>
          <p:cNvSpPr txBox="1"/>
          <p:nvPr/>
        </p:nvSpPr>
        <p:spPr>
          <a:xfrm>
            <a:off x="1311564" y="729672"/>
            <a:ext cx="9651404" cy="5786199"/>
          </a:xfrm>
          <a:prstGeom prst="rect">
            <a:avLst/>
          </a:prstGeom>
          <a:noFill/>
        </p:spPr>
        <p:txBody>
          <a:bodyPr wrap="square" rtlCol="0">
            <a:spAutoFit/>
          </a:bodyPr>
          <a:lstStyle/>
          <a:p>
            <a:pPr>
              <a:spcAft>
                <a:spcPts val="1200"/>
              </a:spcAft>
            </a:pPr>
            <a:r>
              <a:rPr lang="fr-FR" sz="2000" b="1" dirty="0"/>
              <a:t>Article 2-6</a:t>
            </a:r>
            <a:r>
              <a:rPr lang="fr-FR" sz="2000" dirty="0"/>
              <a:t> : Joueurs supplémentaires</a:t>
            </a:r>
          </a:p>
          <a:p>
            <a:pPr marL="342900" indent="-342900">
              <a:spcAft>
                <a:spcPts val="1200"/>
              </a:spcAft>
              <a:buFont typeface="Arial" panose="020B0604020202020204" pitchFamily="34" charset="0"/>
              <a:buChar char="•"/>
            </a:pPr>
            <a:r>
              <a:rPr lang="fr-FR" sz="2000" dirty="0"/>
              <a:t>Pour </a:t>
            </a:r>
            <a:r>
              <a:rPr lang="fr-FR" sz="2000" b="1" dirty="0"/>
              <a:t>ajouter</a:t>
            </a:r>
            <a:r>
              <a:rPr lang="fr-FR" sz="2000" dirty="0"/>
              <a:t> un joueur / joueuse à son équipe, pas de formalité préalable à faire :  Le capitaine doit </a:t>
            </a:r>
            <a:r>
              <a:rPr lang="fr-FR" sz="2000" b="1" dirty="0"/>
              <a:t>ajouter</a:t>
            </a:r>
            <a:r>
              <a:rPr lang="fr-FR" sz="2000" dirty="0"/>
              <a:t> le joueur / la joueuse </a:t>
            </a:r>
            <a:r>
              <a:rPr lang="fr-FR" sz="2000" b="1" dirty="0"/>
              <a:t>dans </a:t>
            </a:r>
            <a:r>
              <a:rPr lang="fr-FR" sz="2000" b="1" dirty="0" err="1"/>
              <a:t>BadNet</a:t>
            </a:r>
            <a:r>
              <a:rPr lang="fr-FR" sz="2000" b="1" dirty="0"/>
              <a:t> avant la rencontre</a:t>
            </a:r>
            <a:r>
              <a:rPr lang="fr-FR" sz="2000" dirty="0"/>
              <a:t>.</a:t>
            </a:r>
          </a:p>
          <a:p>
            <a:pPr marL="342900" indent="-342900">
              <a:spcAft>
                <a:spcPts val="1200"/>
              </a:spcAft>
              <a:buFont typeface="Arial" panose="020B0604020202020204" pitchFamily="34" charset="0"/>
              <a:buChar char="•"/>
            </a:pPr>
            <a:r>
              <a:rPr lang="en-US" sz="2000" b="1" dirty="0" err="1"/>
              <a:t>Mouvement</a:t>
            </a:r>
            <a:r>
              <a:rPr lang="en-US" sz="2000" b="1" dirty="0"/>
              <a:t> entre </a:t>
            </a:r>
            <a:r>
              <a:rPr lang="en-US" sz="2000" b="1" dirty="0" err="1"/>
              <a:t>équipes</a:t>
            </a:r>
            <a:r>
              <a:rPr lang="en-US" sz="2000" b="1" dirty="0"/>
              <a:t> possible </a:t>
            </a:r>
            <a:r>
              <a:rPr lang="en-US" sz="2000" dirty="0" err="1"/>
              <a:t>mais</a:t>
            </a:r>
            <a:r>
              <a:rPr lang="en-US" sz="2000" dirty="0"/>
              <a:t> </a:t>
            </a:r>
            <a:r>
              <a:rPr lang="en-US" sz="2000" b="1" dirty="0" err="1"/>
              <a:t>vers</a:t>
            </a:r>
            <a:r>
              <a:rPr lang="en-US" sz="2000" dirty="0"/>
              <a:t> </a:t>
            </a:r>
            <a:r>
              <a:rPr lang="en-US" sz="2000" b="1" dirty="0" err="1"/>
              <a:t>une</a:t>
            </a:r>
            <a:r>
              <a:rPr lang="en-US" sz="2000" b="1" dirty="0"/>
              <a:t> </a:t>
            </a:r>
            <a:r>
              <a:rPr lang="en-US" sz="2000" b="1" dirty="0" err="1"/>
              <a:t>équipe</a:t>
            </a:r>
            <a:r>
              <a:rPr lang="en-US" sz="2000" b="1" dirty="0"/>
              <a:t> de rang </a:t>
            </a:r>
            <a:r>
              <a:rPr lang="en-US" sz="2000" b="1" dirty="0" err="1"/>
              <a:t>supérieur</a:t>
            </a:r>
            <a:r>
              <a:rPr lang="en-US" sz="2000" dirty="0"/>
              <a:t> : </a:t>
            </a:r>
            <a:r>
              <a:rPr lang="en-US" sz="2000" dirty="0" err="1"/>
              <a:t>Equipe</a:t>
            </a:r>
            <a:r>
              <a:rPr lang="en-US" sz="2000" dirty="0"/>
              <a:t> 3 =&gt; </a:t>
            </a:r>
            <a:r>
              <a:rPr lang="en-US" sz="2000" dirty="0" err="1"/>
              <a:t>Equipe</a:t>
            </a:r>
            <a:r>
              <a:rPr lang="en-US" sz="2000" dirty="0"/>
              <a:t> 2 : </a:t>
            </a:r>
            <a:r>
              <a:rPr lang="en-US" sz="2000" b="1" dirty="0"/>
              <a:t>OK</a:t>
            </a:r>
            <a:r>
              <a:rPr lang="en-US" sz="2000" dirty="0"/>
              <a:t> ! </a:t>
            </a:r>
            <a:r>
              <a:rPr lang="en-US" sz="2000" dirty="0" err="1"/>
              <a:t>Equipe</a:t>
            </a:r>
            <a:r>
              <a:rPr lang="en-US" sz="2000" dirty="0"/>
              <a:t> 3 =&gt; </a:t>
            </a:r>
            <a:r>
              <a:rPr lang="en-US" sz="2000" dirty="0" err="1"/>
              <a:t>Equipe</a:t>
            </a:r>
            <a:r>
              <a:rPr lang="en-US" sz="2000" dirty="0"/>
              <a:t> 4 : </a:t>
            </a:r>
            <a:r>
              <a:rPr lang="en-US" sz="2000" b="1" dirty="0"/>
              <a:t>KO</a:t>
            </a:r>
            <a:r>
              <a:rPr lang="en-US" sz="2000" dirty="0"/>
              <a:t> !! </a:t>
            </a:r>
            <a:r>
              <a:rPr lang="en-US" sz="2000" u="sng" dirty="0" err="1"/>
              <a:t>Même</a:t>
            </a:r>
            <a:r>
              <a:rPr lang="en-US" sz="2000" u="sng" dirty="0"/>
              <a:t> </a:t>
            </a:r>
            <a:r>
              <a:rPr lang="en-US" sz="2000" u="sng" dirty="0" err="1"/>
              <a:t>si</a:t>
            </a:r>
            <a:r>
              <a:rPr lang="en-US" sz="2000" u="sng" dirty="0"/>
              <a:t> </a:t>
            </a:r>
            <a:r>
              <a:rPr lang="en-US" sz="2000" u="sng" dirty="0" err="1"/>
              <a:t>équipes</a:t>
            </a:r>
            <a:r>
              <a:rPr lang="en-US" sz="2000" u="sng" dirty="0"/>
              <a:t> dans la </a:t>
            </a:r>
            <a:r>
              <a:rPr lang="en-US" sz="2000" u="sng" dirty="0" err="1"/>
              <a:t>même</a:t>
            </a:r>
            <a:r>
              <a:rPr lang="en-US" sz="2000" u="sng" dirty="0"/>
              <a:t> division</a:t>
            </a:r>
          </a:p>
          <a:p>
            <a:pPr marL="342900" indent="-342900">
              <a:buFont typeface="Arial" panose="020B0604020202020204" pitchFamily="34" charset="0"/>
              <a:buChar char="•"/>
            </a:pPr>
            <a:r>
              <a:rPr lang="en-US" sz="2000" b="1" dirty="0" err="1"/>
              <a:t>Dépannage</a:t>
            </a:r>
            <a:r>
              <a:rPr lang="en-US" sz="2000" dirty="0"/>
              <a:t> possible </a:t>
            </a:r>
            <a:r>
              <a:rPr lang="en-US" sz="2000" b="1" dirty="0"/>
              <a:t>1 </a:t>
            </a:r>
            <a:r>
              <a:rPr lang="en-US" sz="2000" b="1" dirty="0" err="1"/>
              <a:t>fois</a:t>
            </a:r>
            <a:r>
              <a:rPr lang="en-US" sz="2000" b="1" dirty="0"/>
              <a:t> </a:t>
            </a:r>
            <a:r>
              <a:rPr lang="en-US" sz="2000" dirty="0" err="1"/>
              <a:t>vers</a:t>
            </a:r>
            <a:r>
              <a:rPr lang="en-US" sz="2000" dirty="0"/>
              <a:t> </a:t>
            </a:r>
            <a:r>
              <a:rPr lang="en-US" sz="2000" dirty="0" err="1"/>
              <a:t>une</a:t>
            </a:r>
            <a:r>
              <a:rPr lang="en-US" sz="2000" dirty="0"/>
              <a:t> </a:t>
            </a:r>
            <a:r>
              <a:rPr lang="en-US" sz="2000" b="1" dirty="0" err="1"/>
              <a:t>équipe</a:t>
            </a:r>
            <a:r>
              <a:rPr lang="en-US" sz="2000" b="1" dirty="0"/>
              <a:t> de rang </a:t>
            </a:r>
            <a:r>
              <a:rPr lang="en-US" sz="2000" b="1" dirty="0" err="1"/>
              <a:t>supérieur</a:t>
            </a:r>
            <a:r>
              <a:rPr lang="en-US" sz="2000" b="1" dirty="0"/>
              <a:t> =&gt; retour </a:t>
            </a:r>
            <a:r>
              <a:rPr lang="en-US" sz="2000" b="1" dirty="0" err="1"/>
              <a:t>autorisé</a:t>
            </a:r>
            <a:r>
              <a:rPr lang="en-US" sz="2000" b="1" dirty="0"/>
              <a:t> </a:t>
            </a:r>
            <a:r>
              <a:rPr lang="en-US" sz="2000" dirty="0"/>
              <a:t>dans son </a:t>
            </a:r>
            <a:r>
              <a:rPr lang="en-US" sz="2000" b="1" dirty="0" err="1"/>
              <a:t>équipe</a:t>
            </a:r>
            <a:r>
              <a:rPr lang="en-US" sz="2000" b="1" dirty="0"/>
              <a:t> </a:t>
            </a:r>
            <a:r>
              <a:rPr lang="en-US" sz="2000" b="1" dirty="0" err="1"/>
              <a:t>d’origine</a:t>
            </a:r>
            <a:r>
              <a:rPr lang="en-US" sz="2000" b="1" dirty="0"/>
              <a:t>. </a:t>
            </a:r>
          </a:p>
          <a:p>
            <a:pPr marL="360363">
              <a:spcAft>
                <a:spcPts val="1200"/>
              </a:spcAft>
            </a:pPr>
            <a:r>
              <a:rPr lang="en-US" sz="2000" b="1" dirty="0"/>
              <a:t>2e rencontre </a:t>
            </a:r>
            <a:r>
              <a:rPr lang="en-US" sz="2000" dirty="0"/>
              <a:t>dans </a:t>
            </a:r>
            <a:r>
              <a:rPr lang="en-US" sz="2000" dirty="0" err="1"/>
              <a:t>une</a:t>
            </a:r>
            <a:r>
              <a:rPr lang="en-US" sz="2000" dirty="0"/>
              <a:t> </a:t>
            </a:r>
            <a:r>
              <a:rPr lang="en-US" sz="2000" dirty="0" err="1"/>
              <a:t>équipe</a:t>
            </a:r>
            <a:r>
              <a:rPr lang="en-US" sz="2000" dirty="0"/>
              <a:t> </a:t>
            </a:r>
            <a:r>
              <a:rPr lang="en-US" sz="2000" b="1" dirty="0"/>
              <a:t>de rang </a:t>
            </a:r>
            <a:r>
              <a:rPr lang="en-US" sz="2000" b="1" dirty="0" err="1"/>
              <a:t>supérieur</a:t>
            </a:r>
            <a:r>
              <a:rPr lang="en-US" sz="2000" b="1" dirty="0"/>
              <a:t> =&gt; </a:t>
            </a:r>
            <a:r>
              <a:rPr lang="en-US" sz="2000" b="1" dirty="0" err="1"/>
              <a:t>joueur</a:t>
            </a:r>
            <a:r>
              <a:rPr lang="en-US" sz="2000" b="1" dirty="0"/>
              <a:t>/ </a:t>
            </a:r>
            <a:r>
              <a:rPr lang="en-US" sz="2000" b="1" dirty="0" err="1"/>
              <a:t>joueuse</a:t>
            </a:r>
            <a:r>
              <a:rPr lang="en-US" sz="2000" b="1" dirty="0"/>
              <a:t> </a:t>
            </a:r>
            <a:r>
              <a:rPr lang="en-US" sz="2000" b="1" dirty="0" err="1"/>
              <a:t>bloqué.e</a:t>
            </a:r>
            <a:r>
              <a:rPr lang="en-US" sz="2000" b="1" dirty="0"/>
              <a:t> </a:t>
            </a:r>
            <a:r>
              <a:rPr lang="en-US" sz="2000" dirty="0"/>
              <a:t>dans </a:t>
            </a:r>
            <a:r>
              <a:rPr lang="en-US" sz="2000" dirty="0" err="1"/>
              <a:t>cette</a:t>
            </a:r>
            <a:r>
              <a:rPr lang="en-US" sz="2000" dirty="0"/>
              <a:t> </a:t>
            </a:r>
            <a:r>
              <a:rPr lang="en-US" sz="2000" b="1" dirty="0"/>
              <a:t>nouvelle </a:t>
            </a:r>
            <a:r>
              <a:rPr lang="en-US" sz="2000" b="1" dirty="0" err="1"/>
              <a:t>équipe</a:t>
            </a:r>
            <a:endParaRPr lang="en-US" sz="2000" b="1" dirty="0"/>
          </a:p>
          <a:p>
            <a:pPr marL="342900" indent="-342900">
              <a:buFont typeface="Arial" panose="020B0604020202020204" pitchFamily="34" charset="0"/>
              <a:buChar char="•"/>
            </a:pPr>
            <a:r>
              <a:rPr lang="fr-FR" sz="2000" dirty="0"/>
              <a:t>Cas particulier avec divisions </a:t>
            </a:r>
            <a:r>
              <a:rPr lang="fr-FR" sz="2000" b="1" dirty="0"/>
              <a:t>Pré-Régionales</a:t>
            </a:r>
            <a:r>
              <a:rPr lang="fr-FR" sz="2000" dirty="0"/>
              <a:t> ou </a:t>
            </a:r>
            <a:r>
              <a:rPr lang="fr-FR" sz="2000" b="1" dirty="0"/>
              <a:t>REGIONALES</a:t>
            </a:r>
            <a:r>
              <a:rPr lang="fr-FR" sz="2000" dirty="0"/>
              <a:t> : </a:t>
            </a:r>
            <a:r>
              <a:rPr lang="fr-FR" sz="2000" dirty="0" err="1"/>
              <a:t>un.e</a:t>
            </a:r>
            <a:r>
              <a:rPr lang="fr-FR" sz="2000" dirty="0"/>
              <a:t> joueur / joueuse de D1-D2-D3 peut "</a:t>
            </a:r>
            <a:r>
              <a:rPr lang="fr-FR" sz="2000" b="1" dirty="0"/>
              <a:t>dépanner un dimanche</a:t>
            </a:r>
            <a:r>
              <a:rPr lang="fr-FR" sz="2000" dirty="0"/>
              <a:t>", c’est-à-dire jouer éventuellement les  deux rencontres de son équipe ce dimanche, et continuer d’appartenir à l'équipe en D1-D2-D3</a:t>
            </a:r>
          </a:p>
          <a:p>
            <a:pPr marL="360363">
              <a:spcAft>
                <a:spcPts val="1200"/>
              </a:spcAft>
            </a:pPr>
            <a:r>
              <a:rPr lang="fr-FR" sz="2000" b="1" dirty="0"/>
              <a:t>2 dimanches </a:t>
            </a:r>
            <a:r>
              <a:rPr lang="fr-FR" sz="2000" dirty="0"/>
              <a:t>en</a:t>
            </a:r>
            <a:r>
              <a:rPr lang="fr-FR" sz="2000" b="1" dirty="0"/>
              <a:t> PR </a:t>
            </a:r>
            <a:r>
              <a:rPr lang="fr-FR" sz="2000" dirty="0"/>
              <a:t>ou </a:t>
            </a:r>
            <a:r>
              <a:rPr lang="fr-FR" sz="2000" b="1" dirty="0"/>
              <a:t>Régional </a:t>
            </a:r>
            <a:r>
              <a:rPr lang="fr-FR" sz="2000" dirty="0"/>
              <a:t>=&gt; joueur</a:t>
            </a:r>
            <a:r>
              <a:rPr lang="fr-FR" sz="2000" b="1" dirty="0"/>
              <a:t> </a:t>
            </a:r>
            <a:r>
              <a:rPr lang="fr-FR" sz="2000" dirty="0"/>
              <a:t>est</a:t>
            </a:r>
            <a:r>
              <a:rPr lang="fr-FR" sz="2000" b="1" dirty="0"/>
              <a:t> bloqué dans sa nouvelle équipe</a:t>
            </a:r>
            <a:r>
              <a:rPr lang="fr-FR" sz="2000" dirty="0"/>
              <a:t>.</a:t>
            </a:r>
          </a:p>
          <a:p>
            <a:pPr marL="360363" indent="-342900">
              <a:spcAft>
                <a:spcPts val="1200"/>
              </a:spcAft>
              <a:buFont typeface="Arial" panose="020B0604020202020204" pitchFamily="34" charset="0"/>
              <a:buChar char="•"/>
            </a:pPr>
            <a:r>
              <a:rPr lang="fr-FR" sz="2000" dirty="0" err="1"/>
              <a:t>Un.e</a:t>
            </a:r>
            <a:r>
              <a:rPr lang="fr-FR" sz="2000" dirty="0"/>
              <a:t> joueur / joueuse </a:t>
            </a:r>
            <a:r>
              <a:rPr lang="fr-FR" sz="2000" b="1" dirty="0"/>
              <a:t>ne peut pas jouer</a:t>
            </a:r>
            <a:r>
              <a:rPr lang="fr-FR" sz="2000" dirty="0"/>
              <a:t> dans </a:t>
            </a:r>
            <a:r>
              <a:rPr lang="fr-FR" sz="2000" b="1" dirty="0"/>
              <a:t>deux équipes différentes</a:t>
            </a:r>
            <a:r>
              <a:rPr lang="fr-FR" sz="2000" dirty="0"/>
              <a:t> de son club </a:t>
            </a:r>
            <a:r>
              <a:rPr lang="fr-FR" sz="2000" b="1" dirty="0"/>
              <a:t>lors de la même période</a:t>
            </a:r>
            <a:r>
              <a:rPr lang="fr-FR" sz="2000" dirty="0"/>
              <a:t> ou </a:t>
            </a:r>
            <a:r>
              <a:rPr lang="fr-FR" sz="2000" b="1" dirty="0"/>
              <a:t>semaine</a:t>
            </a:r>
            <a:r>
              <a:rPr lang="fr-FR" sz="2000" dirty="0"/>
              <a:t> (Elite, Régional…)</a:t>
            </a:r>
          </a:p>
        </p:txBody>
      </p:sp>
      <p:sp>
        <p:nvSpPr>
          <p:cNvPr id="9" name="Espace réservé du pied de page 3">
            <a:extLst>
              <a:ext uri="{FF2B5EF4-FFF2-40B4-BE49-F238E27FC236}">
                <a16:creationId xmlns:a16="http://schemas.microsoft.com/office/drawing/2014/main" id="{23698146-C81D-4520-934E-8C47381C21E2}"/>
              </a:ext>
            </a:extLst>
          </p:cNvPr>
          <p:cNvSpPr txBox="1">
            <a:spLocks/>
          </p:cNvSpPr>
          <p:nvPr/>
        </p:nvSpPr>
        <p:spPr>
          <a:xfrm>
            <a:off x="3810000" y="6356350"/>
            <a:ext cx="4571999"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Réunion des capitaines ICD 2023</a:t>
            </a:r>
            <a:endParaRPr lang="fr-FR" dirty="0"/>
          </a:p>
        </p:txBody>
      </p:sp>
      <p:sp>
        <p:nvSpPr>
          <p:cNvPr id="2" name="ZoneTexte 1">
            <a:extLst>
              <a:ext uri="{FF2B5EF4-FFF2-40B4-BE49-F238E27FC236}">
                <a16:creationId xmlns:a16="http://schemas.microsoft.com/office/drawing/2014/main" id="{08C5471F-CBB5-46A2-1FE3-8435AA895891}"/>
              </a:ext>
            </a:extLst>
          </p:cNvPr>
          <p:cNvSpPr txBox="1"/>
          <p:nvPr/>
        </p:nvSpPr>
        <p:spPr>
          <a:xfrm>
            <a:off x="2629084" y="188284"/>
            <a:ext cx="5532581" cy="369332"/>
          </a:xfrm>
          <a:prstGeom prst="rect">
            <a:avLst/>
          </a:prstGeom>
          <a:noFill/>
        </p:spPr>
        <p:txBody>
          <a:bodyPr wrap="square" rtlCol="0">
            <a:spAutoFit/>
          </a:bodyPr>
          <a:lstStyle/>
          <a:p>
            <a:r>
              <a:rPr lang="en-US" b="1" dirty="0"/>
              <a:t>4 - Points </a:t>
            </a:r>
            <a:r>
              <a:rPr lang="en-US" b="1" dirty="0" err="1"/>
              <a:t>clés</a:t>
            </a:r>
            <a:r>
              <a:rPr lang="en-US" b="1" dirty="0"/>
              <a:t> du </a:t>
            </a:r>
            <a:r>
              <a:rPr lang="en-US" b="1" dirty="0" err="1"/>
              <a:t>règlement</a:t>
            </a:r>
            <a:r>
              <a:rPr lang="en-US" b="1" dirty="0"/>
              <a:t> des ICD</a:t>
            </a:r>
            <a:endParaRPr lang="fr-FR" b="1" dirty="0"/>
          </a:p>
        </p:txBody>
      </p:sp>
      <p:sp>
        <p:nvSpPr>
          <p:cNvPr id="4" name="ZoneTexte 3">
            <a:extLst>
              <a:ext uri="{FF2B5EF4-FFF2-40B4-BE49-F238E27FC236}">
                <a16:creationId xmlns:a16="http://schemas.microsoft.com/office/drawing/2014/main" id="{EFB243BA-790F-2D8A-C7D3-4D4024A95378}"/>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940284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F18F2B6A-230C-4FF4-81F3-449D4D31E528}"/>
              </a:ext>
            </a:extLst>
          </p:cNvPr>
          <p:cNvSpPr>
            <a:spLocks noGrp="1"/>
          </p:cNvSpPr>
          <p:nvPr>
            <p:ph type="sldNum" sz="quarter" idx="12"/>
          </p:nvPr>
        </p:nvSpPr>
        <p:spPr/>
        <p:txBody>
          <a:bodyPr/>
          <a:lstStyle/>
          <a:p>
            <a:fld id="{790AF083-D83E-4346-83CB-0A1B8B15FCEA}" type="slidenum">
              <a:rPr lang="fr-FR" smtClean="0"/>
              <a:t>16</a:t>
            </a:fld>
            <a:endParaRPr lang="fr-FR"/>
          </a:p>
        </p:txBody>
      </p:sp>
      <p:sp>
        <p:nvSpPr>
          <p:cNvPr id="6" name="ZoneTexte 5">
            <a:extLst>
              <a:ext uri="{FF2B5EF4-FFF2-40B4-BE49-F238E27FC236}">
                <a16:creationId xmlns:a16="http://schemas.microsoft.com/office/drawing/2014/main" id="{B307D31E-E6E4-4F44-BD30-EE946E7F7887}"/>
              </a:ext>
            </a:extLst>
          </p:cNvPr>
          <p:cNvSpPr txBox="1"/>
          <p:nvPr/>
        </p:nvSpPr>
        <p:spPr>
          <a:xfrm>
            <a:off x="1256143" y="1364378"/>
            <a:ext cx="9195547" cy="4247317"/>
          </a:xfrm>
          <a:prstGeom prst="rect">
            <a:avLst/>
          </a:prstGeom>
          <a:noFill/>
        </p:spPr>
        <p:txBody>
          <a:bodyPr wrap="square" rtlCol="0">
            <a:spAutoFit/>
          </a:bodyPr>
          <a:lstStyle/>
          <a:p>
            <a:pPr algn="just">
              <a:spcAft>
                <a:spcPts val="1200"/>
              </a:spcAft>
            </a:pPr>
            <a:r>
              <a:rPr lang="fr-FR" sz="2000" b="1" dirty="0">
                <a:latin typeface="Times New Roman" panose="02020603050405020304" pitchFamily="18" charset="0"/>
                <a:ea typeface="Times New Roman" panose="02020603050405020304" pitchFamily="18" charset="0"/>
              </a:rPr>
              <a:t>Article 4-1</a:t>
            </a:r>
            <a:r>
              <a:rPr lang="fr-FR" sz="2000" dirty="0">
                <a:latin typeface="Times New Roman" panose="02020603050405020304" pitchFamily="18" charset="0"/>
                <a:ea typeface="Times New Roman" panose="02020603050405020304" pitchFamily="18" charset="0"/>
              </a:rPr>
              <a:t> : Date de rencontre :</a:t>
            </a:r>
            <a:endParaRPr lang="fr-FR" sz="3200" dirty="0">
              <a:latin typeface="Arial" panose="020B0604020202020204" pitchFamily="34" charset="0"/>
              <a:ea typeface="Times New Roman" panose="02020603050405020304" pitchFamily="18" charset="0"/>
            </a:endParaRPr>
          </a:p>
          <a:p>
            <a:pPr marL="342900" lvl="0" indent="-342900" algn="just">
              <a:spcAft>
                <a:spcPts val="1200"/>
              </a:spcAft>
              <a:buFont typeface="Times New Roman" panose="02020603050405020304" pitchFamily="18" charset="0"/>
              <a:buChar char="-"/>
              <a:tabLst>
                <a:tab pos="228600" algn="l"/>
              </a:tabLst>
            </a:pPr>
            <a:r>
              <a:rPr lang="fr-FR" sz="2000" dirty="0">
                <a:latin typeface="Times New Roman" panose="02020603050405020304" pitchFamily="18" charset="0"/>
                <a:ea typeface="Times New Roman" panose="02020603050405020304" pitchFamily="18" charset="0"/>
              </a:rPr>
              <a:t>la rencontre est prévue pour se dérouler </a:t>
            </a:r>
            <a:r>
              <a:rPr lang="fr-FR" sz="2000" b="1" dirty="0">
                <a:latin typeface="Times New Roman" panose="02020603050405020304" pitchFamily="18" charset="0"/>
                <a:ea typeface="Times New Roman" panose="02020603050405020304" pitchFamily="18" charset="0"/>
              </a:rPr>
              <a:t>dans la quinzaine</a:t>
            </a:r>
            <a:r>
              <a:rPr lang="fr-FR" sz="2000" dirty="0">
                <a:latin typeface="Times New Roman" panose="02020603050405020304" pitchFamily="18" charset="0"/>
                <a:ea typeface="Times New Roman" panose="02020603050405020304" pitchFamily="18" charset="0"/>
              </a:rPr>
              <a:t> prévue au </a:t>
            </a:r>
            <a:r>
              <a:rPr lang="fr-FR" sz="2000" b="1" dirty="0">
                <a:latin typeface="Times New Roman" panose="02020603050405020304" pitchFamily="18" charset="0"/>
                <a:ea typeface="Times New Roman" panose="02020603050405020304" pitchFamily="18" charset="0"/>
              </a:rPr>
              <a:t>calendrier</a:t>
            </a:r>
            <a:r>
              <a:rPr lang="fr-FR" sz="2000" dirty="0">
                <a:latin typeface="Times New Roman" panose="02020603050405020304" pitchFamily="18" charset="0"/>
                <a:ea typeface="Times New Roman" panose="02020603050405020304" pitchFamily="18" charset="0"/>
              </a:rPr>
              <a:t> le </a:t>
            </a:r>
            <a:r>
              <a:rPr lang="fr-FR" sz="2000" b="1" dirty="0">
                <a:latin typeface="Times New Roman" panose="02020603050405020304" pitchFamily="18" charset="0"/>
                <a:ea typeface="Times New Roman" panose="02020603050405020304" pitchFamily="18" charset="0"/>
              </a:rPr>
              <a:t>jour</a:t>
            </a:r>
            <a:r>
              <a:rPr lang="fr-FR" sz="2000" dirty="0">
                <a:latin typeface="Times New Roman" panose="02020603050405020304" pitchFamily="18" charset="0"/>
                <a:ea typeface="Times New Roman" panose="02020603050405020304" pitchFamily="18" charset="0"/>
              </a:rPr>
              <a:t> de semaine </a:t>
            </a:r>
            <a:r>
              <a:rPr lang="fr-FR" sz="2000" b="1" dirty="0">
                <a:latin typeface="Times New Roman" panose="02020603050405020304" pitchFamily="18" charset="0"/>
                <a:ea typeface="Times New Roman" panose="02020603050405020304" pitchFamily="18" charset="0"/>
              </a:rPr>
              <a:t>annoncé par l’équipe receveuse</a:t>
            </a:r>
            <a:r>
              <a:rPr lang="fr-FR" sz="2000" dirty="0">
                <a:latin typeface="Times New Roman" panose="02020603050405020304" pitchFamily="18" charset="0"/>
                <a:ea typeface="Times New Roman" panose="02020603050405020304" pitchFamily="18" charset="0"/>
              </a:rPr>
              <a:t> ; après confirmation par le capitaine receveur des dates possibles de la rencontre, l’usage veut que c’est le </a:t>
            </a:r>
            <a:r>
              <a:rPr lang="fr-FR" sz="2000" b="1" dirty="0">
                <a:latin typeface="Times New Roman" panose="02020603050405020304" pitchFamily="18" charset="0"/>
                <a:ea typeface="Times New Roman" panose="02020603050405020304" pitchFamily="18" charset="0"/>
              </a:rPr>
              <a:t>capitaine « visiteur » qui choisit</a:t>
            </a:r>
            <a:r>
              <a:rPr lang="fr-FR" sz="2000" dirty="0">
                <a:latin typeface="Times New Roman" panose="02020603050405020304" pitchFamily="18" charset="0"/>
                <a:ea typeface="Times New Roman" panose="02020603050405020304" pitchFamily="18" charset="0"/>
              </a:rPr>
              <a:t> entre la </a:t>
            </a:r>
            <a:r>
              <a:rPr lang="fr-FR" sz="2000" b="1" dirty="0">
                <a:latin typeface="Times New Roman" panose="02020603050405020304" pitchFamily="18" charset="0"/>
                <a:ea typeface="Times New Roman" panose="02020603050405020304" pitchFamily="18" charset="0"/>
              </a:rPr>
              <a:t>1</a:t>
            </a:r>
            <a:r>
              <a:rPr lang="fr-FR" sz="2000" b="1" baseline="30000" dirty="0">
                <a:latin typeface="Times New Roman" panose="02020603050405020304" pitchFamily="18" charset="0"/>
                <a:ea typeface="Times New Roman" panose="02020603050405020304" pitchFamily="18" charset="0"/>
              </a:rPr>
              <a:t>e</a:t>
            </a:r>
            <a:r>
              <a:rPr lang="fr-FR" sz="2000" b="1" dirty="0">
                <a:latin typeface="Times New Roman" panose="02020603050405020304" pitchFamily="18" charset="0"/>
                <a:ea typeface="Times New Roman" panose="02020603050405020304" pitchFamily="18" charset="0"/>
              </a:rPr>
              <a:t> et la 2</a:t>
            </a:r>
            <a:r>
              <a:rPr lang="fr-FR" sz="2000" b="1" baseline="30000" dirty="0">
                <a:latin typeface="Times New Roman" panose="02020603050405020304" pitchFamily="18" charset="0"/>
                <a:ea typeface="Times New Roman" panose="02020603050405020304" pitchFamily="18" charset="0"/>
              </a:rPr>
              <a:t>e</a:t>
            </a:r>
            <a:r>
              <a:rPr lang="fr-FR" sz="2000" b="1" dirty="0">
                <a:latin typeface="Times New Roman" panose="02020603050405020304" pitchFamily="18" charset="0"/>
                <a:ea typeface="Times New Roman" panose="02020603050405020304" pitchFamily="18" charset="0"/>
              </a:rPr>
              <a:t> semaine </a:t>
            </a:r>
            <a:r>
              <a:rPr lang="fr-FR" sz="2000" dirty="0">
                <a:latin typeface="Times New Roman" panose="02020603050405020304" pitchFamily="18" charset="0"/>
                <a:ea typeface="Times New Roman" panose="02020603050405020304" pitchFamily="18" charset="0"/>
              </a:rPr>
              <a:t>de la période.</a:t>
            </a:r>
            <a:endParaRPr lang="fr-FR" sz="3200" dirty="0">
              <a:latin typeface="Arial" panose="020B0604020202020204" pitchFamily="34" charset="0"/>
              <a:ea typeface="Times New Roman" panose="02020603050405020304" pitchFamily="18" charset="0"/>
            </a:endParaRPr>
          </a:p>
          <a:p>
            <a:pPr marL="342900" lvl="0" indent="-342900" algn="just">
              <a:spcAft>
                <a:spcPts val="1200"/>
              </a:spcAft>
              <a:buFont typeface="Times New Roman" panose="02020603050405020304" pitchFamily="18" charset="0"/>
              <a:buChar char="-"/>
              <a:tabLst>
                <a:tab pos="228600" algn="l"/>
              </a:tabLst>
            </a:pPr>
            <a:r>
              <a:rPr lang="fr-FR" sz="2000" b="1" dirty="0">
                <a:latin typeface="Times New Roman" panose="02020603050405020304" pitchFamily="18" charset="0"/>
                <a:ea typeface="Times New Roman" panose="02020603050405020304" pitchFamily="18" charset="0"/>
              </a:rPr>
              <a:t>OK pour changer de jour</a:t>
            </a:r>
            <a:r>
              <a:rPr lang="fr-FR" sz="2000" dirty="0">
                <a:latin typeface="Times New Roman" panose="02020603050405020304" pitchFamily="18" charset="0"/>
                <a:ea typeface="Times New Roman" panose="02020603050405020304" pitchFamily="18" charset="0"/>
              </a:rPr>
              <a:t> en </a:t>
            </a:r>
            <a:r>
              <a:rPr lang="fr-FR" sz="2000" b="1" dirty="0">
                <a:latin typeface="Times New Roman" panose="02020603050405020304" pitchFamily="18" charset="0"/>
                <a:ea typeface="Times New Roman" panose="02020603050405020304" pitchFamily="18" charset="0"/>
              </a:rPr>
              <a:t>restant dans la quinzaine</a:t>
            </a:r>
            <a:r>
              <a:rPr lang="fr-FR" sz="2000" dirty="0">
                <a:latin typeface="Times New Roman" panose="02020603050405020304" pitchFamily="18" charset="0"/>
                <a:ea typeface="Times New Roman" panose="02020603050405020304" pitchFamily="18" charset="0"/>
              </a:rPr>
              <a:t> après </a:t>
            </a:r>
            <a:r>
              <a:rPr lang="fr-FR" sz="2000" b="1" dirty="0">
                <a:latin typeface="Times New Roman" panose="02020603050405020304" pitchFamily="18" charset="0"/>
                <a:ea typeface="Times New Roman" panose="02020603050405020304" pitchFamily="18" charset="0"/>
              </a:rPr>
              <a:t>accord amiable</a:t>
            </a:r>
            <a:r>
              <a:rPr lang="fr-FR" sz="2000" dirty="0">
                <a:latin typeface="Times New Roman" panose="02020603050405020304" pitchFamily="18" charset="0"/>
                <a:ea typeface="Times New Roman" panose="02020603050405020304" pitchFamily="18" charset="0"/>
              </a:rPr>
              <a:t> des 2 capitaines</a:t>
            </a:r>
            <a:endParaRPr lang="fr-FR" sz="3200" dirty="0">
              <a:latin typeface="Arial" panose="020B0604020202020204" pitchFamily="34" charset="0"/>
              <a:ea typeface="Times New Roman" panose="02020603050405020304" pitchFamily="18" charset="0"/>
            </a:endParaRPr>
          </a:p>
          <a:p>
            <a:pPr marL="342900" indent="-342900">
              <a:spcAft>
                <a:spcPts val="1200"/>
              </a:spcAft>
              <a:buFont typeface="Arial" panose="020B0604020202020204" pitchFamily="34" charset="0"/>
              <a:buChar char="•"/>
            </a:pPr>
            <a:r>
              <a:rPr lang="fr-FR" sz="2000" b="1" dirty="0">
                <a:latin typeface="Times New Roman" panose="02020603050405020304" pitchFamily="18" charset="0"/>
                <a:ea typeface="Times New Roman" panose="02020603050405020304" pitchFamily="18" charset="0"/>
              </a:rPr>
              <a:t>Report d’une période max autorisé </a:t>
            </a:r>
            <a:r>
              <a:rPr lang="fr-FR" sz="2000" dirty="0">
                <a:latin typeface="Times New Roman" panose="02020603050405020304" pitchFamily="18" charset="0"/>
                <a:ea typeface="Times New Roman" panose="02020603050405020304" pitchFamily="18" charset="0"/>
              </a:rPr>
              <a:t>(cf. transmission pour les classements) : avertir la commission IC </a:t>
            </a:r>
            <a:r>
              <a:rPr lang="fr-FR" sz="2000" b="1" kern="1400" dirty="0">
                <a:solidFill>
                  <a:srgbClr val="0070C0"/>
                </a:solidFill>
                <a:latin typeface="Century Gothic" panose="020B0502020202020204" pitchFamily="34" charset="0"/>
                <a:ea typeface="Times New Roman" panose="02020603050405020304" pitchFamily="18" charset="0"/>
                <a:cs typeface="Times New Roman" panose="02020603050405020304" pitchFamily="18" charset="0"/>
              </a:rPr>
              <a:t>interclubs@badisere.net </a:t>
            </a:r>
            <a:endParaRPr lang="fr-FR" sz="2000" b="1" dirty="0">
              <a:solidFill>
                <a:srgbClr val="FF0000"/>
              </a:solidFill>
              <a:latin typeface="Times New Roman" panose="02020603050405020304" pitchFamily="18" charset="0"/>
              <a:ea typeface="Times New Roman" panose="02020603050405020304" pitchFamily="18" charset="0"/>
            </a:endParaRPr>
          </a:p>
          <a:p>
            <a:pPr marL="342900" lvl="0" indent="-342900" algn="just">
              <a:spcAft>
                <a:spcPts val="1200"/>
              </a:spcAft>
              <a:buFont typeface="Times New Roman" panose="02020603050405020304" pitchFamily="18" charset="0"/>
              <a:buChar char="-"/>
              <a:tabLst>
                <a:tab pos="228600" algn="l"/>
              </a:tabLst>
            </a:pPr>
            <a:r>
              <a:rPr lang="en-US" sz="2000" b="1" dirty="0">
                <a:latin typeface="Times New Roman" panose="02020603050405020304" pitchFamily="18" charset="0"/>
              </a:rPr>
              <a:t>U</a:t>
            </a:r>
            <a:r>
              <a:rPr lang="fr-FR" sz="2000" b="1" dirty="0">
                <a:latin typeface="Times New Roman" panose="02020603050405020304" pitchFamily="18" charset="0"/>
              </a:rPr>
              <a:t>ne rencontre non jouée au-delà de la période N+1 sera soumise à sanctions</a:t>
            </a:r>
          </a:p>
          <a:p>
            <a:pPr marL="342900" lvl="0" indent="-342900" algn="just">
              <a:spcAft>
                <a:spcPts val="1200"/>
              </a:spcAft>
              <a:buFont typeface="Times New Roman" panose="02020603050405020304" pitchFamily="18" charset="0"/>
              <a:buChar char="-"/>
              <a:tabLst>
                <a:tab pos="228600" algn="l"/>
              </a:tabLst>
            </a:pPr>
            <a:r>
              <a:rPr lang="en-US" sz="2000" b="1" u="sng" dirty="0">
                <a:latin typeface="Times New Roman" panose="02020603050405020304" pitchFamily="18" charset="0"/>
              </a:rPr>
              <a:t>A</a:t>
            </a:r>
            <a:r>
              <a:rPr lang="fr-FR" sz="2000" b="1" u="sng" dirty="0" err="1">
                <a:latin typeface="Times New Roman" panose="02020603050405020304" pitchFamily="18" charset="0"/>
              </a:rPr>
              <a:t>ttention</a:t>
            </a:r>
            <a:r>
              <a:rPr lang="fr-FR" sz="2000" b="1" dirty="0">
                <a:latin typeface="Times New Roman" panose="02020603050405020304" pitchFamily="18" charset="0"/>
              </a:rPr>
              <a:t> : 1 seule semaine de retard tolérée pour la dernière journée !</a:t>
            </a:r>
            <a:endParaRPr lang="en-US" sz="2000" b="1" dirty="0"/>
          </a:p>
        </p:txBody>
      </p:sp>
      <p:sp>
        <p:nvSpPr>
          <p:cNvPr id="8" name="Espace réservé du pied de page 3">
            <a:extLst>
              <a:ext uri="{FF2B5EF4-FFF2-40B4-BE49-F238E27FC236}">
                <a16:creationId xmlns:a16="http://schemas.microsoft.com/office/drawing/2014/main" id="{14D4D44D-9562-4BC8-A684-E5E3C3F404E8}"/>
              </a:ext>
            </a:extLst>
          </p:cNvPr>
          <p:cNvSpPr txBox="1">
            <a:spLocks/>
          </p:cNvSpPr>
          <p:nvPr/>
        </p:nvSpPr>
        <p:spPr>
          <a:xfrm>
            <a:off x="3810000" y="6356350"/>
            <a:ext cx="4571999"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Réunion des capitaines ICD 2023</a:t>
            </a:r>
            <a:endParaRPr lang="fr-FR" dirty="0"/>
          </a:p>
        </p:txBody>
      </p:sp>
      <p:sp>
        <p:nvSpPr>
          <p:cNvPr id="2" name="ZoneTexte 1">
            <a:extLst>
              <a:ext uri="{FF2B5EF4-FFF2-40B4-BE49-F238E27FC236}">
                <a16:creationId xmlns:a16="http://schemas.microsoft.com/office/drawing/2014/main" id="{E87D445D-B8F7-D76A-0E3F-CD3C6AFE6622}"/>
              </a:ext>
            </a:extLst>
          </p:cNvPr>
          <p:cNvSpPr txBox="1"/>
          <p:nvPr/>
        </p:nvSpPr>
        <p:spPr>
          <a:xfrm>
            <a:off x="2629084" y="188284"/>
            <a:ext cx="5532581" cy="369332"/>
          </a:xfrm>
          <a:prstGeom prst="rect">
            <a:avLst/>
          </a:prstGeom>
          <a:noFill/>
        </p:spPr>
        <p:txBody>
          <a:bodyPr wrap="square" rtlCol="0">
            <a:spAutoFit/>
          </a:bodyPr>
          <a:lstStyle/>
          <a:p>
            <a:r>
              <a:rPr lang="en-US" b="1" dirty="0"/>
              <a:t>4 - Points </a:t>
            </a:r>
            <a:r>
              <a:rPr lang="en-US" b="1" dirty="0" err="1"/>
              <a:t>clés</a:t>
            </a:r>
            <a:r>
              <a:rPr lang="en-US" b="1" dirty="0"/>
              <a:t> du </a:t>
            </a:r>
            <a:r>
              <a:rPr lang="en-US" b="1" dirty="0" err="1"/>
              <a:t>règlement</a:t>
            </a:r>
            <a:r>
              <a:rPr lang="en-US" b="1" dirty="0"/>
              <a:t> des ICD</a:t>
            </a:r>
            <a:endParaRPr lang="fr-FR" b="1" dirty="0"/>
          </a:p>
        </p:txBody>
      </p:sp>
      <p:sp>
        <p:nvSpPr>
          <p:cNvPr id="5" name="ZoneTexte 4">
            <a:extLst>
              <a:ext uri="{FF2B5EF4-FFF2-40B4-BE49-F238E27FC236}">
                <a16:creationId xmlns:a16="http://schemas.microsoft.com/office/drawing/2014/main" id="{4BB147A1-E422-8E9F-7AB8-6C903461F67C}"/>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3213184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E55ACC5B-375D-44E8-8ECD-91C68EFE145C}"/>
              </a:ext>
            </a:extLst>
          </p:cNvPr>
          <p:cNvSpPr>
            <a:spLocks noGrp="1"/>
          </p:cNvSpPr>
          <p:nvPr>
            <p:ph type="sldNum" sz="quarter" idx="12"/>
          </p:nvPr>
        </p:nvSpPr>
        <p:spPr/>
        <p:txBody>
          <a:bodyPr/>
          <a:lstStyle/>
          <a:p>
            <a:fld id="{790AF083-D83E-4346-83CB-0A1B8B15FCEA}" type="slidenum">
              <a:rPr lang="fr-FR" smtClean="0"/>
              <a:t>17</a:t>
            </a:fld>
            <a:endParaRPr lang="fr-FR"/>
          </a:p>
        </p:txBody>
      </p:sp>
      <p:sp>
        <p:nvSpPr>
          <p:cNvPr id="6" name="ZoneTexte 5">
            <a:extLst>
              <a:ext uri="{FF2B5EF4-FFF2-40B4-BE49-F238E27FC236}">
                <a16:creationId xmlns:a16="http://schemas.microsoft.com/office/drawing/2014/main" id="{55C79117-4F8B-497E-984F-C4964ACE39E8}"/>
              </a:ext>
            </a:extLst>
          </p:cNvPr>
          <p:cNvSpPr txBox="1"/>
          <p:nvPr/>
        </p:nvSpPr>
        <p:spPr>
          <a:xfrm>
            <a:off x="1256143" y="1761482"/>
            <a:ext cx="9706825" cy="1785104"/>
          </a:xfrm>
          <a:prstGeom prst="rect">
            <a:avLst/>
          </a:prstGeom>
          <a:noFill/>
        </p:spPr>
        <p:txBody>
          <a:bodyPr wrap="square" rtlCol="0">
            <a:spAutoFit/>
          </a:bodyPr>
          <a:lstStyle/>
          <a:p>
            <a:pPr algn="just">
              <a:spcAft>
                <a:spcPts val="1200"/>
              </a:spcAft>
            </a:pPr>
            <a:r>
              <a:rPr lang="fr-FR" sz="2000" b="1" dirty="0">
                <a:ea typeface="Times New Roman" panose="02020603050405020304" pitchFamily="18" charset="0"/>
              </a:rPr>
              <a:t>Article 4-9 </a:t>
            </a:r>
            <a:r>
              <a:rPr lang="fr-FR" sz="2000" dirty="0">
                <a:ea typeface="Times New Roman" panose="02020603050405020304" pitchFamily="18" charset="0"/>
              </a:rPr>
              <a:t>:</a:t>
            </a:r>
          </a:p>
          <a:p>
            <a:pPr marL="342900" indent="-342900" algn="just">
              <a:spcAft>
                <a:spcPts val="1200"/>
              </a:spcAft>
              <a:buFont typeface="Arial" panose="020B0604020202020204" pitchFamily="34" charset="0"/>
              <a:buChar char="•"/>
              <a:tabLst>
                <a:tab pos="228600" algn="l"/>
              </a:tabLst>
            </a:pPr>
            <a:r>
              <a:rPr lang="fr-FR" sz="2000" dirty="0">
                <a:ea typeface="Times New Roman" panose="02020603050405020304" pitchFamily="18" charset="0"/>
                <a:cs typeface="Times New Roman" panose="02020603050405020304" pitchFamily="18" charset="0"/>
              </a:rPr>
              <a:t>Si on oublie d’amener une feuille de rencontres il faut en faire une sur papier libre, le faire signer par les deux capitaines. Puis tout recopier sur une feuille correcte et conserver les deux : le "brouillon" pour les signatures et la feuille officielle pour la lisibilité !!!</a:t>
            </a:r>
            <a:endParaRPr lang="fr-FR" sz="2000" dirty="0">
              <a:ea typeface="Times New Roman" panose="02020603050405020304" pitchFamily="18" charset="0"/>
            </a:endParaRPr>
          </a:p>
        </p:txBody>
      </p:sp>
      <p:sp>
        <p:nvSpPr>
          <p:cNvPr id="8" name="Espace réservé du pied de page 3">
            <a:extLst>
              <a:ext uri="{FF2B5EF4-FFF2-40B4-BE49-F238E27FC236}">
                <a16:creationId xmlns:a16="http://schemas.microsoft.com/office/drawing/2014/main" id="{F42A3CBC-02B3-4C70-9016-0ACA95360AE7}"/>
              </a:ext>
            </a:extLst>
          </p:cNvPr>
          <p:cNvSpPr txBox="1">
            <a:spLocks/>
          </p:cNvSpPr>
          <p:nvPr/>
        </p:nvSpPr>
        <p:spPr>
          <a:xfrm>
            <a:off x="3810000" y="6356350"/>
            <a:ext cx="4571999"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Réunion des capitaines ICD 2023</a:t>
            </a:r>
            <a:endParaRPr lang="fr-FR" dirty="0"/>
          </a:p>
        </p:txBody>
      </p:sp>
      <p:sp>
        <p:nvSpPr>
          <p:cNvPr id="9" name="ZoneTexte 8">
            <a:extLst>
              <a:ext uri="{FF2B5EF4-FFF2-40B4-BE49-F238E27FC236}">
                <a16:creationId xmlns:a16="http://schemas.microsoft.com/office/drawing/2014/main" id="{2249EA0C-74E4-438B-8A74-5FFE241D5A18}"/>
              </a:ext>
            </a:extLst>
          </p:cNvPr>
          <p:cNvSpPr txBox="1"/>
          <p:nvPr/>
        </p:nvSpPr>
        <p:spPr>
          <a:xfrm>
            <a:off x="1256143" y="3518265"/>
            <a:ext cx="9993746" cy="3016210"/>
          </a:xfrm>
          <a:prstGeom prst="rect">
            <a:avLst/>
          </a:prstGeom>
          <a:noFill/>
        </p:spPr>
        <p:txBody>
          <a:bodyPr wrap="square" rtlCol="0">
            <a:spAutoFit/>
          </a:bodyPr>
          <a:lstStyle/>
          <a:p>
            <a:pPr>
              <a:spcAft>
                <a:spcPts val="1200"/>
              </a:spcAft>
            </a:pPr>
            <a:r>
              <a:rPr lang="en-US" sz="2000" b="1" dirty="0"/>
              <a:t>Avant la rencontre</a:t>
            </a:r>
            <a:r>
              <a:rPr lang="en-US" sz="2000" dirty="0"/>
              <a:t> : </a:t>
            </a:r>
          </a:p>
          <a:p>
            <a:pPr marL="285750" indent="-285750">
              <a:spcAft>
                <a:spcPts val="1200"/>
              </a:spcAft>
              <a:buFont typeface="Arial" panose="020B0604020202020204" pitchFamily="34" charset="0"/>
              <a:buChar char="•"/>
            </a:pPr>
            <a:r>
              <a:rPr lang="en-US" sz="2000" dirty="0"/>
              <a:t>La </a:t>
            </a:r>
            <a:r>
              <a:rPr lang="en-US" sz="2000" dirty="0" err="1"/>
              <a:t>feuille</a:t>
            </a:r>
            <a:r>
              <a:rPr lang="en-US" sz="2000" dirty="0"/>
              <a:t> de rencontre </a:t>
            </a:r>
            <a:r>
              <a:rPr lang="en-US" sz="2000" dirty="0" err="1"/>
              <a:t>est</a:t>
            </a:r>
            <a:r>
              <a:rPr lang="en-US" sz="2000" dirty="0"/>
              <a:t> </a:t>
            </a:r>
            <a:r>
              <a:rPr lang="en-US" sz="2000" dirty="0" err="1"/>
              <a:t>pré-remplie</a:t>
            </a:r>
            <a:r>
              <a:rPr lang="en-US" sz="2000" dirty="0"/>
              <a:t> (n° de </a:t>
            </a:r>
            <a:r>
              <a:rPr lang="en-US" sz="2000" dirty="0" err="1"/>
              <a:t>journée</a:t>
            </a:r>
            <a:r>
              <a:rPr lang="en-US" sz="2000" dirty="0"/>
              <a:t>, date, division, </a:t>
            </a:r>
            <a:r>
              <a:rPr lang="en-US" sz="2000" dirty="0" err="1"/>
              <a:t>poule</a:t>
            </a:r>
            <a:r>
              <a:rPr lang="en-US" sz="2000" dirty="0"/>
              <a:t>) par le capitaine </a:t>
            </a:r>
            <a:r>
              <a:rPr lang="en-US" sz="2000" dirty="0" err="1"/>
              <a:t>receveur</a:t>
            </a:r>
            <a:r>
              <a:rPr lang="en-US" sz="2000" dirty="0"/>
              <a:t> ; </a:t>
            </a:r>
            <a:r>
              <a:rPr lang="en-US" sz="2000" dirty="0" err="1"/>
              <a:t>chaque</a:t>
            </a:r>
            <a:r>
              <a:rPr lang="en-US" sz="2000" dirty="0"/>
              <a:t> capitaine y </a:t>
            </a:r>
            <a:r>
              <a:rPr lang="en-US" sz="2000" dirty="0" err="1"/>
              <a:t>complète</a:t>
            </a:r>
            <a:r>
              <a:rPr lang="en-US" sz="2000" dirty="0"/>
              <a:t> </a:t>
            </a:r>
            <a:r>
              <a:rPr lang="en-US" sz="2000" dirty="0" err="1"/>
              <a:t>ensuite</a:t>
            </a:r>
            <a:r>
              <a:rPr lang="en-US" sz="2000" dirty="0"/>
              <a:t> </a:t>
            </a:r>
            <a:r>
              <a:rPr lang="en-US" sz="2000" dirty="0" err="1"/>
              <a:t>sa</a:t>
            </a:r>
            <a:r>
              <a:rPr lang="en-US" sz="2000" dirty="0"/>
              <a:t> composition </a:t>
            </a:r>
            <a:r>
              <a:rPr lang="en-US" sz="2000" dirty="0" err="1"/>
              <a:t>d’équipe</a:t>
            </a:r>
            <a:endParaRPr lang="en-US" sz="2000" dirty="0"/>
          </a:p>
          <a:p>
            <a:pPr marL="285750" indent="-285750">
              <a:spcAft>
                <a:spcPts val="1200"/>
              </a:spcAft>
              <a:buFont typeface="Arial" panose="020B0604020202020204" pitchFamily="34" charset="0"/>
              <a:buChar char="•"/>
            </a:pPr>
            <a:r>
              <a:rPr lang="en-US" sz="2000" dirty="0"/>
              <a:t>Si </a:t>
            </a:r>
            <a:r>
              <a:rPr lang="en-US" sz="2000" b="1" dirty="0" err="1"/>
              <a:t>litige</a:t>
            </a:r>
            <a:r>
              <a:rPr lang="en-US" sz="2000" dirty="0"/>
              <a:t> sur </a:t>
            </a:r>
            <a:r>
              <a:rPr lang="en-US" sz="2000" b="1" dirty="0" err="1"/>
              <a:t>l’ordre</a:t>
            </a:r>
            <a:r>
              <a:rPr lang="en-US" sz="2000" b="1" dirty="0"/>
              <a:t> de </a:t>
            </a:r>
            <a:r>
              <a:rPr lang="en-US" sz="2000" b="1" dirty="0" err="1"/>
              <a:t>remplissage</a:t>
            </a:r>
            <a:r>
              <a:rPr lang="en-US" sz="2000" dirty="0"/>
              <a:t> des compositions =&gt; </a:t>
            </a:r>
            <a:r>
              <a:rPr lang="en-US" sz="2000" dirty="0" err="1"/>
              <a:t>chaque</a:t>
            </a:r>
            <a:r>
              <a:rPr lang="en-US" sz="2000" dirty="0"/>
              <a:t> capitaine </a:t>
            </a:r>
            <a:r>
              <a:rPr lang="en-US" sz="2000" dirty="0" err="1"/>
              <a:t>prépare</a:t>
            </a:r>
            <a:r>
              <a:rPr lang="en-US" sz="2000" dirty="0"/>
              <a:t> </a:t>
            </a:r>
            <a:r>
              <a:rPr lang="en-US" sz="2000" dirty="0" err="1"/>
              <a:t>sa</a:t>
            </a:r>
            <a:r>
              <a:rPr lang="en-US" sz="2000" dirty="0"/>
              <a:t> </a:t>
            </a:r>
            <a:r>
              <a:rPr lang="en-US" sz="2000" b="1" dirty="0"/>
              <a:t>composition </a:t>
            </a:r>
            <a:r>
              <a:rPr lang="en-US" sz="2000" b="1" dirty="0" err="1"/>
              <a:t>d’équipe</a:t>
            </a:r>
            <a:r>
              <a:rPr lang="en-US" sz="2000" dirty="0"/>
              <a:t> sur </a:t>
            </a:r>
            <a:r>
              <a:rPr lang="en-US" sz="2000" b="1" dirty="0"/>
              <a:t>papier libre</a:t>
            </a:r>
            <a:r>
              <a:rPr lang="en-US" sz="2000" dirty="0"/>
              <a:t> et </a:t>
            </a:r>
            <a:r>
              <a:rPr lang="en-US" sz="2000" b="1" dirty="0"/>
              <a:t>le capitaine </a:t>
            </a:r>
            <a:r>
              <a:rPr lang="en-US" sz="2000" b="1" dirty="0" err="1"/>
              <a:t>receveur</a:t>
            </a:r>
            <a:r>
              <a:rPr lang="en-US" sz="2000" b="1" dirty="0"/>
              <a:t> </a:t>
            </a:r>
            <a:r>
              <a:rPr lang="en-US" sz="2000" dirty="0" err="1"/>
              <a:t>inscrit</a:t>
            </a:r>
            <a:r>
              <a:rPr lang="en-US" sz="2000" b="1" dirty="0"/>
              <a:t> </a:t>
            </a:r>
            <a:r>
              <a:rPr lang="en-US" sz="2000" dirty="0" err="1"/>
              <a:t>ensuite</a:t>
            </a:r>
            <a:r>
              <a:rPr lang="en-US" sz="2000" b="1" dirty="0"/>
              <a:t> </a:t>
            </a:r>
            <a:r>
              <a:rPr lang="en-US" sz="2000" dirty="0"/>
              <a:t>les compositions des </a:t>
            </a:r>
            <a:r>
              <a:rPr lang="en-US" sz="2000" dirty="0" err="1"/>
              <a:t>équipes</a:t>
            </a:r>
            <a:r>
              <a:rPr lang="en-US" sz="2000" dirty="0"/>
              <a:t> sur</a:t>
            </a:r>
            <a:r>
              <a:rPr lang="en-US" sz="2000" b="1" dirty="0"/>
              <a:t> la </a:t>
            </a:r>
            <a:r>
              <a:rPr lang="en-US" sz="2000" b="1" dirty="0" err="1"/>
              <a:t>feuille</a:t>
            </a:r>
            <a:r>
              <a:rPr lang="en-US" sz="2000" b="1" dirty="0"/>
              <a:t> de </a:t>
            </a:r>
            <a:r>
              <a:rPr lang="en-US" sz="2000" b="1" dirty="0" err="1"/>
              <a:t>résultats</a:t>
            </a:r>
            <a:r>
              <a:rPr lang="en-US" sz="2000" b="1" dirty="0"/>
              <a:t> </a:t>
            </a:r>
          </a:p>
          <a:p>
            <a:pPr marL="285750" indent="-285750">
              <a:spcAft>
                <a:spcPts val="1200"/>
              </a:spcAft>
              <a:buFont typeface="Arial" panose="020B0604020202020204" pitchFamily="34" charset="0"/>
              <a:buChar char="•"/>
            </a:pPr>
            <a:r>
              <a:rPr lang="en-US" sz="2000" b="1" dirty="0"/>
              <a:t>Ne pas </a:t>
            </a:r>
            <a:r>
              <a:rPr lang="en-US" sz="2000" b="1" dirty="0" err="1"/>
              <a:t>oublier</a:t>
            </a:r>
            <a:r>
              <a:rPr lang="en-US" sz="2000" b="1" dirty="0"/>
              <a:t> </a:t>
            </a:r>
            <a:r>
              <a:rPr lang="en-US" sz="2000" dirty="0"/>
              <a:t>de</a:t>
            </a:r>
            <a:r>
              <a:rPr lang="en-US" sz="2000" b="1" dirty="0"/>
              <a:t> </a:t>
            </a:r>
            <a:r>
              <a:rPr lang="en-US" sz="2000" b="1" dirty="0" err="1"/>
              <a:t>remplir</a:t>
            </a:r>
            <a:r>
              <a:rPr lang="en-US" sz="2000" b="1" dirty="0"/>
              <a:t> la </a:t>
            </a:r>
            <a:r>
              <a:rPr lang="en-US" sz="2000" b="1" dirty="0" err="1"/>
              <a:t>colonne</a:t>
            </a:r>
            <a:r>
              <a:rPr lang="en-US" sz="2000" b="1" dirty="0"/>
              <a:t> </a:t>
            </a:r>
            <a:r>
              <a:rPr lang="en-US" sz="2000" dirty="0" err="1"/>
              <a:t>indiquant</a:t>
            </a:r>
            <a:r>
              <a:rPr lang="en-US" sz="2000" b="1" dirty="0"/>
              <a:t> </a:t>
            </a:r>
            <a:r>
              <a:rPr lang="en-US" sz="2000" b="1" dirty="0" err="1"/>
              <a:t>l’ORDRE</a:t>
            </a:r>
            <a:r>
              <a:rPr lang="en-US" sz="2000" b="1" dirty="0"/>
              <a:t> </a:t>
            </a:r>
            <a:r>
              <a:rPr lang="en-US" sz="2000" dirty="0"/>
              <a:t>dans </a:t>
            </a:r>
            <a:r>
              <a:rPr lang="en-US" sz="2000" dirty="0" err="1"/>
              <a:t>lequel</a:t>
            </a:r>
            <a:r>
              <a:rPr lang="en-US" sz="2000" dirty="0"/>
              <a:t> les </a:t>
            </a:r>
            <a:r>
              <a:rPr lang="en-US" sz="2000" dirty="0" err="1"/>
              <a:t>matchs</a:t>
            </a:r>
            <a:r>
              <a:rPr lang="en-US" sz="2000" dirty="0"/>
              <a:t> se </a:t>
            </a:r>
            <a:r>
              <a:rPr lang="en-US" sz="2000" dirty="0" err="1"/>
              <a:t>jouent</a:t>
            </a:r>
            <a:r>
              <a:rPr lang="en-US" sz="2000" dirty="0"/>
              <a:t> au </a:t>
            </a:r>
            <a:r>
              <a:rPr lang="en-US" sz="2000" dirty="0" err="1"/>
              <a:t>cours</a:t>
            </a:r>
            <a:r>
              <a:rPr lang="en-US" sz="2000" dirty="0"/>
              <a:t> de la soirée</a:t>
            </a:r>
          </a:p>
        </p:txBody>
      </p:sp>
      <p:sp>
        <p:nvSpPr>
          <p:cNvPr id="10" name="ZoneTexte 9">
            <a:extLst>
              <a:ext uri="{FF2B5EF4-FFF2-40B4-BE49-F238E27FC236}">
                <a16:creationId xmlns:a16="http://schemas.microsoft.com/office/drawing/2014/main" id="{7FB408ED-B670-438D-B116-46438D3AF733}"/>
              </a:ext>
            </a:extLst>
          </p:cNvPr>
          <p:cNvSpPr txBox="1"/>
          <p:nvPr/>
        </p:nvSpPr>
        <p:spPr>
          <a:xfrm>
            <a:off x="1256143" y="883775"/>
            <a:ext cx="9706825" cy="861774"/>
          </a:xfrm>
          <a:prstGeom prst="rect">
            <a:avLst/>
          </a:prstGeom>
          <a:noFill/>
        </p:spPr>
        <p:txBody>
          <a:bodyPr wrap="square" rtlCol="0">
            <a:spAutoFit/>
          </a:bodyPr>
          <a:lstStyle/>
          <a:p>
            <a:pPr algn="just">
              <a:spcAft>
                <a:spcPts val="1200"/>
              </a:spcAft>
            </a:pPr>
            <a:r>
              <a:rPr lang="fr-FR" sz="2000" b="1" dirty="0">
                <a:ea typeface="Times New Roman" panose="02020603050405020304" pitchFamily="18" charset="0"/>
              </a:rPr>
              <a:t>Article 4-7 </a:t>
            </a:r>
            <a:r>
              <a:rPr lang="fr-FR" sz="2000" dirty="0">
                <a:ea typeface="Times New Roman" panose="02020603050405020304" pitchFamily="18" charset="0"/>
              </a:rPr>
              <a:t>: Les volants</a:t>
            </a:r>
          </a:p>
          <a:p>
            <a:pPr marL="342900" indent="-342900" algn="just">
              <a:spcAft>
                <a:spcPts val="1200"/>
              </a:spcAft>
              <a:buFont typeface="Arial" panose="020B0604020202020204" pitchFamily="34" charset="0"/>
              <a:buChar char="•"/>
              <a:tabLst>
                <a:tab pos="228600" algn="l"/>
              </a:tabLst>
            </a:pPr>
            <a:r>
              <a:rPr lang="fr-FR" sz="2000" dirty="0">
                <a:ea typeface="Times New Roman" panose="02020603050405020304" pitchFamily="18" charset="0"/>
                <a:cs typeface="Times New Roman" panose="02020603050405020304" pitchFamily="18" charset="0"/>
              </a:rPr>
              <a:t>Le club receveur fournit les volants de la rencontre</a:t>
            </a:r>
            <a:endParaRPr lang="fr-FR" sz="2000" dirty="0">
              <a:ea typeface="Times New Roman" panose="02020603050405020304" pitchFamily="18" charset="0"/>
            </a:endParaRPr>
          </a:p>
        </p:txBody>
      </p:sp>
      <p:sp>
        <p:nvSpPr>
          <p:cNvPr id="2" name="ZoneTexte 1">
            <a:extLst>
              <a:ext uri="{FF2B5EF4-FFF2-40B4-BE49-F238E27FC236}">
                <a16:creationId xmlns:a16="http://schemas.microsoft.com/office/drawing/2014/main" id="{9C2F1564-94D3-7305-35D1-56346B43BA16}"/>
              </a:ext>
            </a:extLst>
          </p:cNvPr>
          <p:cNvSpPr txBox="1"/>
          <p:nvPr/>
        </p:nvSpPr>
        <p:spPr>
          <a:xfrm>
            <a:off x="2629084" y="188284"/>
            <a:ext cx="5532581" cy="369332"/>
          </a:xfrm>
          <a:prstGeom prst="rect">
            <a:avLst/>
          </a:prstGeom>
          <a:noFill/>
        </p:spPr>
        <p:txBody>
          <a:bodyPr wrap="square" rtlCol="0">
            <a:spAutoFit/>
          </a:bodyPr>
          <a:lstStyle/>
          <a:p>
            <a:r>
              <a:rPr lang="en-US" b="1" dirty="0"/>
              <a:t>4 - Points </a:t>
            </a:r>
            <a:r>
              <a:rPr lang="en-US" b="1" dirty="0" err="1"/>
              <a:t>clés</a:t>
            </a:r>
            <a:r>
              <a:rPr lang="en-US" b="1" dirty="0"/>
              <a:t> du </a:t>
            </a:r>
            <a:r>
              <a:rPr lang="en-US" b="1" dirty="0" err="1"/>
              <a:t>règlement</a:t>
            </a:r>
            <a:r>
              <a:rPr lang="en-US" b="1" dirty="0"/>
              <a:t> des ICD</a:t>
            </a:r>
            <a:endParaRPr lang="fr-FR" b="1" dirty="0"/>
          </a:p>
        </p:txBody>
      </p:sp>
      <p:sp>
        <p:nvSpPr>
          <p:cNvPr id="5" name="ZoneTexte 4">
            <a:extLst>
              <a:ext uri="{FF2B5EF4-FFF2-40B4-BE49-F238E27FC236}">
                <a16:creationId xmlns:a16="http://schemas.microsoft.com/office/drawing/2014/main" id="{6DFD5047-66A6-F8F9-C7B1-93E38C3D4328}"/>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1167373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D905ED4A-8588-4DAE-95A3-1B6774E93670}"/>
              </a:ext>
            </a:extLst>
          </p:cNvPr>
          <p:cNvSpPr>
            <a:spLocks noGrp="1"/>
          </p:cNvSpPr>
          <p:nvPr>
            <p:ph type="sldNum" sz="quarter" idx="12"/>
          </p:nvPr>
        </p:nvSpPr>
        <p:spPr/>
        <p:txBody>
          <a:bodyPr/>
          <a:lstStyle/>
          <a:p>
            <a:fld id="{790AF083-D83E-4346-83CB-0A1B8B15FCEA}" type="slidenum">
              <a:rPr lang="fr-FR" smtClean="0"/>
              <a:t>18</a:t>
            </a:fld>
            <a:endParaRPr lang="fr-FR"/>
          </a:p>
        </p:txBody>
      </p:sp>
      <p:sp>
        <p:nvSpPr>
          <p:cNvPr id="8" name="ZoneTexte 7">
            <a:extLst>
              <a:ext uri="{FF2B5EF4-FFF2-40B4-BE49-F238E27FC236}">
                <a16:creationId xmlns:a16="http://schemas.microsoft.com/office/drawing/2014/main" id="{0E68960C-FA42-4F14-AF5F-FF56FFE940E8}"/>
              </a:ext>
            </a:extLst>
          </p:cNvPr>
          <p:cNvSpPr txBox="1"/>
          <p:nvPr/>
        </p:nvSpPr>
        <p:spPr>
          <a:xfrm>
            <a:off x="1311564" y="3678745"/>
            <a:ext cx="9993746" cy="2400657"/>
          </a:xfrm>
          <a:prstGeom prst="rect">
            <a:avLst/>
          </a:prstGeom>
          <a:noFill/>
        </p:spPr>
        <p:txBody>
          <a:bodyPr wrap="square" rtlCol="0">
            <a:spAutoFit/>
          </a:bodyPr>
          <a:lstStyle/>
          <a:p>
            <a:pPr>
              <a:spcAft>
                <a:spcPts val="1200"/>
              </a:spcAft>
            </a:pPr>
            <a:r>
              <a:rPr lang="en-US" sz="2000" b="1" dirty="0"/>
              <a:t>Par </a:t>
            </a:r>
            <a:r>
              <a:rPr lang="en-US" sz="2000" b="1" dirty="0" err="1"/>
              <a:t>avance</a:t>
            </a:r>
            <a:r>
              <a:rPr lang="en-US" sz="2000" b="1" dirty="0"/>
              <a:t> grand merci </a:t>
            </a:r>
            <a:r>
              <a:rPr lang="en-US" sz="2000" dirty="0"/>
              <a:t>: </a:t>
            </a:r>
          </a:p>
          <a:p>
            <a:pPr marL="285750" indent="-285750">
              <a:spcAft>
                <a:spcPts val="1200"/>
              </a:spcAft>
              <a:buFont typeface="Arial" panose="020B0604020202020204" pitchFamily="34" charset="0"/>
              <a:buChar char="•"/>
            </a:pPr>
            <a:r>
              <a:rPr lang="fr-FR" sz="2000" dirty="0"/>
              <a:t>Ecrire les noms </a:t>
            </a:r>
            <a:r>
              <a:rPr lang="fr-FR" sz="2000" b="1" u="sng" dirty="0"/>
              <a:t>bien lisibles</a:t>
            </a:r>
            <a:r>
              <a:rPr lang="fr-FR" sz="2000" dirty="0"/>
              <a:t>. De préférence </a:t>
            </a:r>
            <a:r>
              <a:rPr lang="fr-FR" sz="2000" b="1" dirty="0"/>
              <a:t>"Prénom NOM"</a:t>
            </a:r>
            <a:r>
              <a:rPr lang="fr-FR" sz="2000" dirty="0"/>
              <a:t> !</a:t>
            </a:r>
          </a:p>
          <a:p>
            <a:pPr marL="285750" indent="-285750">
              <a:spcAft>
                <a:spcPts val="1200"/>
              </a:spcAft>
              <a:buFont typeface="Arial" panose="020B0604020202020204" pitchFamily="34" charset="0"/>
              <a:buChar char="•"/>
            </a:pPr>
            <a:r>
              <a:rPr lang="fr-FR" sz="2000" dirty="0"/>
              <a:t>Pour le </a:t>
            </a:r>
            <a:r>
              <a:rPr lang="fr-FR" sz="2000" b="1" dirty="0"/>
              <a:t>résultat final</a:t>
            </a:r>
            <a:r>
              <a:rPr lang="fr-FR" sz="2000" dirty="0"/>
              <a:t> de la rencontre, indiquer </a:t>
            </a:r>
            <a:r>
              <a:rPr lang="fr-FR" sz="2000" b="1" dirty="0"/>
              <a:t>soit</a:t>
            </a:r>
            <a:r>
              <a:rPr lang="fr-FR" sz="2000" dirty="0"/>
              <a:t> le nom du club </a:t>
            </a:r>
            <a:r>
              <a:rPr lang="fr-FR" sz="2000" b="1" dirty="0"/>
              <a:t>soit</a:t>
            </a:r>
            <a:r>
              <a:rPr lang="fr-FR" sz="2000" dirty="0"/>
              <a:t> le sigle suivi par le </a:t>
            </a:r>
            <a:r>
              <a:rPr lang="fr-FR" sz="2000" b="1" dirty="0"/>
              <a:t>nº équipe</a:t>
            </a:r>
          </a:p>
          <a:p>
            <a:pPr marL="285750" indent="-285750">
              <a:spcAft>
                <a:spcPts val="1200"/>
              </a:spcAft>
              <a:buFont typeface="Arial" panose="020B0604020202020204" pitchFamily="34" charset="0"/>
              <a:buChar char="•"/>
            </a:pPr>
            <a:r>
              <a:rPr lang="fr-FR" sz="2000" dirty="0"/>
              <a:t>Indiquer le </a:t>
            </a:r>
            <a:r>
              <a:rPr lang="fr-FR" sz="2000" b="1" dirty="0"/>
              <a:t>score avec l’équipe vainqueur en premier</a:t>
            </a:r>
            <a:r>
              <a:rPr lang="fr-FR" sz="2000" dirty="0"/>
              <a:t> : C’est à dire 4/1 même si c’est l’équipe visiteuse qui gagne. </a:t>
            </a:r>
            <a:endParaRPr lang="en-US" sz="2000" dirty="0"/>
          </a:p>
        </p:txBody>
      </p:sp>
      <p:sp>
        <p:nvSpPr>
          <p:cNvPr id="11" name="Espace réservé du pied de page 3">
            <a:extLst>
              <a:ext uri="{FF2B5EF4-FFF2-40B4-BE49-F238E27FC236}">
                <a16:creationId xmlns:a16="http://schemas.microsoft.com/office/drawing/2014/main" id="{1544D4C2-EBE1-4AA8-A7B0-DAB0BA3A05D0}"/>
              </a:ext>
            </a:extLst>
          </p:cNvPr>
          <p:cNvSpPr txBox="1">
            <a:spLocks/>
          </p:cNvSpPr>
          <p:nvPr/>
        </p:nvSpPr>
        <p:spPr>
          <a:xfrm>
            <a:off x="3854246" y="6356350"/>
            <a:ext cx="4571999"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Réunion des capitaines ICD 2023</a:t>
            </a:r>
            <a:endParaRPr lang="fr-FR" dirty="0"/>
          </a:p>
        </p:txBody>
      </p:sp>
      <p:sp>
        <p:nvSpPr>
          <p:cNvPr id="12" name="ZoneTexte 11">
            <a:extLst>
              <a:ext uri="{FF2B5EF4-FFF2-40B4-BE49-F238E27FC236}">
                <a16:creationId xmlns:a16="http://schemas.microsoft.com/office/drawing/2014/main" id="{7D69EEC2-EF9E-4330-A63D-9AE4F8C42C26}"/>
              </a:ext>
            </a:extLst>
          </p:cNvPr>
          <p:cNvSpPr txBox="1"/>
          <p:nvPr/>
        </p:nvSpPr>
        <p:spPr>
          <a:xfrm>
            <a:off x="1311564" y="1212001"/>
            <a:ext cx="9993746" cy="2246769"/>
          </a:xfrm>
          <a:prstGeom prst="rect">
            <a:avLst/>
          </a:prstGeom>
          <a:noFill/>
        </p:spPr>
        <p:txBody>
          <a:bodyPr wrap="square" rtlCol="0">
            <a:spAutoFit/>
          </a:bodyPr>
          <a:lstStyle/>
          <a:p>
            <a:pPr>
              <a:spcAft>
                <a:spcPts val="1200"/>
              </a:spcAft>
            </a:pPr>
            <a:r>
              <a:rPr lang="en-US" sz="2000" b="1" dirty="0"/>
              <a:t>Après la rencontre</a:t>
            </a:r>
            <a:r>
              <a:rPr lang="en-US" sz="2000" dirty="0"/>
              <a:t> : </a:t>
            </a:r>
          </a:p>
          <a:p>
            <a:pPr marL="285750" indent="-285750">
              <a:spcAft>
                <a:spcPts val="1200"/>
              </a:spcAft>
              <a:buFont typeface="Arial" panose="020B0604020202020204" pitchFamily="34" charset="0"/>
              <a:buChar char="•"/>
            </a:pPr>
            <a:r>
              <a:rPr lang="en-US" sz="2000" dirty="0"/>
              <a:t>Les capitaines </a:t>
            </a:r>
            <a:r>
              <a:rPr lang="en-US" sz="2000" b="1" dirty="0" err="1"/>
              <a:t>complètent</a:t>
            </a:r>
            <a:r>
              <a:rPr lang="en-US" sz="2000" b="1" dirty="0"/>
              <a:t> les </a:t>
            </a:r>
            <a:r>
              <a:rPr lang="en-US" sz="2000" b="1" dirty="0" err="1"/>
              <a:t>résultats</a:t>
            </a:r>
            <a:r>
              <a:rPr lang="en-US" sz="2000" b="1" dirty="0"/>
              <a:t> </a:t>
            </a:r>
            <a:r>
              <a:rPr lang="en-US" sz="2000" dirty="0"/>
              <a:t>des matches et le </a:t>
            </a:r>
            <a:r>
              <a:rPr lang="en-US" sz="2000" b="1" dirty="0"/>
              <a:t>score final </a:t>
            </a:r>
            <a:r>
              <a:rPr lang="en-US" sz="2000" dirty="0"/>
              <a:t>de la rencontre</a:t>
            </a:r>
          </a:p>
          <a:p>
            <a:pPr marL="285750" indent="-285750">
              <a:spcAft>
                <a:spcPts val="1200"/>
              </a:spcAft>
              <a:buFont typeface="Arial" panose="020B0604020202020204" pitchFamily="34" charset="0"/>
              <a:buChar char="•"/>
            </a:pPr>
            <a:r>
              <a:rPr lang="en-US" sz="2000" dirty="0"/>
              <a:t>Les capitaines </a:t>
            </a:r>
            <a:r>
              <a:rPr lang="en-US" sz="2000" dirty="0" err="1"/>
              <a:t>vérifient</a:t>
            </a:r>
            <a:r>
              <a:rPr lang="en-US" sz="2000" dirty="0"/>
              <a:t> </a:t>
            </a:r>
            <a:r>
              <a:rPr lang="en-US" sz="2000" dirty="0" err="1"/>
              <a:t>qu’ils</a:t>
            </a:r>
            <a:r>
              <a:rPr lang="en-US" sz="2000" dirty="0"/>
              <a:t> </a:t>
            </a:r>
            <a:r>
              <a:rPr lang="en-US" sz="2000" dirty="0" err="1"/>
              <a:t>ont</a:t>
            </a:r>
            <a:r>
              <a:rPr lang="en-US" sz="2000" dirty="0"/>
              <a:t> bien </a:t>
            </a:r>
            <a:r>
              <a:rPr lang="en-US" sz="2000" dirty="0" err="1"/>
              <a:t>indiqué</a:t>
            </a:r>
            <a:r>
              <a:rPr lang="en-US" sz="2000" dirty="0"/>
              <a:t> </a:t>
            </a:r>
            <a:r>
              <a:rPr lang="en-US" sz="2000" dirty="0" err="1"/>
              <a:t>leurs</a:t>
            </a:r>
            <a:r>
              <a:rPr lang="en-US" sz="2000" dirty="0"/>
              <a:t> </a:t>
            </a:r>
            <a:r>
              <a:rPr lang="en-US" sz="2000" b="1" dirty="0" err="1"/>
              <a:t>coordonées</a:t>
            </a:r>
            <a:r>
              <a:rPr lang="en-US" sz="2000" dirty="0"/>
              <a:t> dans le cartouche du bas</a:t>
            </a:r>
          </a:p>
          <a:p>
            <a:pPr marL="285750" indent="-285750">
              <a:spcAft>
                <a:spcPts val="1200"/>
              </a:spcAft>
              <a:buFont typeface="Arial" panose="020B0604020202020204" pitchFamily="34" charset="0"/>
              <a:buChar char="•"/>
            </a:pPr>
            <a:r>
              <a:rPr lang="en-US" sz="2000" dirty="0"/>
              <a:t>Les capitaines </a:t>
            </a:r>
            <a:r>
              <a:rPr lang="en-US" sz="2000" dirty="0" err="1"/>
              <a:t>vérifient</a:t>
            </a:r>
            <a:r>
              <a:rPr lang="en-US" sz="2000" dirty="0"/>
              <a:t> </a:t>
            </a:r>
            <a:r>
              <a:rPr lang="en-US" sz="2000" dirty="0" err="1"/>
              <a:t>qu’ils</a:t>
            </a:r>
            <a:r>
              <a:rPr lang="en-US" sz="2000" dirty="0"/>
              <a:t> </a:t>
            </a:r>
            <a:r>
              <a:rPr lang="en-US" sz="2000" dirty="0" err="1"/>
              <a:t>ont</a:t>
            </a:r>
            <a:r>
              <a:rPr lang="en-US" sz="2000" dirty="0"/>
              <a:t> bien </a:t>
            </a:r>
            <a:r>
              <a:rPr lang="en-US" sz="2000" dirty="0" err="1"/>
              <a:t>indiqué</a:t>
            </a:r>
            <a:r>
              <a:rPr lang="en-US" sz="2000" dirty="0"/>
              <a:t> </a:t>
            </a:r>
            <a:r>
              <a:rPr lang="en-US" sz="2000" b="1" dirty="0" err="1"/>
              <a:t>l’ordre</a:t>
            </a:r>
            <a:r>
              <a:rPr lang="en-US" sz="2000" b="1" dirty="0"/>
              <a:t> de </a:t>
            </a:r>
            <a:r>
              <a:rPr lang="en-US" sz="2000" b="1" dirty="0" err="1"/>
              <a:t>déroulement</a:t>
            </a:r>
            <a:r>
              <a:rPr lang="en-US" sz="2000" b="1" dirty="0"/>
              <a:t> </a:t>
            </a:r>
            <a:r>
              <a:rPr lang="en-US" sz="2000" dirty="0"/>
              <a:t>des cinq matches</a:t>
            </a:r>
          </a:p>
          <a:p>
            <a:pPr marL="285750" indent="-285750">
              <a:spcAft>
                <a:spcPts val="1200"/>
              </a:spcAft>
              <a:buFont typeface="Arial" panose="020B0604020202020204" pitchFamily="34" charset="0"/>
              <a:buChar char="•"/>
            </a:pPr>
            <a:r>
              <a:rPr lang="en-US" sz="2000" b="1" dirty="0"/>
              <a:t>Les 2 capitaines </a:t>
            </a:r>
            <a:r>
              <a:rPr lang="en-US" sz="2000" b="1" dirty="0" err="1"/>
              <a:t>signent</a:t>
            </a:r>
            <a:r>
              <a:rPr lang="en-US" sz="2000" b="1" dirty="0"/>
              <a:t> la </a:t>
            </a:r>
            <a:r>
              <a:rPr lang="en-US" sz="2000" b="1" dirty="0" err="1"/>
              <a:t>feuille</a:t>
            </a:r>
            <a:r>
              <a:rPr lang="en-US" sz="2000" b="1" dirty="0"/>
              <a:t> de </a:t>
            </a:r>
            <a:r>
              <a:rPr lang="en-US" sz="2000" b="1" dirty="0" err="1"/>
              <a:t>résultats</a:t>
            </a:r>
            <a:endParaRPr lang="en-US" sz="2000" b="1" dirty="0"/>
          </a:p>
        </p:txBody>
      </p:sp>
      <p:sp>
        <p:nvSpPr>
          <p:cNvPr id="2" name="ZoneTexte 1">
            <a:extLst>
              <a:ext uri="{FF2B5EF4-FFF2-40B4-BE49-F238E27FC236}">
                <a16:creationId xmlns:a16="http://schemas.microsoft.com/office/drawing/2014/main" id="{681F0779-1B0C-43DB-C9BC-00EDC0EEB2FF}"/>
              </a:ext>
            </a:extLst>
          </p:cNvPr>
          <p:cNvSpPr txBox="1"/>
          <p:nvPr/>
        </p:nvSpPr>
        <p:spPr>
          <a:xfrm>
            <a:off x="2629084" y="188284"/>
            <a:ext cx="5532581" cy="369332"/>
          </a:xfrm>
          <a:prstGeom prst="rect">
            <a:avLst/>
          </a:prstGeom>
          <a:noFill/>
        </p:spPr>
        <p:txBody>
          <a:bodyPr wrap="square" rtlCol="0">
            <a:spAutoFit/>
          </a:bodyPr>
          <a:lstStyle/>
          <a:p>
            <a:r>
              <a:rPr lang="en-US" b="1" dirty="0"/>
              <a:t>4 - Points </a:t>
            </a:r>
            <a:r>
              <a:rPr lang="en-US" b="1" dirty="0" err="1"/>
              <a:t>clés</a:t>
            </a:r>
            <a:r>
              <a:rPr lang="en-US" b="1" dirty="0"/>
              <a:t> du </a:t>
            </a:r>
            <a:r>
              <a:rPr lang="en-US" b="1" dirty="0" err="1"/>
              <a:t>règlement</a:t>
            </a:r>
            <a:r>
              <a:rPr lang="en-US" b="1" dirty="0"/>
              <a:t> des ICD</a:t>
            </a:r>
            <a:endParaRPr lang="fr-FR" b="1" dirty="0"/>
          </a:p>
        </p:txBody>
      </p:sp>
      <p:sp>
        <p:nvSpPr>
          <p:cNvPr id="4" name="ZoneTexte 3">
            <a:extLst>
              <a:ext uri="{FF2B5EF4-FFF2-40B4-BE49-F238E27FC236}">
                <a16:creationId xmlns:a16="http://schemas.microsoft.com/office/drawing/2014/main" id="{53CE47F1-AB5C-B956-0379-B65620073A85}"/>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853500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D6B0A828-FC2F-4D38-8F3D-575C72A0D0BF}"/>
              </a:ext>
            </a:extLst>
          </p:cNvPr>
          <p:cNvSpPr>
            <a:spLocks noGrp="1"/>
          </p:cNvSpPr>
          <p:nvPr>
            <p:ph type="sldNum" sz="quarter" idx="12"/>
          </p:nvPr>
        </p:nvSpPr>
        <p:spPr/>
        <p:txBody>
          <a:bodyPr/>
          <a:lstStyle/>
          <a:p>
            <a:fld id="{790AF083-D83E-4346-83CB-0A1B8B15FCEA}" type="slidenum">
              <a:rPr lang="fr-FR" smtClean="0"/>
              <a:t>19</a:t>
            </a:fld>
            <a:endParaRPr lang="fr-FR"/>
          </a:p>
        </p:txBody>
      </p:sp>
      <p:sp>
        <p:nvSpPr>
          <p:cNvPr id="6" name="ZoneTexte 5">
            <a:extLst>
              <a:ext uri="{FF2B5EF4-FFF2-40B4-BE49-F238E27FC236}">
                <a16:creationId xmlns:a16="http://schemas.microsoft.com/office/drawing/2014/main" id="{EADEF56F-AC0E-4708-9C02-142EBFF000AA}"/>
              </a:ext>
            </a:extLst>
          </p:cNvPr>
          <p:cNvSpPr txBox="1"/>
          <p:nvPr/>
        </p:nvSpPr>
        <p:spPr>
          <a:xfrm>
            <a:off x="1251526" y="1328797"/>
            <a:ext cx="9993746" cy="3631763"/>
          </a:xfrm>
          <a:prstGeom prst="rect">
            <a:avLst/>
          </a:prstGeom>
          <a:noFill/>
        </p:spPr>
        <p:txBody>
          <a:bodyPr wrap="square" rtlCol="0">
            <a:spAutoFit/>
          </a:bodyPr>
          <a:lstStyle/>
          <a:p>
            <a:pPr>
              <a:spcAft>
                <a:spcPts val="1200"/>
              </a:spcAft>
            </a:pPr>
            <a:r>
              <a:rPr lang="en-US" sz="2000" b="1" dirty="0" err="1"/>
              <a:t>Toujours</a:t>
            </a:r>
            <a:r>
              <a:rPr lang="en-US" sz="2000" b="1" dirty="0"/>
              <a:t> après la rencontre</a:t>
            </a:r>
            <a:r>
              <a:rPr lang="en-US" sz="2000" dirty="0"/>
              <a:t> : </a:t>
            </a:r>
          </a:p>
          <a:p>
            <a:pPr marL="342900" indent="-342900">
              <a:spcAft>
                <a:spcPts val="1200"/>
              </a:spcAft>
              <a:buFont typeface="Arial" panose="020B0604020202020204" pitchFamily="34" charset="0"/>
              <a:buChar char="•"/>
            </a:pPr>
            <a:r>
              <a:rPr lang="fr-FR" sz="2000" dirty="0">
                <a:latin typeface="Times New Roman" panose="02020603050405020304" pitchFamily="18" charset="0"/>
                <a:ea typeface="Times New Roman" panose="02020603050405020304" pitchFamily="18" charset="0"/>
              </a:rPr>
              <a:t>L'équipe </a:t>
            </a:r>
            <a:r>
              <a:rPr lang="fr-FR" sz="2000" b="1" dirty="0">
                <a:latin typeface="Times New Roman" panose="02020603050405020304" pitchFamily="18" charset="0"/>
                <a:ea typeface="Times New Roman" panose="02020603050405020304" pitchFamily="18" charset="0"/>
              </a:rPr>
              <a:t>visiteuse </a:t>
            </a:r>
            <a:r>
              <a:rPr lang="fr-FR" sz="2000" dirty="0">
                <a:latin typeface="Times New Roman" panose="02020603050405020304" pitchFamily="18" charset="0"/>
                <a:ea typeface="Times New Roman" panose="02020603050405020304" pitchFamily="18" charset="0"/>
              </a:rPr>
              <a:t>conserve </a:t>
            </a:r>
            <a:r>
              <a:rPr lang="fr-FR" sz="2000" b="1" dirty="0">
                <a:latin typeface="Times New Roman" panose="02020603050405020304" pitchFamily="18" charset="0"/>
                <a:ea typeface="Times New Roman" panose="02020603050405020304" pitchFamily="18" charset="0"/>
              </a:rPr>
              <a:t>l’original de la feuille de rencontre</a:t>
            </a:r>
            <a:r>
              <a:rPr lang="fr-FR" sz="2000" dirty="0">
                <a:latin typeface="Times New Roman" panose="02020603050405020304" pitchFamily="18" charset="0"/>
                <a:ea typeface="Times New Roman" panose="02020603050405020304" pitchFamily="18" charset="0"/>
              </a:rPr>
              <a:t> et </a:t>
            </a:r>
            <a:r>
              <a:rPr lang="fr-FR" sz="2000" b="1" dirty="0">
                <a:solidFill>
                  <a:srgbClr val="FF0000"/>
                </a:solidFill>
                <a:latin typeface="Times New Roman" panose="02020603050405020304" pitchFamily="18" charset="0"/>
                <a:ea typeface="Times New Roman" panose="02020603050405020304" pitchFamily="18" charset="0"/>
              </a:rPr>
              <a:t>l’archive jusqu’à la fin de la saison</a:t>
            </a:r>
            <a:r>
              <a:rPr lang="fr-FR" sz="2000" dirty="0">
                <a:solidFill>
                  <a:srgbClr val="FF0000"/>
                </a:solidFill>
                <a:latin typeface="Times New Roman" panose="02020603050405020304" pitchFamily="18" charset="0"/>
                <a:ea typeface="Times New Roman" panose="02020603050405020304" pitchFamily="18" charset="0"/>
              </a:rPr>
              <a:t>.</a:t>
            </a:r>
            <a:r>
              <a:rPr lang="fr-FR" sz="2000" dirty="0">
                <a:latin typeface="Times New Roman" panose="02020603050405020304" pitchFamily="18" charset="0"/>
                <a:ea typeface="Times New Roman" panose="02020603050405020304" pitchFamily="18" charset="0"/>
              </a:rPr>
              <a:t> </a:t>
            </a:r>
          </a:p>
          <a:p>
            <a:pPr marL="342900" indent="-342900">
              <a:spcAft>
                <a:spcPts val="1200"/>
              </a:spcAft>
              <a:buFont typeface="Arial" panose="020B0604020202020204" pitchFamily="34" charset="0"/>
              <a:buChar char="•"/>
            </a:pPr>
            <a:r>
              <a:rPr lang="fr-FR" sz="2000" dirty="0">
                <a:latin typeface="Times New Roman" panose="02020603050405020304" pitchFamily="18" charset="0"/>
                <a:ea typeface="Times New Roman" panose="02020603050405020304" pitchFamily="18" charset="0"/>
              </a:rPr>
              <a:t>L’équipe </a:t>
            </a:r>
            <a:r>
              <a:rPr lang="fr-FR" sz="2000" b="1" dirty="0">
                <a:latin typeface="Times New Roman" panose="02020603050405020304" pitchFamily="18" charset="0"/>
                <a:ea typeface="Times New Roman" panose="02020603050405020304" pitchFamily="18" charset="0"/>
              </a:rPr>
              <a:t>receveuse conserve une photo ou un scan de la feuille</a:t>
            </a:r>
            <a:r>
              <a:rPr lang="fr-FR" sz="2000" dirty="0">
                <a:latin typeface="Times New Roman" panose="02020603050405020304" pitchFamily="18" charset="0"/>
                <a:ea typeface="Times New Roman" panose="02020603050405020304" pitchFamily="18" charset="0"/>
              </a:rPr>
              <a:t> de rencontre.</a:t>
            </a:r>
          </a:p>
          <a:p>
            <a:pPr marL="342900" indent="-342900">
              <a:spcAft>
                <a:spcPts val="1200"/>
              </a:spcAft>
              <a:buFont typeface="Arial" panose="020B0604020202020204" pitchFamily="34" charset="0"/>
              <a:buChar char="•"/>
            </a:pPr>
            <a:r>
              <a:rPr lang="fr-FR" sz="2000" dirty="0">
                <a:latin typeface="Times New Roman" panose="02020603050405020304" pitchFamily="18" charset="0"/>
                <a:ea typeface="Times New Roman" panose="02020603050405020304" pitchFamily="18" charset="0"/>
              </a:rPr>
              <a:t>L'équipe </a:t>
            </a:r>
            <a:r>
              <a:rPr lang="fr-FR" sz="2000" b="1" dirty="0">
                <a:latin typeface="Times New Roman" panose="02020603050405020304" pitchFamily="18" charset="0"/>
                <a:ea typeface="Times New Roman" panose="02020603050405020304" pitchFamily="18" charset="0"/>
              </a:rPr>
              <a:t>visiteuse saisit</a:t>
            </a:r>
            <a:r>
              <a:rPr lang="fr-FR" sz="2000" dirty="0">
                <a:latin typeface="Times New Roman" panose="02020603050405020304" pitchFamily="18" charset="0"/>
                <a:ea typeface="Times New Roman" panose="02020603050405020304" pitchFamily="18" charset="0"/>
              </a:rPr>
              <a:t> le résultat sur </a:t>
            </a:r>
            <a:r>
              <a:rPr lang="fr-FR" sz="2000" b="1" dirty="0" err="1">
                <a:solidFill>
                  <a:srgbClr val="FF0000"/>
                </a:solidFill>
                <a:latin typeface="Times New Roman" panose="02020603050405020304" pitchFamily="18" charset="0"/>
                <a:ea typeface="Times New Roman" panose="02020603050405020304" pitchFamily="18" charset="0"/>
              </a:rPr>
              <a:t>Badnet</a:t>
            </a:r>
            <a:r>
              <a:rPr lang="fr-FR" sz="2000" b="1" dirty="0">
                <a:latin typeface="Times New Roman" panose="02020603050405020304" pitchFamily="18" charset="0"/>
                <a:ea typeface="Times New Roman" panose="02020603050405020304" pitchFamily="18" charset="0"/>
              </a:rPr>
              <a:t> </a:t>
            </a:r>
            <a:r>
              <a:rPr lang="fr-FR" sz="2000" dirty="0">
                <a:latin typeface="Times New Roman" panose="02020603050405020304" pitchFamily="18" charset="0"/>
                <a:ea typeface="Times New Roman" panose="02020603050405020304" pitchFamily="18" charset="0"/>
              </a:rPr>
              <a:t>/ l’équipe </a:t>
            </a:r>
            <a:r>
              <a:rPr lang="fr-FR" sz="2000" b="1" dirty="0">
                <a:latin typeface="Times New Roman" panose="02020603050405020304" pitchFamily="18" charset="0"/>
                <a:ea typeface="Times New Roman" panose="02020603050405020304" pitchFamily="18" charset="0"/>
              </a:rPr>
              <a:t>receveuse</a:t>
            </a:r>
            <a:r>
              <a:rPr lang="fr-FR" sz="2000" dirty="0">
                <a:latin typeface="Times New Roman" panose="02020603050405020304" pitchFamily="18" charset="0"/>
                <a:ea typeface="Times New Roman" panose="02020603050405020304" pitchFamily="18" charset="0"/>
              </a:rPr>
              <a:t> le </a:t>
            </a:r>
            <a:r>
              <a:rPr lang="fr-FR" sz="2000" b="1" dirty="0">
                <a:latin typeface="Times New Roman" panose="02020603050405020304" pitchFamily="18" charset="0"/>
                <a:ea typeface="Times New Roman" panose="02020603050405020304" pitchFamily="18" charset="0"/>
              </a:rPr>
              <a:t>valide</a:t>
            </a:r>
          </a:p>
          <a:p>
            <a:pPr marL="342900" indent="-342900">
              <a:spcAft>
                <a:spcPts val="1200"/>
              </a:spcAft>
              <a:buFont typeface="Arial" panose="020B0604020202020204" pitchFamily="34" charset="0"/>
              <a:buChar char="•"/>
            </a:pPr>
            <a:r>
              <a:rPr lang="fr-FR" sz="2000" dirty="0">
                <a:latin typeface="Times New Roman" panose="02020603050405020304" pitchFamily="18" charset="0"/>
                <a:ea typeface="Times New Roman" panose="02020603050405020304" pitchFamily="18" charset="0"/>
              </a:rPr>
              <a:t>L'équipe </a:t>
            </a:r>
            <a:r>
              <a:rPr lang="fr-FR" sz="2000" b="1" dirty="0">
                <a:latin typeface="Times New Roman" panose="02020603050405020304" pitchFamily="18" charset="0"/>
                <a:ea typeface="Times New Roman" panose="02020603050405020304" pitchFamily="18" charset="0"/>
              </a:rPr>
              <a:t>visiteuse </a:t>
            </a:r>
            <a:r>
              <a:rPr lang="fr-FR" sz="2000" b="1" dirty="0">
                <a:solidFill>
                  <a:srgbClr val="FF0000"/>
                </a:solidFill>
                <a:latin typeface="Times New Roman" panose="02020603050405020304" pitchFamily="18" charset="0"/>
                <a:ea typeface="Times New Roman" panose="02020603050405020304" pitchFamily="18" charset="0"/>
              </a:rPr>
              <a:t>envoie systématiquement </a:t>
            </a:r>
            <a:r>
              <a:rPr lang="fr-FR" sz="2000" b="1" dirty="0">
                <a:latin typeface="Times New Roman" panose="02020603050405020304" pitchFamily="18" charset="0"/>
                <a:ea typeface="Times New Roman" panose="02020603050405020304" pitchFamily="18" charset="0"/>
              </a:rPr>
              <a:t>la feuille de score par</a:t>
            </a:r>
            <a:r>
              <a:rPr lang="fr-FR" sz="2000" b="1" dirty="0">
                <a:solidFill>
                  <a:srgbClr val="FF0000"/>
                </a:solidFill>
                <a:latin typeface="Times New Roman" panose="02020603050405020304" pitchFamily="18" charset="0"/>
                <a:ea typeface="Times New Roman" panose="02020603050405020304" pitchFamily="18" charset="0"/>
              </a:rPr>
              <a:t> mail </a:t>
            </a:r>
            <a:r>
              <a:rPr lang="fr-FR" sz="2000" b="1" dirty="0">
                <a:latin typeface="Times New Roman" panose="02020603050405020304" pitchFamily="18" charset="0"/>
                <a:ea typeface="Times New Roman" panose="02020603050405020304" pitchFamily="18" charset="0"/>
              </a:rPr>
              <a:t>à l’adresse </a:t>
            </a:r>
            <a:r>
              <a:rPr lang="fr-FR" sz="2000" b="1" kern="1400" dirty="0">
                <a:solidFill>
                  <a:srgbClr val="0070C0"/>
                </a:solidFill>
                <a:latin typeface="Century Gothic" panose="020B0502020202020204" pitchFamily="34" charset="0"/>
                <a:ea typeface="Times New Roman" panose="02020603050405020304" pitchFamily="18" charset="0"/>
                <a:cs typeface="Times New Roman" panose="02020603050405020304" pitchFamily="18" charset="0"/>
              </a:rPr>
              <a:t>interclubs@badisere.net </a:t>
            </a:r>
            <a:endParaRPr lang="fr-FR" sz="2000" b="1" dirty="0">
              <a:solidFill>
                <a:srgbClr val="FF0000"/>
              </a:solidFill>
              <a:latin typeface="Times New Roman" panose="02020603050405020304" pitchFamily="18" charset="0"/>
              <a:ea typeface="Times New Roman" panose="02020603050405020304" pitchFamily="18" charset="0"/>
            </a:endParaRPr>
          </a:p>
          <a:p>
            <a:pPr marL="342900" indent="-342900">
              <a:spcAft>
                <a:spcPts val="1200"/>
              </a:spcAft>
              <a:buFont typeface="Arial" panose="020B0604020202020204" pitchFamily="34" charset="0"/>
              <a:buChar char="•"/>
            </a:pPr>
            <a:r>
              <a:rPr lang="en-US" sz="2000" b="1" dirty="0">
                <a:latin typeface="Times New Roman" panose="02020603050405020304" pitchFamily="18" charset="0"/>
              </a:rPr>
              <a:t>V</a:t>
            </a:r>
            <a:r>
              <a:rPr lang="fr-FR" sz="2000" b="1" dirty="0" err="1">
                <a:latin typeface="Times New Roman" panose="02020603050405020304" pitchFamily="18" charset="0"/>
              </a:rPr>
              <a:t>alidation</a:t>
            </a:r>
            <a:r>
              <a:rPr lang="fr-FR" sz="2000" b="1" dirty="0">
                <a:latin typeface="Times New Roman" panose="02020603050405020304" pitchFamily="18" charset="0"/>
              </a:rPr>
              <a:t> </a:t>
            </a:r>
            <a:r>
              <a:rPr lang="fr-FR" sz="2000" dirty="0">
                <a:latin typeface="Times New Roman" panose="02020603050405020304" pitchFamily="18" charset="0"/>
              </a:rPr>
              <a:t>ensuite du résultat saisi sur </a:t>
            </a:r>
            <a:r>
              <a:rPr lang="fr-FR" sz="2000" dirty="0" err="1">
                <a:latin typeface="Times New Roman" panose="02020603050405020304" pitchFamily="18" charset="0"/>
              </a:rPr>
              <a:t>badnet</a:t>
            </a:r>
            <a:r>
              <a:rPr lang="fr-FR" sz="2000" dirty="0">
                <a:latin typeface="Times New Roman" panose="02020603050405020304" pitchFamily="18" charset="0"/>
              </a:rPr>
              <a:t> par</a:t>
            </a:r>
            <a:r>
              <a:rPr lang="fr-FR" sz="2000" b="1" dirty="0">
                <a:latin typeface="Times New Roman" panose="02020603050405020304" pitchFamily="18" charset="0"/>
              </a:rPr>
              <a:t> la commission IC </a:t>
            </a:r>
            <a:r>
              <a:rPr lang="fr-FR" sz="2000" dirty="0">
                <a:latin typeface="Times New Roman" panose="02020603050405020304" pitchFamily="18" charset="0"/>
              </a:rPr>
              <a:t>avant</a:t>
            </a:r>
            <a:r>
              <a:rPr lang="fr-FR" sz="2000" b="1" dirty="0">
                <a:latin typeface="Times New Roman" panose="02020603050405020304" pitchFamily="18" charset="0"/>
              </a:rPr>
              <a:t> transfert vers Poona</a:t>
            </a:r>
          </a:p>
        </p:txBody>
      </p:sp>
      <p:sp>
        <p:nvSpPr>
          <p:cNvPr id="11" name="Espace réservé du pied de page 3">
            <a:extLst>
              <a:ext uri="{FF2B5EF4-FFF2-40B4-BE49-F238E27FC236}">
                <a16:creationId xmlns:a16="http://schemas.microsoft.com/office/drawing/2014/main" id="{0DC3CCCD-6C97-403C-A71F-72C81221DC57}"/>
              </a:ext>
            </a:extLst>
          </p:cNvPr>
          <p:cNvSpPr txBox="1">
            <a:spLocks/>
          </p:cNvSpPr>
          <p:nvPr/>
        </p:nvSpPr>
        <p:spPr>
          <a:xfrm>
            <a:off x="3854246" y="6356350"/>
            <a:ext cx="4571999"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Réunion des capitaines ICD 2023</a:t>
            </a:r>
            <a:endParaRPr lang="fr-FR" dirty="0"/>
          </a:p>
        </p:txBody>
      </p:sp>
      <p:sp>
        <p:nvSpPr>
          <p:cNvPr id="2" name="ZoneTexte 1">
            <a:extLst>
              <a:ext uri="{FF2B5EF4-FFF2-40B4-BE49-F238E27FC236}">
                <a16:creationId xmlns:a16="http://schemas.microsoft.com/office/drawing/2014/main" id="{3909614C-E788-DD64-7B6B-C15EE2E9FFD5}"/>
              </a:ext>
            </a:extLst>
          </p:cNvPr>
          <p:cNvSpPr txBox="1"/>
          <p:nvPr/>
        </p:nvSpPr>
        <p:spPr>
          <a:xfrm>
            <a:off x="2629084" y="188284"/>
            <a:ext cx="5532581" cy="369332"/>
          </a:xfrm>
          <a:prstGeom prst="rect">
            <a:avLst/>
          </a:prstGeom>
          <a:noFill/>
        </p:spPr>
        <p:txBody>
          <a:bodyPr wrap="square" rtlCol="0">
            <a:spAutoFit/>
          </a:bodyPr>
          <a:lstStyle/>
          <a:p>
            <a:r>
              <a:rPr lang="en-US" b="1" dirty="0"/>
              <a:t>4 - Points </a:t>
            </a:r>
            <a:r>
              <a:rPr lang="en-US" b="1" dirty="0" err="1"/>
              <a:t>clés</a:t>
            </a:r>
            <a:r>
              <a:rPr lang="en-US" b="1" dirty="0"/>
              <a:t> du </a:t>
            </a:r>
            <a:r>
              <a:rPr lang="en-US" b="1" dirty="0" err="1"/>
              <a:t>règlement</a:t>
            </a:r>
            <a:r>
              <a:rPr lang="en-US" b="1" dirty="0"/>
              <a:t> des ICD</a:t>
            </a:r>
            <a:endParaRPr lang="fr-FR" b="1" dirty="0"/>
          </a:p>
        </p:txBody>
      </p:sp>
      <p:sp>
        <p:nvSpPr>
          <p:cNvPr id="4" name="ZoneTexte 3">
            <a:extLst>
              <a:ext uri="{FF2B5EF4-FFF2-40B4-BE49-F238E27FC236}">
                <a16:creationId xmlns:a16="http://schemas.microsoft.com/office/drawing/2014/main" id="{76840BFE-FDDF-B4B4-166B-635B947B52CF}"/>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3058126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1BAF4D37-2256-4458-8BEB-0B3E46E54E7B}"/>
              </a:ext>
            </a:extLst>
          </p:cNvPr>
          <p:cNvSpPr>
            <a:spLocks noGrp="1"/>
          </p:cNvSpPr>
          <p:nvPr>
            <p:ph type="sldNum" sz="quarter" idx="12"/>
          </p:nvPr>
        </p:nvSpPr>
        <p:spPr/>
        <p:txBody>
          <a:bodyPr/>
          <a:lstStyle/>
          <a:p>
            <a:fld id="{790AF083-D83E-4346-83CB-0A1B8B15FCEA}" type="slidenum">
              <a:rPr lang="fr-FR" smtClean="0"/>
              <a:t>20</a:t>
            </a:fld>
            <a:endParaRPr lang="fr-FR"/>
          </a:p>
        </p:txBody>
      </p:sp>
      <p:sp>
        <p:nvSpPr>
          <p:cNvPr id="6" name="ZoneTexte 5">
            <a:extLst>
              <a:ext uri="{FF2B5EF4-FFF2-40B4-BE49-F238E27FC236}">
                <a16:creationId xmlns:a16="http://schemas.microsoft.com/office/drawing/2014/main" id="{11169C68-D0EC-4351-BA6D-0421B546624A}"/>
              </a:ext>
            </a:extLst>
          </p:cNvPr>
          <p:cNvSpPr txBox="1"/>
          <p:nvPr/>
        </p:nvSpPr>
        <p:spPr>
          <a:xfrm>
            <a:off x="1394691" y="1108362"/>
            <a:ext cx="9166629" cy="4247317"/>
          </a:xfrm>
          <a:prstGeom prst="rect">
            <a:avLst/>
          </a:prstGeom>
          <a:noFill/>
        </p:spPr>
        <p:txBody>
          <a:bodyPr wrap="square" rtlCol="0">
            <a:spAutoFit/>
          </a:bodyPr>
          <a:lstStyle/>
          <a:p>
            <a:pPr algn="just">
              <a:spcAft>
                <a:spcPts val="1200"/>
              </a:spcAft>
            </a:pPr>
            <a:r>
              <a:rPr lang="fr-FR" sz="2000" b="1" dirty="0">
                <a:ea typeface="Times New Roman" panose="02020603050405020304" pitchFamily="18" charset="0"/>
              </a:rPr>
              <a:t>Saisie des résultats dans </a:t>
            </a:r>
            <a:r>
              <a:rPr lang="fr-FR" sz="2000" b="1" dirty="0" err="1">
                <a:ea typeface="Times New Roman" panose="02020603050405020304" pitchFamily="18" charset="0"/>
              </a:rPr>
              <a:t>BadNet</a:t>
            </a:r>
            <a:r>
              <a:rPr lang="fr-FR" sz="2000" b="1" dirty="0">
                <a:ea typeface="Times New Roman" panose="02020603050405020304" pitchFamily="18" charset="0"/>
              </a:rPr>
              <a:t> </a:t>
            </a:r>
            <a:r>
              <a:rPr lang="fr-FR" sz="2000" dirty="0">
                <a:ea typeface="Times New Roman" panose="02020603050405020304" pitchFamily="18" charset="0"/>
              </a:rPr>
              <a:t>:</a:t>
            </a:r>
          </a:p>
          <a:p>
            <a:pPr marL="342900" lvl="0" indent="-342900" algn="just" fontAlgn="base" hangingPunct="0">
              <a:spcAft>
                <a:spcPts val="1200"/>
              </a:spcAft>
              <a:buFont typeface="Symbol" panose="05050102010706020507" pitchFamily="18" charset="2"/>
              <a:buChar char=""/>
            </a:pPr>
            <a:r>
              <a:rPr lang="fr-FR" sz="2000" dirty="0">
                <a:ea typeface="Times New Roman" panose="02020603050405020304" pitchFamily="18" charset="0"/>
              </a:rPr>
              <a:t>le </a:t>
            </a:r>
            <a:r>
              <a:rPr lang="fr-FR" sz="2000" b="1" dirty="0">
                <a:ea typeface="Times New Roman" panose="02020603050405020304" pitchFamily="18" charset="0"/>
              </a:rPr>
              <a:t>capitaine de l’équipe visiteuse </a:t>
            </a:r>
            <a:r>
              <a:rPr lang="fr-FR" sz="2000" dirty="0">
                <a:ea typeface="Times New Roman" panose="02020603050405020304" pitchFamily="18" charset="0"/>
              </a:rPr>
              <a:t>récupère la feuille de résultats en fin de soirée </a:t>
            </a:r>
          </a:p>
          <a:p>
            <a:pPr marL="342900" lvl="0" indent="-342900" algn="just" fontAlgn="base" hangingPunct="0">
              <a:spcAft>
                <a:spcPts val="1200"/>
              </a:spcAft>
              <a:buFont typeface="Symbol" panose="05050102010706020507" pitchFamily="18" charset="2"/>
              <a:buChar char=""/>
            </a:pPr>
            <a:r>
              <a:rPr lang="fr-FR" sz="2000" dirty="0">
                <a:ea typeface="Times New Roman" panose="02020603050405020304" pitchFamily="18" charset="0"/>
              </a:rPr>
              <a:t>dans les </a:t>
            </a:r>
            <a:r>
              <a:rPr lang="fr-FR" sz="2000" b="1" dirty="0">
                <a:solidFill>
                  <a:srgbClr val="FF0000"/>
                </a:solidFill>
                <a:ea typeface="Times New Roman" panose="02020603050405020304" pitchFamily="18" charset="0"/>
              </a:rPr>
              <a:t>3 jours maximum </a:t>
            </a:r>
            <a:r>
              <a:rPr lang="fr-FR" sz="2000" dirty="0">
                <a:ea typeface="Times New Roman" panose="02020603050405020304" pitchFamily="18" charset="0"/>
              </a:rPr>
              <a:t>qui suivent la rencontre il/elle </a:t>
            </a:r>
            <a:r>
              <a:rPr lang="fr-FR" sz="2000" b="1" dirty="0">
                <a:ea typeface="Times New Roman" panose="02020603050405020304" pitchFamily="18" charset="0"/>
              </a:rPr>
              <a:t>saisit le résultat dans </a:t>
            </a:r>
            <a:r>
              <a:rPr lang="fr-FR" sz="2000" b="1" dirty="0" err="1">
                <a:ea typeface="Times New Roman" panose="02020603050405020304" pitchFamily="18" charset="0"/>
              </a:rPr>
              <a:t>Badnet</a:t>
            </a:r>
            <a:endParaRPr lang="fr-FR" sz="2000" b="1" dirty="0">
              <a:ea typeface="Times New Roman" panose="02020603050405020304" pitchFamily="18" charset="0"/>
            </a:endParaRPr>
          </a:p>
          <a:p>
            <a:pPr marL="342900" lvl="0" indent="-342900" algn="just" fontAlgn="base" hangingPunct="0">
              <a:spcAft>
                <a:spcPts val="1200"/>
              </a:spcAft>
              <a:buFont typeface="Symbol" panose="05050102010706020507" pitchFamily="18" charset="2"/>
              <a:buChar char=""/>
            </a:pPr>
            <a:r>
              <a:rPr lang="fr-FR" sz="2000" dirty="0">
                <a:ea typeface="Times New Roman" panose="02020603050405020304" pitchFamily="18" charset="0"/>
              </a:rPr>
              <a:t>le </a:t>
            </a:r>
            <a:r>
              <a:rPr lang="fr-FR" sz="2000" b="1" dirty="0">
                <a:ea typeface="Times New Roman" panose="02020603050405020304" pitchFamily="18" charset="0"/>
              </a:rPr>
              <a:t>capitaine adverse </a:t>
            </a:r>
            <a:r>
              <a:rPr lang="fr-FR" sz="2000" dirty="0">
                <a:ea typeface="Times New Roman" panose="02020603050405020304" pitchFamily="18" charset="0"/>
              </a:rPr>
              <a:t>(receveur) reçoit un mail de notification et </a:t>
            </a:r>
            <a:r>
              <a:rPr lang="fr-FR" sz="2000" b="1" dirty="0">
                <a:ea typeface="Times New Roman" panose="02020603050405020304" pitchFamily="18" charset="0"/>
              </a:rPr>
              <a:t>doit valider le résultat</a:t>
            </a:r>
            <a:r>
              <a:rPr lang="fr-FR" sz="2000" dirty="0">
                <a:ea typeface="Times New Roman" panose="02020603050405020304" pitchFamily="18" charset="0"/>
              </a:rPr>
              <a:t> dans </a:t>
            </a:r>
            <a:r>
              <a:rPr lang="fr-FR" sz="2000" dirty="0" err="1">
                <a:ea typeface="Times New Roman" panose="02020603050405020304" pitchFamily="18" charset="0"/>
              </a:rPr>
              <a:t>Badnet</a:t>
            </a:r>
            <a:r>
              <a:rPr lang="fr-FR" sz="2000" dirty="0">
                <a:ea typeface="Times New Roman" panose="02020603050405020304" pitchFamily="18" charset="0"/>
              </a:rPr>
              <a:t> dans les </a:t>
            </a:r>
            <a:r>
              <a:rPr lang="fr-FR" sz="2000" b="1" dirty="0">
                <a:ea typeface="Times New Roman" panose="02020603050405020304" pitchFamily="18" charset="0"/>
              </a:rPr>
              <a:t>7 jours</a:t>
            </a:r>
            <a:r>
              <a:rPr lang="fr-FR" sz="2000" dirty="0">
                <a:ea typeface="Times New Roman" panose="02020603050405020304" pitchFamily="18" charset="0"/>
              </a:rPr>
              <a:t> qui suivent</a:t>
            </a:r>
          </a:p>
          <a:p>
            <a:pPr marL="342900" lvl="0" indent="-342900" algn="just" fontAlgn="base" hangingPunct="0">
              <a:spcAft>
                <a:spcPts val="1200"/>
              </a:spcAft>
              <a:buFont typeface="Symbol" panose="05050102010706020507" pitchFamily="18" charset="2"/>
              <a:buChar char=""/>
            </a:pPr>
            <a:r>
              <a:rPr lang="fr-FR" sz="2000" b="1" dirty="0">
                <a:ea typeface="Times New Roman" panose="02020603050405020304" pitchFamily="18" charset="0"/>
              </a:rPr>
              <a:t>La validation par le capitaine « receveur » du résultat implique son contrôle et son acceptation</a:t>
            </a:r>
          </a:p>
          <a:p>
            <a:pPr marL="342900" lvl="0" indent="-342900" algn="just" fontAlgn="base" hangingPunct="0">
              <a:spcAft>
                <a:spcPts val="1200"/>
              </a:spcAft>
              <a:buFont typeface="Symbol" panose="05050102010706020507" pitchFamily="18" charset="2"/>
              <a:buChar char=""/>
            </a:pPr>
            <a:r>
              <a:rPr lang="fr-FR" sz="2000" dirty="0">
                <a:ea typeface="Times New Roman" panose="02020603050405020304" pitchFamily="18" charset="0"/>
              </a:rPr>
              <a:t>Puis </a:t>
            </a:r>
            <a:r>
              <a:rPr lang="fr-FR" sz="2000" b="1" dirty="0">
                <a:ea typeface="Times New Roman" panose="02020603050405020304" pitchFamily="18" charset="0"/>
              </a:rPr>
              <a:t>validation par la commission IC </a:t>
            </a:r>
            <a:r>
              <a:rPr lang="fr-FR" sz="2000" dirty="0">
                <a:ea typeface="Times New Roman" panose="02020603050405020304" pitchFamily="18" charset="0"/>
              </a:rPr>
              <a:t>du comité après vérification de la non présence de joueurs non autorisés (suspendus, trop de journées dans des niveaux supérieurs, trop de mutés…).</a:t>
            </a:r>
          </a:p>
        </p:txBody>
      </p:sp>
      <p:sp>
        <p:nvSpPr>
          <p:cNvPr id="11" name="Espace réservé du pied de page 3">
            <a:extLst>
              <a:ext uri="{FF2B5EF4-FFF2-40B4-BE49-F238E27FC236}">
                <a16:creationId xmlns:a16="http://schemas.microsoft.com/office/drawing/2014/main" id="{3F787C3D-235A-4256-A7BB-1FA612EEFE1F}"/>
              </a:ext>
            </a:extLst>
          </p:cNvPr>
          <p:cNvSpPr txBox="1">
            <a:spLocks/>
          </p:cNvSpPr>
          <p:nvPr/>
        </p:nvSpPr>
        <p:spPr>
          <a:xfrm>
            <a:off x="3854246" y="6356350"/>
            <a:ext cx="4571999"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Réunion des capitaines ICD 2023</a:t>
            </a:r>
            <a:endParaRPr lang="fr-FR" dirty="0"/>
          </a:p>
        </p:txBody>
      </p:sp>
      <p:sp>
        <p:nvSpPr>
          <p:cNvPr id="2" name="ZoneTexte 1">
            <a:extLst>
              <a:ext uri="{FF2B5EF4-FFF2-40B4-BE49-F238E27FC236}">
                <a16:creationId xmlns:a16="http://schemas.microsoft.com/office/drawing/2014/main" id="{2549CA28-9D28-AC40-0CAA-3AE9443EEF75}"/>
              </a:ext>
            </a:extLst>
          </p:cNvPr>
          <p:cNvSpPr txBox="1"/>
          <p:nvPr/>
        </p:nvSpPr>
        <p:spPr>
          <a:xfrm>
            <a:off x="2629084" y="188284"/>
            <a:ext cx="5532581" cy="369332"/>
          </a:xfrm>
          <a:prstGeom prst="rect">
            <a:avLst/>
          </a:prstGeom>
          <a:noFill/>
        </p:spPr>
        <p:txBody>
          <a:bodyPr wrap="square" rtlCol="0">
            <a:spAutoFit/>
          </a:bodyPr>
          <a:lstStyle/>
          <a:p>
            <a:r>
              <a:rPr lang="en-US" b="1" dirty="0"/>
              <a:t>4 - Points </a:t>
            </a:r>
            <a:r>
              <a:rPr lang="en-US" b="1" dirty="0" err="1"/>
              <a:t>clés</a:t>
            </a:r>
            <a:r>
              <a:rPr lang="en-US" b="1" dirty="0"/>
              <a:t> du </a:t>
            </a:r>
            <a:r>
              <a:rPr lang="en-US" b="1" dirty="0" err="1"/>
              <a:t>règlement</a:t>
            </a:r>
            <a:r>
              <a:rPr lang="en-US" b="1" dirty="0"/>
              <a:t> des ICD</a:t>
            </a:r>
            <a:endParaRPr lang="fr-FR" b="1" dirty="0"/>
          </a:p>
        </p:txBody>
      </p:sp>
      <p:sp>
        <p:nvSpPr>
          <p:cNvPr id="4" name="ZoneTexte 3">
            <a:extLst>
              <a:ext uri="{FF2B5EF4-FFF2-40B4-BE49-F238E27FC236}">
                <a16:creationId xmlns:a16="http://schemas.microsoft.com/office/drawing/2014/main" id="{2F5592D4-E443-74C4-BB13-E233219C25ED}"/>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479890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9EF48BEB-480D-42B2-B3F4-4E88C3F308EB}"/>
              </a:ext>
            </a:extLst>
          </p:cNvPr>
          <p:cNvSpPr>
            <a:spLocks noGrp="1"/>
          </p:cNvSpPr>
          <p:nvPr>
            <p:ph type="ftr" sz="quarter" idx="11"/>
          </p:nvPr>
        </p:nvSpPr>
        <p:spPr/>
        <p:txBody>
          <a:bodyPr/>
          <a:lstStyle/>
          <a:p>
            <a:r>
              <a:rPr lang="en-US"/>
              <a:t>Réunion des capitaines ICD 2023</a:t>
            </a:r>
            <a:endParaRPr lang="fr-FR" dirty="0"/>
          </a:p>
        </p:txBody>
      </p:sp>
      <p:sp>
        <p:nvSpPr>
          <p:cNvPr id="3" name="Espace réservé du numéro de diapositive 2">
            <a:extLst>
              <a:ext uri="{FF2B5EF4-FFF2-40B4-BE49-F238E27FC236}">
                <a16:creationId xmlns:a16="http://schemas.microsoft.com/office/drawing/2014/main" id="{F9B1A651-1DD8-4117-86B5-18384EE9A8B6}"/>
              </a:ext>
            </a:extLst>
          </p:cNvPr>
          <p:cNvSpPr>
            <a:spLocks noGrp="1"/>
          </p:cNvSpPr>
          <p:nvPr>
            <p:ph type="sldNum" sz="quarter" idx="12"/>
          </p:nvPr>
        </p:nvSpPr>
        <p:spPr/>
        <p:txBody>
          <a:bodyPr/>
          <a:lstStyle/>
          <a:p>
            <a:fld id="{790AF083-D83E-4346-83CB-0A1B8B15FCEA}" type="slidenum">
              <a:rPr lang="fr-FR" smtClean="0"/>
              <a:t>21</a:t>
            </a:fld>
            <a:endParaRPr lang="fr-FR"/>
          </a:p>
        </p:txBody>
      </p:sp>
      <p:sp>
        <p:nvSpPr>
          <p:cNvPr id="5" name="ZoneTexte 4">
            <a:extLst>
              <a:ext uri="{FF2B5EF4-FFF2-40B4-BE49-F238E27FC236}">
                <a16:creationId xmlns:a16="http://schemas.microsoft.com/office/drawing/2014/main" id="{87972B17-0D7A-4FD3-8DB4-44602C20D678}"/>
              </a:ext>
            </a:extLst>
          </p:cNvPr>
          <p:cNvSpPr txBox="1"/>
          <p:nvPr/>
        </p:nvSpPr>
        <p:spPr>
          <a:xfrm>
            <a:off x="1394691" y="1108362"/>
            <a:ext cx="9166629" cy="4708981"/>
          </a:xfrm>
          <a:prstGeom prst="rect">
            <a:avLst/>
          </a:prstGeom>
          <a:noFill/>
        </p:spPr>
        <p:txBody>
          <a:bodyPr wrap="square" rtlCol="0">
            <a:spAutoFit/>
          </a:bodyPr>
          <a:lstStyle/>
          <a:p>
            <a:pPr algn="just">
              <a:spcAft>
                <a:spcPts val="1200"/>
              </a:spcAft>
            </a:pPr>
            <a:r>
              <a:rPr lang="fr-FR" sz="2000" b="1" dirty="0">
                <a:ea typeface="Times New Roman" panose="02020603050405020304" pitchFamily="18" charset="0"/>
              </a:rPr>
              <a:t>Art 4-7 : Calcul du classement</a:t>
            </a:r>
            <a:endParaRPr lang="fr-FR" sz="2000" dirty="0">
              <a:ea typeface="Times New Roman" panose="02020603050405020304" pitchFamily="18" charset="0"/>
            </a:endParaRPr>
          </a:p>
          <a:p>
            <a:pPr marL="342900" lvl="0" indent="-342900" algn="just" fontAlgn="base" hangingPunct="0">
              <a:spcAft>
                <a:spcPts val="1200"/>
              </a:spcAft>
              <a:buFont typeface="Symbol" panose="05050102010706020507" pitchFamily="18" charset="2"/>
              <a:buChar char=""/>
            </a:pPr>
            <a:r>
              <a:rPr lang="fr-FR" sz="2000" dirty="0">
                <a:ea typeface="Times New Roman" panose="02020603050405020304" pitchFamily="18" charset="0"/>
              </a:rPr>
              <a:t>le </a:t>
            </a:r>
            <a:r>
              <a:rPr lang="fr-FR" sz="2000" b="1" dirty="0">
                <a:ea typeface="Times New Roman" panose="02020603050405020304" pitchFamily="18" charset="0"/>
              </a:rPr>
              <a:t>barème </a:t>
            </a:r>
            <a:r>
              <a:rPr lang="fr-FR" sz="2000" dirty="0">
                <a:ea typeface="Times New Roman" panose="02020603050405020304" pitchFamily="18" charset="0"/>
              </a:rPr>
              <a:t>suivant</a:t>
            </a:r>
            <a:r>
              <a:rPr lang="fr-FR" sz="2000" b="1" dirty="0">
                <a:ea typeface="Times New Roman" panose="02020603050405020304" pitchFamily="18" charset="0"/>
              </a:rPr>
              <a:t> </a:t>
            </a:r>
            <a:r>
              <a:rPr lang="fr-FR" sz="2000" dirty="0">
                <a:ea typeface="Times New Roman" panose="02020603050405020304" pitchFamily="18" charset="0"/>
              </a:rPr>
              <a:t>est appliqué à l’issue d’une rencontre </a:t>
            </a:r>
            <a:r>
              <a:rPr lang="fr-FR" sz="2000" b="1" dirty="0">
                <a:ea typeface="Times New Roman" panose="02020603050405020304" pitchFamily="18" charset="0"/>
              </a:rPr>
              <a:t>:</a:t>
            </a:r>
          </a:p>
          <a:p>
            <a:pPr marL="720725" lvl="0" indent="-342900" algn="just" fontAlgn="base" hangingPunct="0">
              <a:spcAft>
                <a:spcPts val="400"/>
              </a:spcAft>
              <a:buFont typeface="Courier New" panose="02070309020205020404" pitchFamily="49" charset="0"/>
              <a:buChar char="o"/>
            </a:pPr>
            <a:r>
              <a:rPr lang="en-US" sz="2000" dirty="0">
                <a:ea typeface="Times New Roman" panose="02020603050405020304" pitchFamily="18" charset="0"/>
              </a:rPr>
              <a:t>V</a:t>
            </a:r>
            <a:r>
              <a:rPr lang="fr-FR" sz="2000" dirty="0" err="1">
                <a:ea typeface="Times New Roman" panose="02020603050405020304" pitchFamily="18" charset="0"/>
              </a:rPr>
              <a:t>ictoire</a:t>
            </a:r>
            <a:r>
              <a:rPr lang="fr-FR" sz="2000" dirty="0">
                <a:ea typeface="Times New Roman" panose="02020603050405020304" pitchFamily="18" charset="0"/>
              </a:rPr>
              <a:t> </a:t>
            </a:r>
            <a:r>
              <a:rPr lang="fr-FR" sz="2000" b="1" dirty="0">
                <a:ea typeface="Times New Roman" panose="02020603050405020304" pitchFamily="18" charset="0"/>
              </a:rPr>
              <a:t>: 3 points</a:t>
            </a:r>
          </a:p>
          <a:p>
            <a:pPr marL="720725" lvl="0" indent="-342900" algn="just" fontAlgn="base" hangingPunct="0">
              <a:spcAft>
                <a:spcPts val="400"/>
              </a:spcAft>
              <a:buFont typeface="Courier New" panose="02070309020205020404" pitchFamily="49" charset="0"/>
              <a:buChar char="o"/>
            </a:pPr>
            <a:r>
              <a:rPr lang="en-US" sz="2000" dirty="0" err="1">
                <a:ea typeface="Times New Roman" panose="02020603050405020304" pitchFamily="18" charset="0"/>
              </a:rPr>
              <a:t>Egalité</a:t>
            </a:r>
            <a:r>
              <a:rPr lang="en-US" sz="2000" dirty="0">
                <a:ea typeface="Times New Roman" panose="02020603050405020304" pitchFamily="18" charset="0"/>
              </a:rPr>
              <a:t> </a:t>
            </a:r>
            <a:r>
              <a:rPr lang="en-US" sz="2000" b="1" dirty="0">
                <a:ea typeface="Times New Roman" panose="02020603050405020304" pitchFamily="18" charset="0"/>
              </a:rPr>
              <a:t>: 2 points</a:t>
            </a:r>
          </a:p>
          <a:p>
            <a:pPr marL="720725" lvl="0" indent="-342900" algn="just" fontAlgn="base" hangingPunct="0">
              <a:spcAft>
                <a:spcPts val="400"/>
              </a:spcAft>
              <a:buFont typeface="Courier New" panose="02070309020205020404" pitchFamily="49" charset="0"/>
              <a:buChar char="o"/>
            </a:pPr>
            <a:r>
              <a:rPr lang="en-US" sz="2000" dirty="0" err="1">
                <a:ea typeface="Times New Roman" panose="02020603050405020304" pitchFamily="18" charset="0"/>
              </a:rPr>
              <a:t>Défaite</a:t>
            </a:r>
            <a:r>
              <a:rPr lang="en-US" sz="2000" b="1" dirty="0">
                <a:ea typeface="Times New Roman" panose="02020603050405020304" pitchFamily="18" charset="0"/>
              </a:rPr>
              <a:t> : 1 point</a:t>
            </a:r>
          </a:p>
          <a:p>
            <a:pPr marL="720725" lvl="0" indent="-342900" algn="just" fontAlgn="base" hangingPunct="0">
              <a:spcAft>
                <a:spcPts val="1200"/>
              </a:spcAft>
              <a:buFont typeface="Courier New" panose="02070309020205020404" pitchFamily="49" charset="0"/>
              <a:buChar char="o"/>
            </a:pPr>
            <a:r>
              <a:rPr lang="en-US" sz="2000" dirty="0" err="1">
                <a:ea typeface="Times New Roman" panose="02020603050405020304" pitchFamily="18" charset="0"/>
              </a:rPr>
              <a:t>Forfait</a:t>
            </a:r>
            <a:r>
              <a:rPr lang="en-US" sz="2000" dirty="0">
                <a:ea typeface="Times New Roman" panose="02020603050405020304" pitchFamily="18" charset="0"/>
              </a:rPr>
              <a:t> </a:t>
            </a:r>
            <a:r>
              <a:rPr lang="en-US" sz="2000" dirty="0" err="1">
                <a:ea typeface="Times New Roman" panose="02020603050405020304" pitchFamily="18" charset="0"/>
              </a:rPr>
              <a:t>d’équipe</a:t>
            </a:r>
            <a:r>
              <a:rPr lang="en-US" sz="2000" dirty="0">
                <a:ea typeface="Times New Roman" panose="02020603050405020304" pitchFamily="18" charset="0"/>
              </a:rPr>
              <a:t> </a:t>
            </a:r>
            <a:r>
              <a:rPr lang="en-US" sz="2000" b="1" dirty="0">
                <a:ea typeface="Times New Roman" panose="02020603050405020304" pitchFamily="18" charset="0"/>
              </a:rPr>
              <a:t>: 0 point</a:t>
            </a:r>
            <a:endParaRPr lang="fr-FR" sz="2000" dirty="0">
              <a:ea typeface="Times New Roman" panose="02020603050405020304" pitchFamily="18" charset="0"/>
            </a:endParaRPr>
          </a:p>
          <a:p>
            <a:pPr marL="342900" lvl="0" indent="-342900" algn="just" fontAlgn="base" hangingPunct="0">
              <a:spcAft>
                <a:spcPts val="1200"/>
              </a:spcAft>
              <a:buFont typeface="Symbol" panose="05050102010706020507" pitchFamily="18" charset="2"/>
              <a:buChar char=""/>
            </a:pPr>
            <a:r>
              <a:rPr lang="fr-FR" sz="2000" dirty="0">
                <a:ea typeface="Times New Roman" panose="02020603050405020304" pitchFamily="18" charset="0"/>
              </a:rPr>
              <a:t>A l’issue des 10 journées, on additionne les points de chaque équipe et on établit le classement de chaque poule</a:t>
            </a:r>
          </a:p>
          <a:p>
            <a:pPr marL="342900" lvl="0" indent="-342900" algn="just" fontAlgn="base" hangingPunct="0">
              <a:spcAft>
                <a:spcPts val="1200"/>
              </a:spcAft>
              <a:buFont typeface="Symbol" panose="05050102010706020507" pitchFamily="18" charset="2"/>
              <a:buChar char=""/>
            </a:pPr>
            <a:r>
              <a:rPr lang="en-US" sz="2000" dirty="0">
                <a:ea typeface="Times New Roman" panose="02020603050405020304" pitchFamily="18" charset="0"/>
              </a:rPr>
              <a:t>S</a:t>
            </a:r>
            <a:r>
              <a:rPr lang="fr-FR" sz="2000" dirty="0">
                <a:ea typeface="Times New Roman" panose="02020603050405020304" pitchFamily="18" charset="0"/>
              </a:rPr>
              <a:t>i</a:t>
            </a:r>
            <a:r>
              <a:rPr lang="fr-FR" sz="2000" b="1" dirty="0">
                <a:ea typeface="Times New Roman" panose="02020603050405020304" pitchFamily="18" charset="0"/>
              </a:rPr>
              <a:t> égalité </a:t>
            </a:r>
            <a:r>
              <a:rPr lang="fr-FR" sz="2000" dirty="0">
                <a:ea typeface="Times New Roman" panose="02020603050405020304" pitchFamily="18" charset="0"/>
              </a:rPr>
              <a:t>entre</a:t>
            </a:r>
            <a:r>
              <a:rPr lang="fr-FR" sz="2000" b="1" dirty="0">
                <a:ea typeface="Times New Roman" panose="02020603050405020304" pitchFamily="18" charset="0"/>
              </a:rPr>
              <a:t> 2 </a:t>
            </a:r>
            <a:r>
              <a:rPr lang="fr-FR" sz="2000" dirty="0">
                <a:ea typeface="Times New Roman" panose="02020603050405020304" pitchFamily="18" charset="0"/>
              </a:rPr>
              <a:t>équipes</a:t>
            </a:r>
            <a:r>
              <a:rPr lang="fr-FR" sz="2000" b="1" dirty="0">
                <a:ea typeface="Times New Roman" panose="02020603050405020304" pitchFamily="18" charset="0"/>
              </a:rPr>
              <a:t> : </a:t>
            </a:r>
            <a:r>
              <a:rPr lang="fr-FR" sz="2000" dirty="0">
                <a:ea typeface="Times New Roman" panose="02020603050405020304" pitchFamily="18" charset="0"/>
              </a:rPr>
              <a:t>le résultat des </a:t>
            </a:r>
            <a:r>
              <a:rPr lang="fr-FR" sz="2000" b="1" dirty="0">
                <a:ea typeface="Times New Roman" panose="02020603050405020304" pitchFamily="18" charset="0"/>
              </a:rPr>
              <a:t>2 rencontres particulières </a:t>
            </a:r>
            <a:r>
              <a:rPr lang="fr-FR" sz="2000" dirty="0">
                <a:ea typeface="Times New Roman" panose="02020603050405020304" pitchFamily="18" charset="0"/>
              </a:rPr>
              <a:t>détermine le classement  </a:t>
            </a:r>
          </a:p>
          <a:p>
            <a:pPr marL="342900" lvl="0" indent="-342900" algn="just" fontAlgn="base" hangingPunct="0">
              <a:spcAft>
                <a:spcPts val="1200"/>
              </a:spcAft>
              <a:buFont typeface="Symbol" panose="05050102010706020507" pitchFamily="18" charset="2"/>
              <a:buChar char=""/>
            </a:pPr>
            <a:r>
              <a:rPr lang="en-US" sz="2000" dirty="0">
                <a:ea typeface="Times New Roman" panose="02020603050405020304" pitchFamily="18" charset="0"/>
              </a:rPr>
              <a:t>S</a:t>
            </a:r>
            <a:r>
              <a:rPr lang="fr-FR" sz="2000" dirty="0">
                <a:ea typeface="Times New Roman" panose="02020603050405020304" pitchFamily="18" charset="0"/>
              </a:rPr>
              <a:t>i </a:t>
            </a:r>
            <a:r>
              <a:rPr lang="fr-FR" sz="2000" b="1" dirty="0">
                <a:ea typeface="Times New Roman" panose="02020603050405020304" pitchFamily="18" charset="0"/>
              </a:rPr>
              <a:t>égalité </a:t>
            </a:r>
            <a:r>
              <a:rPr lang="fr-FR" sz="2000" dirty="0">
                <a:ea typeface="Times New Roman" panose="02020603050405020304" pitchFamily="18" charset="0"/>
              </a:rPr>
              <a:t>entre</a:t>
            </a:r>
            <a:r>
              <a:rPr lang="fr-FR" sz="2000" b="1" dirty="0">
                <a:ea typeface="Times New Roman" panose="02020603050405020304" pitchFamily="18" charset="0"/>
              </a:rPr>
              <a:t> 3 </a:t>
            </a:r>
            <a:r>
              <a:rPr lang="fr-FR" sz="2000" dirty="0">
                <a:ea typeface="Times New Roman" panose="02020603050405020304" pitchFamily="18" charset="0"/>
              </a:rPr>
              <a:t>équipes (ou plus) : match </a:t>
            </a:r>
            <a:r>
              <a:rPr lang="fr-FR" sz="2000" dirty="0" err="1">
                <a:ea typeface="Times New Roman" panose="02020603050405020304" pitchFamily="18" charset="0"/>
              </a:rPr>
              <a:t>average</a:t>
            </a:r>
            <a:r>
              <a:rPr lang="fr-FR" sz="2000" dirty="0">
                <a:ea typeface="Times New Roman" panose="02020603050405020304" pitchFamily="18" charset="0"/>
              </a:rPr>
              <a:t> puis set </a:t>
            </a:r>
            <a:r>
              <a:rPr lang="fr-FR" sz="2000" dirty="0" err="1">
                <a:ea typeface="Times New Roman" panose="02020603050405020304" pitchFamily="18" charset="0"/>
              </a:rPr>
              <a:t>average</a:t>
            </a:r>
            <a:r>
              <a:rPr lang="fr-FR" sz="2000" dirty="0">
                <a:ea typeface="Times New Roman" panose="02020603050405020304" pitchFamily="18" charset="0"/>
              </a:rPr>
              <a:t> et point </a:t>
            </a:r>
            <a:r>
              <a:rPr lang="fr-FR" sz="2000" dirty="0" err="1">
                <a:ea typeface="Times New Roman" panose="02020603050405020304" pitchFamily="18" charset="0"/>
              </a:rPr>
              <a:t>average</a:t>
            </a:r>
            <a:r>
              <a:rPr lang="fr-FR" sz="2000" dirty="0">
                <a:ea typeface="Times New Roman" panose="02020603050405020304" pitchFamily="18" charset="0"/>
              </a:rPr>
              <a:t> si nécessaire  </a:t>
            </a:r>
            <a:r>
              <a:rPr lang="fr-FR" sz="2000" b="1" dirty="0">
                <a:ea typeface="Times New Roman" panose="02020603050405020304" pitchFamily="18" charset="0"/>
              </a:rPr>
              <a:t> </a:t>
            </a:r>
            <a:endParaRPr lang="fr-FR" sz="2000" dirty="0">
              <a:ea typeface="Times New Roman" panose="02020603050405020304" pitchFamily="18" charset="0"/>
            </a:endParaRPr>
          </a:p>
        </p:txBody>
      </p:sp>
      <p:sp>
        <p:nvSpPr>
          <p:cNvPr id="7" name="ZoneTexte 6">
            <a:extLst>
              <a:ext uri="{FF2B5EF4-FFF2-40B4-BE49-F238E27FC236}">
                <a16:creationId xmlns:a16="http://schemas.microsoft.com/office/drawing/2014/main" id="{E5FE36D0-E6F0-6781-14F7-47E4B6B665D1}"/>
              </a:ext>
            </a:extLst>
          </p:cNvPr>
          <p:cNvSpPr txBox="1"/>
          <p:nvPr/>
        </p:nvSpPr>
        <p:spPr>
          <a:xfrm>
            <a:off x="2629084" y="188284"/>
            <a:ext cx="5532581" cy="369332"/>
          </a:xfrm>
          <a:prstGeom prst="rect">
            <a:avLst/>
          </a:prstGeom>
          <a:noFill/>
        </p:spPr>
        <p:txBody>
          <a:bodyPr wrap="square" rtlCol="0">
            <a:spAutoFit/>
          </a:bodyPr>
          <a:lstStyle/>
          <a:p>
            <a:r>
              <a:rPr lang="en-US" b="1" dirty="0"/>
              <a:t>4 - Points </a:t>
            </a:r>
            <a:r>
              <a:rPr lang="en-US" b="1" dirty="0" err="1"/>
              <a:t>clés</a:t>
            </a:r>
            <a:r>
              <a:rPr lang="en-US" b="1" dirty="0"/>
              <a:t> du </a:t>
            </a:r>
            <a:r>
              <a:rPr lang="en-US" b="1" dirty="0" err="1"/>
              <a:t>règlement</a:t>
            </a:r>
            <a:r>
              <a:rPr lang="en-US" b="1" dirty="0"/>
              <a:t> des ICD</a:t>
            </a:r>
            <a:endParaRPr lang="fr-FR" b="1" dirty="0"/>
          </a:p>
        </p:txBody>
      </p:sp>
      <p:sp>
        <p:nvSpPr>
          <p:cNvPr id="8" name="ZoneTexte 7">
            <a:extLst>
              <a:ext uri="{FF2B5EF4-FFF2-40B4-BE49-F238E27FC236}">
                <a16:creationId xmlns:a16="http://schemas.microsoft.com/office/drawing/2014/main" id="{D8092595-5F3E-DC37-5334-36ED808A0B45}"/>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3352052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4855386-8C63-47C1-96D6-ED697C52C4EC}"/>
              </a:ext>
            </a:extLst>
          </p:cNvPr>
          <p:cNvSpPr>
            <a:spLocks noGrp="1"/>
          </p:cNvSpPr>
          <p:nvPr>
            <p:ph type="sldNum" sz="quarter" idx="12"/>
          </p:nvPr>
        </p:nvSpPr>
        <p:spPr/>
        <p:txBody>
          <a:bodyPr/>
          <a:lstStyle/>
          <a:p>
            <a:fld id="{790AF083-D83E-4346-83CB-0A1B8B15FCEA}" type="slidenum">
              <a:rPr lang="fr-FR" smtClean="0"/>
              <a:t>22</a:t>
            </a:fld>
            <a:endParaRPr lang="fr-FR"/>
          </a:p>
        </p:txBody>
      </p:sp>
      <p:sp>
        <p:nvSpPr>
          <p:cNvPr id="6" name="ZoneTexte 5">
            <a:extLst>
              <a:ext uri="{FF2B5EF4-FFF2-40B4-BE49-F238E27FC236}">
                <a16:creationId xmlns:a16="http://schemas.microsoft.com/office/drawing/2014/main" id="{7AE56763-EADF-452F-979C-CC9001100B78}"/>
              </a:ext>
            </a:extLst>
          </p:cNvPr>
          <p:cNvSpPr txBox="1"/>
          <p:nvPr/>
        </p:nvSpPr>
        <p:spPr>
          <a:xfrm>
            <a:off x="1256143" y="1752306"/>
            <a:ext cx="9305177" cy="2246769"/>
          </a:xfrm>
          <a:prstGeom prst="rect">
            <a:avLst/>
          </a:prstGeom>
          <a:noFill/>
        </p:spPr>
        <p:txBody>
          <a:bodyPr wrap="square" rtlCol="0">
            <a:spAutoFit/>
          </a:bodyPr>
          <a:lstStyle/>
          <a:p>
            <a:pPr>
              <a:spcAft>
                <a:spcPts val="1200"/>
              </a:spcAft>
            </a:pPr>
            <a:r>
              <a:rPr lang="fr-FR" sz="2000" dirty="0"/>
              <a:t>Quelques points qui ne sont pas précisés ; Ils sont dans le </a:t>
            </a:r>
            <a:r>
              <a:rPr lang="fr-FR" sz="2000" b="1" dirty="0"/>
              <a:t>règlement des IC nationaux</a:t>
            </a:r>
            <a:r>
              <a:rPr lang="fr-FR" sz="2000" dirty="0"/>
              <a:t> :</a:t>
            </a:r>
          </a:p>
          <a:p>
            <a:pPr marL="342900" lvl="0" indent="-342900">
              <a:spcAft>
                <a:spcPts val="1200"/>
              </a:spcAft>
              <a:buFont typeface="Arial" panose="020B0604020202020204" pitchFamily="34" charset="0"/>
              <a:buChar char="•"/>
            </a:pPr>
            <a:r>
              <a:rPr lang="fr-FR" sz="2000" dirty="0"/>
              <a:t>Si un joueur se </a:t>
            </a:r>
            <a:r>
              <a:rPr lang="fr-FR" sz="2000" b="1" dirty="0"/>
              <a:t>blesse</a:t>
            </a:r>
            <a:r>
              <a:rPr lang="fr-FR" sz="2000" dirty="0"/>
              <a:t> lors de son premier match (ou à l’échauffement) il peut être remplacé pour son match suivant. </a:t>
            </a:r>
          </a:p>
          <a:p>
            <a:pPr marL="342900" indent="-342900">
              <a:spcAft>
                <a:spcPts val="1200"/>
              </a:spcAft>
              <a:buFont typeface="Arial" panose="020B0604020202020204" pitchFamily="34" charset="0"/>
              <a:buChar char="•"/>
            </a:pPr>
            <a:r>
              <a:rPr lang="fr-FR" sz="2000" dirty="0"/>
              <a:t>Il faut bien distinguer entre un </a:t>
            </a:r>
            <a:r>
              <a:rPr lang="fr-FR" sz="2000" b="1" dirty="0"/>
              <a:t>forfait volontaire</a:t>
            </a:r>
            <a:r>
              <a:rPr lang="fr-FR" sz="2000" dirty="0"/>
              <a:t> – typiquement parce qu’il manque un joueur – et un </a:t>
            </a:r>
            <a:r>
              <a:rPr lang="fr-FR" sz="2000" b="1" dirty="0"/>
              <a:t>forfait involontaire</a:t>
            </a:r>
            <a:r>
              <a:rPr lang="fr-FR" sz="2000" dirty="0"/>
              <a:t> parce qu’un joueur s’est blessé lors de son 1</a:t>
            </a:r>
            <a:r>
              <a:rPr lang="fr-FR" sz="2000" baseline="30000" dirty="0"/>
              <a:t>er</a:t>
            </a:r>
            <a:r>
              <a:rPr lang="fr-FR" sz="2000" dirty="0"/>
              <a:t> match.</a:t>
            </a:r>
            <a:endParaRPr lang="fr-FR" sz="2000" dirty="0">
              <a:latin typeface="Arial" panose="020B0604020202020204" pitchFamily="34" charset="0"/>
              <a:ea typeface="Times New Roman" panose="02020603050405020304" pitchFamily="18" charset="0"/>
            </a:endParaRPr>
          </a:p>
        </p:txBody>
      </p:sp>
      <p:sp>
        <p:nvSpPr>
          <p:cNvPr id="11" name="Espace réservé du pied de page 3">
            <a:extLst>
              <a:ext uri="{FF2B5EF4-FFF2-40B4-BE49-F238E27FC236}">
                <a16:creationId xmlns:a16="http://schemas.microsoft.com/office/drawing/2014/main" id="{15FFEF38-A513-4347-A048-4FF02EFC20C6}"/>
              </a:ext>
            </a:extLst>
          </p:cNvPr>
          <p:cNvSpPr txBox="1">
            <a:spLocks/>
          </p:cNvSpPr>
          <p:nvPr/>
        </p:nvSpPr>
        <p:spPr>
          <a:xfrm>
            <a:off x="3854246" y="6356350"/>
            <a:ext cx="4571999"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Réunion des capitaines ICD 2023</a:t>
            </a:r>
            <a:endParaRPr lang="fr-FR" dirty="0"/>
          </a:p>
        </p:txBody>
      </p:sp>
      <p:sp>
        <p:nvSpPr>
          <p:cNvPr id="2" name="ZoneTexte 1">
            <a:extLst>
              <a:ext uri="{FF2B5EF4-FFF2-40B4-BE49-F238E27FC236}">
                <a16:creationId xmlns:a16="http://schemas.microsoft.com/office/drawing/2014/main" id="{C3DCC6E6-712E-5B09-7636-0A32FEDFAFF1}"/>
              </a:ext>
            </a:extLst>
          </p:cNvPr>
          <p:cNvSpPr txBox="1"/>
          <p:nvPr/>
        </p:nvSpPr>
        <p:spPr>
          <a:xfrm>
            <a:off x="2629084" y="188284"/>
            <a:ext cx="5532581" cy="369332"/>
          </a:xfrm>
          <a:prstGeom prst="rect">
            <a:avLst/>
          </a:prstGeom>
          <a:noFill/>
        </p:spPr>
        <p:txBody>
          <a:bodyPr wrap="square" rtlCol="0">
            <a:spAutoFit/>
          </a:bodyPr>
          <a:lstStyle/>
          <a:p>
            <a:r>
              <a:rPr lang="en-US" b="1" dirty="0"/>
              <a:t>4 - Points </a:t>
            </a:r>
            <a:r>
              <a:rPr lang="en-US" b="1" dirty="0" err="1"/>
              <a:t>clés</a:t>
            </a:r>
            <a:r>
              <a:rPr lang="en-US" b="1" dirty="0"/>
              <a:t> du </a:t>
            </a:r>
            <a:r>
              <a:rPr lang="en-US" b="1" dirty="0" err="1"/>
              <a:t>règlement</a:t>
            </a:r>
            <a:r>
              <a:rPr lang="en-US" b="1" dirty="0"/>
              <a:t> des ICD</a:t>
            </a:r>
            <a:endParaRPr lang="fr-FR" b="1" dirty="0"/>
          </a:p>
        </p:txBody>
      </p:sp>
      <p:sp>
        <p:nvSpPr>
          <p:cNvPr id="4" name="ZoneTexte 3">
            <a:extLst>
              <a:ext uri="{FF2B5EF4-FFF2-40B4-BE49-F238E27FC236}">
                <a16:creationId xmlns:a16="http://schemas.microsoft.com/office/drawing/2014/main" id="{08F26D48-B3D2-DAD5-DE39-3D31BEDF8623}"/>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1150360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79E6DAD0-083E-45A9-9D5C-78BC61BC997C}"/>
              </a:ext>
            </a:extLst>
          </p:cNvPr>
          <p:cNvSpPr>
            <a:spLocks noGrp="1"/>
          </p:cNvSpPr>
          <p:nvPr>
            <p:ph type="sldNum" sz="quarter" idx="12"/>
          </p:nvPr>
        </p:nvSpPr>
        <p:spPr/>
        <p:txBody>
          <a:bodyPr/>
          <a:lstStyle/>
          <a:p>
            <a:fld id="{790AF083-D83E-4346-83CB-0A1B8B15FCEA}" type="slidenum">
              <a:rPr lang="fr-FR" smtClean="0"/>
              <a:t>23</a:t>
            </a:fld>
            <a:endParaRPr lang="fr-FR"/>
          </a:p>
        </p:txBody>
      </p:sp>
      <p:sp>
        <p:nvSpPr>
          <p:cNvPr id="4" name="Rectangle 3">
            <a:extLst>
              <a:ext uri="{FF2B5EF4-FFF2-40B4-BE49-F238E27FC236}">
                <a16:creationId xmlns:a16="http://schemas.microsoft.com/office/drawing/2014/main" id="{A83575D5-6C10-46F0-BF92-2E7303EA3BE4}"/>
              </a:ext>
            </a:extLst>
          </p:cNvPr>
          <p:cNvSpPr/>
          <p:nvPr/>
        </p:nvSpPr>
        <p:spPr>
          <a:xfrm>
            <a:off x="1653309" y="2219282"/>
            <a:ext cx="8908011" cy="2523768"/>
          </a:xfrm>
          <a:prstGeom prst="rect">
            <a:avLst/>
          </a:prstGeom>
        </p:spPr>
        <p:txBody>
          <a:bodyPr wrap="square">
            <a:spAutoFit/>
          </a:bodyPr>
          <a:lstStyle/>
          <a:p>
            <a:pPr marL="342900" lvl="0" indent="-342900" algn="just">
              <a:spcAft>
                <a:spcPts val="1800"/>
              </a:spcAft>
              <a:buFont typeface="Symbol" panose="05050102010706020507" pitchFamily="18" charset="2"/>
              <a:buChar char=""/>
            </a:pPr>
            <a:r>
              <a:rPr lang="fr-FR" sz="3200" dirty="0">
                <a:latin typeface="Times New Roman" panose="02020603050405020304" pitchFamily="18" charset="0"/>
                <a:ea typeface="Times New Roman" panose="02020603050405020304" pitchFamily="18" charset="0"/>
              </a:rPr>
              <a:t>Saisissez / confirmez rapidement vos résultats </a:t>
            </a:r>
            <a:endParaRPr lang="fr-FR" sz="3200" dirty="0">
              <a:latin typeface="Arial" panose="020B0604020202020204" pitchFamily="34" charset="0"/>
              <a:ea typeface="Times New Roman" panose="02020603050405020304" pitchFamily="18" charset="0"/>
            </a:endParaRPr>
          </a:p>
          <a:p>
            <a:pPr marL="342900" lvl="0" indent="-342900" algn="just">
              <a:spcAft>
                <a:spcPts val="1800"/>
              </a:spcAft>
              <a:buFont typeface="Symbol" panose="05050102010706020507" pitchFamily="18" charset="2"/>
              <a:buChar char=""/>
            </a:pPr>
            <a:r>
              <a:rPr lang="fr-FR" sz="3200" dirty="0">
                <a:latin typeface="Times New Roman" panose="02020603050405020304" pitchFamily="18" charset="0"/>
                <a:ea typeface="Times New Roman" panose="02020603050405020304" pitchFamily="18" charset="0"/>
              </a:rPr>
              <a:t>Archivez bien les feuilles de résultats jusqu’à la fin de la saison</a:t>
            </a:r>
            <a:endParaRPr lang="fr-FR" sz="3200" dirty="0">
              <a:latin typeface="Arial" panose="020B0604020202020204" pitchFamily="34" charset="0"/>
              <a:ea typeface="Times New Roman" panose="02020603050405020304" pitchFamily="18" charset="0"/>
            </a:endParaRPr>
          </a:p>
          <a:p>
            <a:pPr marL="342900" lvl="0" indent="-342900" algn="just">
              <a:spcAft>
                <a:spcPts val="1800"/>
              </a:spcAft>
              <a:buFont typeface="Symbol" panose="05050102010706020507" pitchFamily="18" charset="2"/>
              <a:buChar char=""/>
            </a:pPr>
            <a:r>
              <a:rPr lang="fr-FR" sz="3200" dirty="0">
                <a:latin typeface="Times New Roman" panose="02020603050405020304" pitchFamily="18" charset="0"/>
                <a:ea typeface="Times New Roman" panose="02020603050405020304" pitchFamily="18" charset="0"/>
              </a:rPr>
              <a:t>Donnez à ces rencontres un </a:t>
            </a:r>
            <a:r>
              <a:rPr lang="fr-FR" sz="3200" b="1" dirty="0">
                <a:solidFill>
                  <a:srgbClr val="FF0000"/>
                </a:solidFill>
                <a:latin typeface="Times New Roman" panose="02020603050405020304" pitchFamily="18" charset="0"/>
                <a:ea typeface="Times New Roman" panose="02020603050405020304" pitchFamily="18" charset="0"/>
              </a:rPr>
              <a:t>esprit de convivialité</a:t>
            </a:r>
            <a:endParaRPr lang="fr-FR" sz="3200" b="1" dirty="0">
              <a:solidFill>
                <a:srgbClr val="FF0000"/>
              </a:solidFill>
              <a:latin typeface="Arial" panose="020B0604020202020204" pitchFamily="34" charset="0"/>
              <a:ea typeface="Times New Roman" panose="02020603050405020304" pitchFamily="18" charset="0"/>
            </a:endParaRPr>
          </a:p>
        </p:txBody>
      </p:sp>
      <p:sp>
        <p:nvSpPr>
          <p:cNvPr id="5" name="ZoneTexte 4">
            <a:extLst>
              <a:ext uri="{FF2B5EF4-FFF2-40B4-BE49-F238E27FC236}">
                <a16:creationId xmlns:a16="http://schemas.microsoft.com/office/drawing/2014/main" id="{405CD7C1-99E6-438E-B89B-F507D28D85AD}"/>
              </a:ext>
            </a:extLst>
          </p:cNvPr>
          <p:cNvSpPr txBox="1"/>
          <p:nvPr/>
        </p:nvSpPr>
        <p:spPr>
          <a:xfrm>
            <a:off x="1653309" y="849745"/>
            <a:ext cx="3906982" cy="769441"/>
          </a:xfrm>
          <a:prstGeom prst="rect">
            <a:avLst/>
          </a:prstGeom>
          <a:noFill/>
        </p:spPr>
        <p:txBody>
          <a:bodyPr wrap="square" rtlCol="0">
            <a:spAutoFit/>
          </a:bodyPr>
          <a:lstStyle/>
          <a:p>
            <a:r>
              <a:rPr lang="en-US" sz="4400" b="1" u="sng" dirty="0"/>
              <a:t>Pour </a:t>
            </a:r>
            <a:r>
              <a:rPr lang="en-US" sz="4400" b="1" u="sng" dirty="0" err="1"/>
              <a:t>conclure</a:t>
            </a:r>
            <a:r>
              <a:rPr lang="en-US" sz="4400" b="1" u="sng" dirty="0"/>
              <a:t> :</a:t>
            </a:r>
            <a:endParaRPr lang="fr-FR" sz="4400" b="1" u="sng" dirty="0"/>
          </a:p>
        </p:txBody>
      </p:sp>
      <p:sp>
        <p:nvSpPr>
          <p:cNvPr id="11" name="Espace réservé du pied de page 3">
            <a:extLst>
              <a:ext uri="{FF2B5EF4-FFF2-40B4-BE49-F238E27FC236}">
                <a16:creationId xmlns:a16="http://schemas.microsoft.com/office/drawing/2014/main" id="{CE0F03C9-DC7C-4AB1-98E0-EFDC5AEE6C79}"/>
              </a:ext>
            </a:extLst>
          </p:cNvPr>
          <p:cNvSpPr txBox="1">
            <a:spLocks/>
          </p:cNvSpPr>
          <p:nvPr/>
        </p:nvSpPr>
        <p:spPr>
          <a:xfrm>
            <a:off x="3854246" y="6356350"/>
            <a:ext cx="4571999"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Réunion des capitaines ICD 2023</a:t>
            </a:r>
            <a:endParaRPr lang="fr-FR" dirty="0"/>
          </a:p>
        </p:txBody>
      </p:sp>
      <p:sp>
        <p:nvSpPr>
          <p:cNvPr id="2" name="ZoneTexte 1">
            <a:extLst>
              <a:ext uri="{FF2B5EF4-FFF2-40B4-BE49-F238E27FC236}">
                <a16:creationId xmlns:a16="http://schemas.microsoft.com/office/drawing/2014/main" id="{435037C1-EB81-C8A4-0836-8AD1AA44E36F}"/>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147476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6A9321A8-DAE0-4D7D-A7E8-A7CCFA4B46E1}"/>
              </a:ext>
            </a:extLst>
          </p:cNvPr>
          <p:cNvSpPr>
            <a:spLocks noGrp="1"/>
          </p:cNvSpPr>
          <p:nvPr>
            <p:ph type="ftr" sz="quarter" idx="11"/>
          </p:nvPr>
        </p:nvSpPr>
        <p:spPr/>
        <p:txBody>
          <a:bodyPr/>
          <a:lstStyle/>
          <a:p>
            <a:r>
              <a:rPr lang="en-US"/>
              <a:t>Réunion des capitaines ICD 2023</a:t>
            </a:r>
            <a:endParaRPr lang="fr-FR" dirty="0"/>
          </a:p>
        </p:txBody>
      </p:sp>
      <p:sp>
        <p:nvSpPr>
          <p:cNvPr id="3" name="Espace réservé du numéro de diapositive 2">
            <a:extLst>
              <a:ext uri="{FF2B5EF4-FFF2-40B4-BE49-F238E27FC236}">
                <a16:creationId xmlns:a16="http://schemas.microsoft.com/office/drawing/2014/main" id="{99D56080-E69F-41B6-A73A-8533895F80DE}"/>
              </a:ext>
            </a:extLst>
          </p:cNvPr>
          <p:cNvSpPr>
            <a:spLocks noGrp="1"/>
          </p:cNvSpPr>
          <p:nvPr>
            <p:ph type="sldNum" sz="quarter" idx="12"/>
          </p:nvPr>
        </p:nvSpPr>
        <p:spPr/>
        <p:txBody>
          <a:bodyPr/>
          <a:lstStyle/>
          <a:p>
            <a:fld id="{790AF083-D83E-4346-83CB-0A1B8B15FCEA}" type="slidenum">
              <a:rPr lang="fr-FR" smtClean="0"/>
              <a:t>24</a:t>
            </a:fld>
            <a:endParaRPr lang="fr-FR"/>
          </a:p>
        </p:txBody>
      </p:sp>
      <p:pic>
        <p:nvPicPr>
          <p:cNvPr id="4" name="Image 3">
            <a:extLst>
              <a:ext uri="{FF2B5EF4-FFF2-40B4-BE49-F238E27FC236}">
                <a16:creationId xmlns:a16="http://schemas.microsoft.com/office/drawing/2014/main" id="{76DF260B-EEFD-4552-9064-468D77744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8575" y="1171575"/>
            <a:ext cx="4514850" cy="4514850"/>
          </a:xfrm>
          <a:prstGeom prst="rect">
            <a:avLst/>
          </a:prstGeom>
        </p:spPr>
      </p:pic>
      <p:sp>
        <p:nvSpPr>
          <p:cNvPr id="5" name="ZoneTexte 4">
            <a:extLst>
              <a:ext uri="{FF2B5EF4-FFF2-40B4-BE49-F238E27FC236}">
                <a16:creationId xmlns:a16="http://schemas.microsoft.com/office/drawing/2014/main" id="{3A8DDB74-1ADC-6DC3-1D8C-D22ADB9DBB7F}"/>
              </a:ext>
            </a:extLst>
          </p:cNvPr>
          <p:cNvSpPr txBox="1"/>
          <p:nvPr/>
        </p:nvSpPr>
        <p:spPr>
          <a:xfrm>
            <a:off x="-1" y="6408106"/>
            <a:ext cx="1893455" cy="430887"/>
          </a:xfrm>
          <a:prstGeom prst="rect">
            <a:avLst/>
          </a:prstGeom>
          <a:noFill/>
        </p:spPr>
        <p:txBody>
          <a:bodyPr wrap="square" rtlCol="0">
            <a:spAutoFit/>
          </a:bodyPr>
          <a:lstStyle/>
          <a:p>
            <a:r>
              <a:rPr lang="en-US" sz="1100" dirty="0" err="1">
                <a:solidFill>
                  <a:schemeClr val="tx1">
                    <a:lumMod val="50000"/>
                    <a:lumOff val="50000"/>
                  </a:schemeClr>
                </a:solidFill>
              </a:rPr>
              <a:t>L’Isle</a:t>
            </a:r>
            <a:r>
              <a:rPr lang="en-US" sz="1100" dirty="0">
                <a:solidFill>
                  <a:schemeClr val="tx1">
                    <a:lumMod val="50000"/>
                    <a:lumOff val="50000"/>
                  </a:schemeClr>
                </a:solidFill>
              </a:rPr>
              <a:t> </a:t>
            </a:r>
            <a:r>
              <a:rPr lang="en-US" sz="1100" dirty="0" err="1">
                <a:solidFill>
                  <a:schemeClr val="tx1">
                    <a:lumMod val="50000"/>
                    <a:lumOff val="50000"/>
                  </a:schemeClr>
                </a:solidFill>
              </a:rPr>
              <a:t>d’Abeau</a:t>
            </a:r>
            <a:r>
              <a:rPr lang="en-US" sz="1100" dirty="0">
                <a:solidFill>
                  <a:schemeClr val="tx1">
                    <a:lumMod val="50000"/>
                    <a:lumOff val="50000"/>
                  </a:schemeClr>
                </a:solidFill>
              </a:rPr>
              <a:t>, le 07/11/2023</a:t>
            </a:r>
            <a:br>
              <a:rPr lang="en-US" sz="1100" dirty="0">
                <a:solidFill>
                  <a:schemeClr val="tx1">
                    <a:lumMod val="50000"/>
                    <a:lumOff val="50000"/>
                  </a:schemeClr>
                </a:solidFill>
              </a:rPr>
            </a:br>
            <a:r>
              <a:rPr lang="en-US" sz="1100" dirty="0" err="1">
                <a:solidFill>
                  <a:schemeClr val="tx1">
                    <a:lumMod val="50000"/>
                    <a:lumOff val="50000"/>
                  </a:schemeClr>
                </a:solidFill>
              </a:rPr>
              <a:t>Eybens</a:t>
            </a:r>
            <a:r>
              <a:rPr lang="en-US" sz="1100" dirty="0">
                <a:solidFill>
                  <a:schemeClr val="tx1">
                    <a:lumMod val="50000"/>
                    <a:lumOff val="50000"/>
                  </a:schemeClr>
                </a:solidFill>
              </a:rPr>
              <a:t>, le  08/11/2023</a:t>
            </a:r>
            <a:endParaRPr lang="fr-FR" sz="1100" dirty="0">
              <a:solidFill>
                <a:schemeClr val="tx1">
                  <a:lumMod val="50000"/>
                  <a:lumOff val="50000"/>
                </a:schemeClr>
              </a:solidFill>
            </a:endParaRPr>
          </a:p>
        </p:txBody>
      </p:sp>
    </p:spTree>
    <p:extLst>
      <p:ext uri="{BB962C8B-B14F-4D97-AF65-F5344CB8AC3E}">
        <p14:creationId xmlns:p14="http://schemas.microsoft.com/office/powerpoint/2010/main" val="3006380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226E84FB-BB82-4618-9A20-705A5B424694}"/>
              </a:ext>
            </a:extLst>
          </p:cNvPr>
          <p:cNvSpPr>
            <a:spLocks noGrp="1"/>
          </p:cNvSpPr>
          <p:nvPr>
            <p:ph type="ftr" sz="quarter" idx="11"/>
          </p:nvPr>
        </p:nvSpPr>
        <p:spPr/>
        <p:txBody>
          <a:bodyPr/>
          <a:lstStyle/>
          <a:p>
            <a:r>
              <a:rPr lang="en-US"/>
              <a:t>Réunion des capitaines ICD 2023</a:t>
            </a:r>
            <a:endParaRPr lang="fr-FR" dirty="0"/>
          </a:p>
        </p:txBody>
      </p:sp>
      <p:sp>
        <p:nvSpPr>
          <p:cNvPr id="3" name="Espace réservé du numéro de diapositive 2">
            <a:extLst>
              <a:ext uri="{FF2B5EF4-FFF2-40B4-BE49-F238E27FC236}">
                <a16:creationId xmlns:a16="http://schemas.microsoft.com/office/drawing/2014/main" id="{21C79DA6-1B86-420D-A5E6-67690C10ACA2}"/>
              </a:ext>
            </a:extLst>
          </p:cNvPr>
          <p:cNvSpPr>
            <a:spLocks noGrp="1"/>
          </p:cNvSpPr>
          <p:nvPr>
            <p:ph type="sldNum" sz="quarter" idx="12"/>
          </p:nvPr>
        </p:nvSpPr>
        <p:spPr/>
        <p:txBody>
          <a:bodyPr/>
          <a:lstStyle/>
          <a:p>
            <a:fld id="{790AF083-D83E-4346-83CB-0A1B8B15FCEA}" type="slidenum">
              <a:rPr lang="fr-FR" smtClean="0"/>
              <a:t>25</a:t>
            </a:fld>
            <a:endParaRPr lang="fr-FR"/>
          </a:p>
        </p:txBody>
      </p:sp>
      <p:sp>
        <p:nvSpPr>
          <p:cNvPr id="4" name="ZoneTexte 3">
            <a:extLst>
              <a:ext uri="{FF2B5EF4-FFF2-40B4-BE49-F238E27FC236}">
                <a16:creationId xmlns:a16="http://schemas.microsoft.com/office/drawing/2014/main" id="{2F023073-06B9-4280-BDA8-62012F5334C3}"/>
              </a:ext>
            </a:extLst>
          </p:cNvPr>
          <p:cNvSpPr txBox="1"/>
          <p:nvPr/>
        </p:nvSpPr>
        <p:spPr>
          <a:xfrm>
            <a:off x="1868129" y="2517058"/>
            <a:ext cx="8593394" cy="1446550"/>
          </a:xfrm>
          <a:prstGeom prst="rect">
            <a:avLst/>
          </a:prstGeom>
          <a:noFill/>
        </p:spPr>
        <p:txBody>
          <a:bodyPr wrap="square" rtlCol="0">
            <a:spAutoFit/>
          </a:bodyPr>
          <a:lstStyle/>
          <a:p>
            <a:pPr algn="ctr"/>
            <a:r>
              <a:rPr lang="en-US" sz="8800" dirty="0"/>
              <a:t>ANNEXES</a:t>
            </a:r>
            <a:endParaRPr lang="fr-FR" sz="8800" dirty="0"/>
          </a:p>
        </p:txBody>
      </p:sp>
    </p:spTree>
    <p:extLst>
      <p:ext uri="{BB962C8B-B14F-4D97-AF65-F5344CB8AC3E}">
        <p14:creationId xmlns:p14="http://schemas.microsoft.com/office/powerpoint/2010/main" val="337238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978280EC-6CD1-4122-BA34-6E1F0B73A0F3}"/>
              </a:ext>
            </a:extLst>
          </p:cNvPr>
          <p:cNvSpPr>
            <a:spLocks noGrp="1"/>
          </p:cNvSpPr>
          <p:nvPr>
            <p:ph type="sldNum" sz="quarter" idx="12"/>
          </p:nvPr>
        </p:nvSpPr>
        <p:spPr/>
        <p:txBody>
          <a:bodyPr/>
          <a:lstStyle/>
          <a:p>
            <a:fld id="{790AF083-D83E-4346-83CB-0A1B8B15FCEA}" type="slidenum">
              <a:rPr lang="fr-FR" smtClean="0"/>
              <a:t>26</a:t>
            </a:fld>
            <a:endParaRPr lang="fr-FR"/>
          </a:p>
        </p:txBody>
      </p:sp>
      <p:sp>
        <p:nvSpPr>
          <p:cNvPr id="4" name="ZoneTexte 3">
            <a:extLst>
              <a:ext uri="{FF2B5EF4-FFF2-40B4-BE49-F238E27FC236}">
                <a16:creationId xmlns:a16="http://schemas.microsoft.com/office/drawing/2014/main" id="{282672F5-D6C9-4722-A4C2-08142C344734}"/>
              </a:ext>
            </a:extLst>
          </p:cNvPr>
          <p:cNvSpPr txBox="1"/>
          <p:nvPr/>
        </p:nvSpPr>
        <p:spPr>
          <a:xfrm>
            <a:off x="1989990" y="240041"/>
            <a:ext cx="5532581" cy="369332"/>
          </a:xfrm>
          <a:prstGeom prst="rect">
            <a:avLst/>
          </a:prstGeom>
          <a:noFill/>
        </p:spPr>
        <p:txBody>
          <a:bodyPr wrap="square" rtlCol="0">
            <a:spAutoFit/>
          </a:bodyPr>
          <a:lstStyle/>
          <a:p>
            <a:r>
              <a:rPr lang="en-US" dirty="0"/>
              <a:t>II. 2 Les points </a:t>
            </a:r>
            <a:r>
              <a:rPr lang="en-US" dirty="0" err="1"/>
              <a:t>clés</a:t>
            </a:r>
            <a:r>
              <a:rPr lang="en-US" dirty="0"/>
              <a:t> des </a:t>
            </a:r>
            <a:r>
              <a:rPr lang="en-US" dirty="0" err="1"/>
              <a:t>règles</a:t>
            </a:r>
            <a:r>
              <a:rPr lang="en-US" dirty="0"/>
              <a:t> du badminton</a:t>
            </a:r>
          </a:p>
        </p:txBody>
      </p:sp>
      <p:grpSp>
        <p:nvGrpSpPr>
          <p:cNvPr id="19" name="Groupe 18">
            <a:extLst>
              <a:ext uri="{FF2B5EF4-FFF2-40B4-BE49-F238E27FC236}">
                <a16:creationId xmlns:a16="http://schemas.microsoft.com/office/drawing/2014/main" id="{ADF822DD-F95D-45E1-A301-19303509FD60}"/>
              </a:ext>
            </a:extLst>
          </p:cNvPr>
          <p:cNvGrpSpPr/>
          <p:nvPr/>
        </p:nvGrpSpPr>
        <p:grpSpPr>
          <a:xfrm>
            <a:off x="988001" y="749122"/>
            <a:ext cx="10134389" cy="5575835"/>
            <a:chOff x="988001" y="749122"/>
            <a:chExt cx="10134389" cy="5575835"/>
          </a:xfrm>
        </p:grpSpPr>
        <p:sp>
          <p:nvSpPr>
            <p:cNvPr id="15" name="ZoneTexte 14">
              <a:extLst>
                <a:ext uri="{FF2B5EF4-FFF2-40B4-BE49-F238E27FC236}">
                  <a16:creationId xmlns:a16="http://schemas.microsoft.com/office/drawing/2014/main" id="{565E5EAE-2DC6-4808-B13D-AC633E908762}"/>
                </a:ext>
              </a:extLst>
            </p:cNvPr>
            <p:cNvSpPr txBox="1"/>
            <p:nvPr/>
          </p:nvSpPr>
          <p:spPr>
            <a:xfrm>
              <a:off x="988001" y="749122"/>
              <a:ext cx="9588205" cy="369332"/>
            </a:xfrm>
            <a:prstGeom prst="rect">
              <a:avLst/>
            </a:prstGeom>
            <a:noFill/>
          </p:spPr>
          <p:txBody>
            <a:bodyPr wrap="square" rtlCol="0">
              <a:spAutoFit/>
            </a:bodyPr>
            <a:lstStyle/>
            <a:p>
              <a:pPr marL="361950" algn="just">
                <a:spcAft>
                  <a:spcPts val="0"/>
                </a:spcAft>
              </a:pPr>
              <a:r>
                <a:rPr lang="fr-FR" dirty="0">
                  <a:latin typeface="Times New Roman" panose="02020603050405020304" pitchFamily="18" charset="0"/>
                  <a:ea typeface="Times New Roman" panose="02020603050405020304" pitchFamily="18" charset="0"/>
                </a:rPr>
                <a:t>1- Le Test de la vitesse du volant</a:t>
              </a:r>
              <a:endParaRPr lang="fr-FR" dirty="0">
                <a:latin typeface="Arial" panose="020B0604020202020204" pitchFamily="34" charset="0"/>
                <a:ea typeface="Times New Roman" panose="02020603050405020304" pitchFamily="18" charset="0"/>
              </a:endParaRPr>
            </a:p>
          </p:txBody>
        </p:sp>
        <p:pic>
          <p:nvPicPr>
            <p:cNvPr id="16" name="Image 15">
              <a:extLst>
                <a:ext uri="{FF2B5EF4-FFF2-40B4-BE49-F238E27FC236}">
                  <a16:creationId xmlns:a16="http://schemas.microsoft.com/office/drawing/2014/main" id="{11B0F83F-D099-45AE-8CAD-C7499CF4C1D8}"/>
                </a:ext>
              </a:extLst>
            </p:cNvPr>
            <p:cNvPicPr>
              <a:picLocks noChangeAspect="1"/>
            </p:cNvPicPr>
            <p:nvPr/>
          </p:nvPicPr>
          <p:blipFill>
            <a:blip r:embed="rId2"/>
            <a:stretch>
              <a:fillRect/>
            </a:stretch>
          </p:blipFill>
          <p:spPr>
            <a:xfrm>
              <a:off x="1717964" y="1340741"/>
              <a:ext cx="9335669" cy="841741"/>
            </a:xfrm>
            <a:prstGeom prst="rect">
              <a:avLst/>
            </a:prstGeom>
          </p:spPr>
        </p:pic>
        <p:pic>
          <p:nvPicPr>
            <p:cNvPr id="17" name="Image 16">
              <a:extLst>
                <a:ext uri="{FF2B5EF4-FFF2-40B4-BE49-F238E27FC236}">
                  <a16:creationId xmlns:a16="http://schemas.microsoft.com/office/drawing/2014/main" id="{5395113A-4691-455F-846C-F577CF69C175}"/>
                </a:ext>
              </a:extLst>
            </p:cNvPr>
            <p:cNvPicPr>
              <a:picLocks noChangeAspect="1"/>
            </p:cNvPicPr>
            <p:nvPr/>
          </p:nvPicPr>
          <p:blipFill>
            <a:blip r:embed="rId3"/>
            <a:stretch>
              <a:fillRect/>
            </a:stretch>
          </p:blipFill>
          <p:spPr>
            <a:xfrm>
              <a:off x="1717964" y="2373988"/>
              <a:ext cx="9404426" cy="567619"/>
            </a:xfrm>
            <a:prstGeom prst="rect">
              <a:avLst/>
            </a:prstGeom>
          </p:spPr>
        </p:pic>
        <p:pic>
          <p:nvPicPr>
            <p:cNvPr id="18" name="Image 17">
              <a:extLst>
                <a:ext uri="{FF2B5EF4-FFF2-40B4-BE49-F238E27FC236}">
                  <a16:creationId xmlns:a16="http://schemas.microsoft.com/office/drawing/2014/main" id="{4FAE0488-A67F-4CB4-9A57-A4C7B7A9CB98}"/>
                </a:ext>
              </a:extLst>
            </p:cNvPr>
            <p:cNvPicPr>
              <a:picLocks noChangeAspect="1"/>
            </p:cNvPicPr>
            <p:nvPr/>
          </p:nvPicPr>
          <p:blipFill>
            <a:blip r:embed="rId4"/>
            <a:stretch>
              <a:fillRect/>
            </a:stretch>
          </p:blipFill>
          <p:spPr>
            <a:xfrm>
              <a:off x="4119614" y="3081356"/>
              <a:ext cx="3324981" cy="3243601"/>
            </a:xfrm>
            <a:prstGeom prst="rect">
              <a:avLst/>
            </a:prstGeom>
          </p:spPr>
        </p:pic>
      </p:grpSp>
    </p:spTree>
    <p:extLst>
      <p:ext uri="{BB962C8B-B14F-4D97-AF65-F5344CB8AC3E}">
        <p14:creationId xmlns:p14="http://schemas.microsoft.com/office/powerpoint/2010/main" val="1570647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5B1A7B6-5D14-4185-9085-C9FF62CE7D2E}"/>
              </a:ext>
            </a:extLst>
          </p:cNvPr>
          <p:cNvSpPr>
            <a:spLocks noGrp="1"/>
          </p:cNvSpPr>
          <p:nvPr>
            <p:ph type="sldNum" sz="quarter" idx="12"/>
          </p:nvPr>
        </p:nvSpPr>
        <p:spPr/>
        <p:txBody>
          <a:bodyPr/>
          <a:lstStyle/>
          <a:p>
            <a:fld id="{790AF083-D83E-4346-83CB-0A1B8B15FCEA}" type="slidenum">
              <a:rPr lang="fr-FR" smtClean="0"/>
              <a:t>27</a:t>
            </a:fld>
            <a:endParaRPr lang="fr-FR"/>
          </a:p>
        </p:txBody>
      </p:sp>
      <p:sp>
        <p:nvSpPr>
          <p:cNvPr id="4" name="ZoneTexte 3">
            <a:extLst>
              <a:ext uri="{FF2B5EF4-FFF2-40B4-BE49-F238E27FC236}">
                <a16:creationId xmlns:a16="http://schemas.microsoft.com/office/drawing/2014/main" id="{7C306F66-002E-4969-90B5-16A8C185E26D}"/>
              </a:ext>
            </a:extLst>
          </p:cNvPr>
          <p:cNvSpPr txBox="1"/>
          <p:nvPr/>
        </p:nvSpPr>
        <p:spPr>
          <a:xfrm>
            <a:off x="1403927" y="1751172"/>
            <a:ext cx="10501746" cy="646331"/>
          </a:xfrm>
          <a:prstGeom prst="rect">
            <a:avLst/>
          </a:prstGeom>
          <a:noFill/>
        </p:spPr>
        <p:txBody>
          <a:bodyPr wrap="square" rtlCol="0">
            <a:spAutoFit/>
          </a:bodyPr>
          <a:lstStyle/>
          <a:p>
            <a:pPr algn="just">
              <a:spcAft>
                <a:spcPts val="0"/>
              </a:spcAft>
            </a:pPr>
            <a:r>
              <a:rPr lang="fr-FR" dirty="0">
                <a:latin typeface="Times New Roman" panose="02020603050405020304" pitchFamily="18" charset="0"/>
                <a:ea typeface="Times New Roman" panose="02020603050405020304" pitchFamily="18" charset="0"/>
              </a:rPr>
              <a:t>3 – Le service</a:t>
            </a:r>
            <a:endParaRPr lang="fr-FR" sz="2800" dirty="0">
              <a:latin typeface="Arial" panose="020B0604020202020204" pitchFamily="34"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228600" algn="l"/>
              </a:tabLst>
            </a:pPr>
            <a:r>
              <a:rPr lang="fr-FR" dirty="0">
                <a:latin typeface="Times New Roman" panose="02020603050405020304" pitchFamily="18" charset="0"/>
                <a:ea typeface="Times New Roman" panose="02020603050405020304" pitchFamily="18" charset="0"/>
              </a:rPr>
              <a:t>Quelles </a:t>
            </a:r>
            <a:r>
              <a:rPr lang="fr-FR" b="1" dirty="0">
                <a:latin typeface="Times New Roman" panose="02020603050405020304" pitchFamily="18" charset="0"/>
                <a:ea typeface="Times New Roman" panose="02020603050405020304" pitchFamily="18" charset="0"/>
              </a:rPr>
              <a:t>fautes</a:t>
            </a:r>
            <a:r>
              <a:rPr lang="fr-FR" dirty="0">
                <a:latin typeface="Times New Roman" panose="02020603050405020304" pitchFamily="18" charset="0"/>
                <a:ea typeface="Times New Roman" panose="02020603050405020304" pitchFamily="18" charset="0"/>
              </a:rPr>
              <a:t> qui peuvent être commises au </a:t>
            </a:r>
            <a:r>
              <a:rPr lang="fr-FR" b="1" dirty="0">
                <a:latin typeface="Times New Roman" panose="02020603050405020304" pitchFamily="18" charset="0"/>
                <a:ea typeface="Times New Roman" panose="02020603050405020304" pitchFamily="18" charset="0"/>
              </a:rPr>
              <a:t>service</a:t>
            </a:r>
            <a:r>
              <a:rPr lang="fr-FR" dirty="0">
                <a:latin typeface="Times New Roman" panose="02020603050405020304" pitchFamily="18" charset="0"/>
                <a:ea typeface="Times New Roman" panose="02020603050405020304" pitchFamily="18" charset="0"/>
              </a:rPr>
              <a:t> ? </a:t>
            </a:r>
            <a:endParaRPr lang="fr-FR" sz="2800" dirty="0">
              <a:latin typeface="Arial" panose="020B0604020202020204" pitchFamily="34" charset="0"/>
              <a:ea typeface="Times New Roman" panose="02020603050405020304" pitchFamily="18" charset="0"/>
            </a:endParaRPr>
          </a:p>
        </p:txBody>
      </p:sp>
      <p:sp>
        <p:nvSpPr>
          <p:cNvPr id="5" name="ZoneTexte 4">
            <a:extLst>
              <a:ext uri="{FF2B5EF4-FFF2-40B4-BE49-F238E27FC236}">
                <a16:creationId xmlns:a16="http://schemas.microsoft.com/office/drawing/2014/main" id="{28C6D706-EFF8-4A83-9086-3CA5DE860DD5}"/>
              </a:ext>
            </a:extLst>
          </p:cNvPr>
          <p:cNvSpPr txBox="1"/>
          <p:nvPr/>
        </p:nvSpPr>
        <p:spPr>
          <a:xfrm>
            <a:off x="1717964" y="2486436"/>
            <a:ext cx="10215418" cy="1200329"/>
          </a:xfrm>
          <a:prstGeom prst="rect">
            <a:avLst/>
          </a:prstGeom>
          <a:noFill/>
        </p:spPr>
        <p:txBody>
          <a:bodyPr wrap="square" rtlCol="0">
            <a:spAutoFit/>
          </a:bodyPr>
          <a:lstStyle/>
          <a:p>
            <a:r>
              <a:rPr lang="fr-FR" b="1" dirty="0">
                <a:latin typeface="Times New Roman" panose="02020603050405020304" pitchFamily="18" charset="0"/>
                <a:ea typeface="Times New Roman" panose="02020603050405020304" pitchFamily="18" charset="0"/>
              </a:rPr>
              <a:t>3 fautes de pied</a:t>
            </a:r>
            <a:r>
              <a:rPr lang="fr-FR" dirty="0">
                <a:latin typeface="Times New Roman" panose="02020603050405020304" pitchFamily="18" charset="0"/>
                <a:ea typeface="Times New Roman" panose="02020603050405020304" pitchFamily="18" charset="0"/>
              </a:rPr>
              <a:t> pour </a:t>
            </a:r>
            <a:r>
              <a:rPr lang="fr-FR" b="1" dirty="0">
                <a:latin typeface="Times New Roman" panose="02020603050405020304" pitchFamily="18" charset="0"/>
                <a:ea typeface="Times New Roman" panose="02020603050405020304" pitchFamily="18" charset="0"/>
              </a:rPr>
              <a:t>serveur</a:t>
            </a:r>
            <a:r>
              <a:rPr lang="fr-FR" dirty="0">
                <a:latin typeface="Times New Roman" panose="02020603050405020304" pitchFamily="18" charset="0"/>
                <a:ea typeface="Times New Roman" panose="02020603050405020304" pitchFamily="18" charset="0"/>
              </a:rPr>
              <a:t> ET </a:t>
            </a:r>
            <a:r>
              <a:rPr lang="fr-FR" b="1" dirty="0">
                <a:latin typeface="Times New Roman" panose="02020603050405020304" pitchFamily="18" charset="0"/>
                <a:ea typeface="Times New Roman" panose="02020603050405020304" pitchFamily="18" charset="0"/>
              </a:rPr>
              <a:t>receveur</a:t>
            </a:r>
            <a:r>
              <a:rPr lang="fr-FR" dirty="0">
                <a:latin typeface="Times New Roman" panose="02020603050405020304" pitchFamily="18" charset="0"/>
                <a:ea typeface="Times New Roman" panose="02020603050405020304" pitchFamily="18" charset="0"/>
              </a:rPr>
              <a:t> : pied décollé, pied glissé/trainé par terre, pied sur la ligne (ou au-delà), </a:t>
            </a:r>
          </a:p>
          <a:p>
            <a:r>
              <a:rPr lang="fr-FR" b="1" dirty="0">
                <a:latin typeface="Times New Roman" panose="02020603050405020304" pitchFamily="18" charset="0"/>
                <a:ea typeface="Times New Roman" panose="02020603050405020304" pitchFamily="18" charset="0"/>
              </a:rPr>
              <a:t>5 fautes de frappes</a:t>
            </a:r>
            <a:r>
              <a:rPr lang="fr-FR" dirty="0">
                <a:latin typeface="Times New Roman" panose="02020603050405020304" pitchFamily="18" charset="0"/>
                <a:ea typeface="Times New Roman" panose="02020603050405020304" pitchFamily="18" charset="0"/>
              </a:rPr>
              <a:t> : tamis vers le haut, volant frappé au-dessus la ceinture abdominale, toucher les plumes en premier, mouvement discontinu de la raquette vers l’avant, rater le volant.</a:t>
            </a:r>
            <a:endParaRPr lang="fr-FR" dirty="0"/>
          </a:p>
        </p:txBody>
      </p:sp>
      <p:sp>
        <p:nvSpPr>
          <p:cNvPr id="6" name="ZoneTexte 5">
            <a:extLst>
              <a:ext uri="{FF2B5EF4-FFF2-40B4-BE49-F238E27FC236}">
                <a16:creationId xmlns:a16="http://schemas.microsoft.com/office/drawing/2014/main" id="{9058288D-BCC8-403D-B868-DCFB27A4212D}"/>
              </a:ext>
            </a:extLst>
          </p:cNvPr>
          <p:cNvSpPr txBox="1"/>
          <p:nvPr/>
        </p:nvSpPr>
        <p:spPr>
          <a:xfrm>
            <a:off x="1403927" y="3814953"/>
            <a:ext cx="10501746" cy="2308324"/>
          </a:xfrm>
          <a:prstGeom prst="rect">
            <a:avLst/>
          </a:prstGeom>
          <a:noFill/>
        </p:spPr>
        <p:txBody>
          <a:bodyPr wrap="square" rtlCol="0">
            <a:spAutoFit/>
          </a:bodyPr>
          <a:lstStyle/>
          <a:p>
            <a:pPr marL="342900" lvl="0" indent="-342900" algn="just">
              <a:spcAft>
                <a:spcPts val="0"/>
              </a:spcAft>
              <a:buFont typeface="Times New Roman" panose="02020603050405020304" pitchFamily="18" charset="0"/>
              <a:buChar char="-"/>
              <a:tabLst>
                <a:tab pos="228600" algn="l"/>
              </a:tabLst>
            </a:pPr>
            <a:r>
              <a:rPr lang="en-US" dirty="0">
                <a:latin typeface="Times New Roman" panose="02020603050405020304" pitchFamily="18" charset="0"/>
                <a:ea typeface="Times New Roman" panose="02020603050405020304" pitchFamily="18" charset="0"/>
              </a:rPr>
              <a:t>Hauteur de frappe : nouvelle </a:t>
            </a:r>
            <a:r>
              <a:rPr lang="en-US" dirty="0" err="1">
                <a:latin typeface="Times New Roman" panose="02020603050405020304" pitchFamily="18" charset="0"/>
                <a:ea typeface="Times New Roman" panose="02020603050405020304" pitchFamily="18" charset="0"/>
              </a:rPr>
              <a:t>règle</a:t>
            </a:r>
            <a:r>
              <a:rPr lang="en-US" dirty="0">
                <a:latin typeface="Times New Roman" panose="02020603050405020304" pitchFamily="18" charset="0"/>
                <a:ea typeface="Times New Roman" panose="02020603050405020304" pitchFamily="18" charset="0"/>
              </a:rPr>
              <a:t> des 1m15 inapplicable à </a:t>
            </a:r>
            <a:r>
              <a:rPr lang="en-US" dirty="0" err="1">
                <a:latin typeface="Times New Roman" panose="02020603050405020304" pitchFamily="18" charset="0"/>
                <a:ea typeface="Times New Roman" panose="02020603050405020304" pitchFamily="18" charset="0"/>
              </a:rPr>
              <a:t>notre</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niveau</a:t>
            </a:r>
            <a:endParaRPr lang="fr-FR"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228600" algn="l"/>
              </a:tabLst>
            </a:pPr>
            <a:r>
              <a:rPr lang="fr-FR" dirty="0">
                <a:latin typeface="Times New Roman" panose="02020603050405020304" pitchFamily="18" charset="0"/>
                <a:ea typeface="Times New Roman" panose="02020603050405020304" pitchFamily="18" charset="0"/>
              </a:rPr>
              <a:t>Position de la raquette =&gt; On parle de tamis </a:t>
            </a:r>
            <a:r>
              <a:rPr lang="fr-FR" u="sng" dirty="0">
                <a:latin typeface="Times New Roman" panose="02020603050405020304" pitchFamily="18" charset="0"/>
                <a:ea typeface="Times New Roman" panose="02020603050405020304" pitchFamily="18" charset="0"/>
              </a:rPr>
              <a:t>orienté vers le bas</a:t>
            </a:r>
            <a:r>
              <a:rPr lang="fr-FR" dirty="0">
                <a:latin typeface="Times New Roman" panose="02020603050405020304" pitchFamily="18" charset="0"/>
                <a:ea typeface="Times New Roman" panose="02020603050405020304" pitchFamily="18" charset="0"/>
              </a:rPr>
              <a:t>.</a:t>
            </a:r>
            <a:endParaRPr lang="fr-FR" sz="2800" dirty="0">
              <a:latin typeface="Arial" panose="020B0604020202020204" pitchFamily="34"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228600" algn="l"/>
              </a:tabLst>
            </a:pPr>
            <a:r>
              <a:rPr lang="fr-FR" dirty="0">
                <a:latin typeface="Times New Roman" panose="02020603050405020304" pitchFamily="18" charset="0"/>
                <a:ea typeface="Times New Roman" panose="02020603050405020304" pitchFamily="18" charset="0"/>
              </a:rPr>
              <a:t>Le service commence par le mouvement en avant de la raquette.</a:t>
            </a:r>
            <a:endParaRPr lang="fr-FR" sz="2800" dirty="0">
              <a:latin typeface="Arial" panose="020B0604020202020204" pitchFamily="34"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228600" algn="l"/>
              </a:tabLst>
            </a:pPr>
            <a:r>
              <a:rPr lang="fr-FR" b="1" dirty="0">
                <a:latin typeface="Times New Roman" panose="02020603050405020304" pitchFamily="18" charset="0"/>
                <a:ea typeface="Times New Roman" panose="02020603050405020304" pitchFamily="18" charset="0"/>
              </a:rPr>
              <a:t>Attention</a:t>
            </a:r>
            <a:r>
              <a:rPr lang="fr-FR" dirty="0">
                <a:latin typeface="Times New Roman" panose="02020603050405020304" pitchFamily="18" charset="0"/>
                <a:ea typeface="Times New Roman" panose="02020603050405020304" pitchFamily="18" charset="0"/>
              </a:rPr>
              <a:t> : il peut être </a:t>
            </a:r>
            <a:r>
              <a:rPr lang="fr-FR" b="1" dirty="0">
                <a:latin typeface="Times New Roman" panose="02020603050405020304" pitchFamily="18" charset="0"/>
                <a:ea typeface="Times New Roman" panose="02020603050405020304" pitchFamily="18" charset="0"/>
              </a:rPr>
              <a:t>très difficile de juger</a:t>
            </a:r>
            <a:r>
              <a:rPr lang="fr-FR" dirty="0">
                <a:latin typeface="Times New Roman" panose="02020603050405020304" pitchFamily="18" charset="0"/>
                <a:ea typeface="Times New Roman" panose="02020603050405020304" pitchFamily="18" charset="0"/>
              </a:rPr>
              <a:t> si un service est faute ou pas. Tant que le joueur ne tire pas profit d’une faute il faut laisser faire. Exemple typique : une fille d’environ 1m50 qui frappe le volant au-dessus de la ceinture abdominale sans pour autant faire un service à plat.</a:t>
            </a:r>
            <a:endParaRPr lang="fr-FR" sz="2800" dirty="0">
              <a:latin typeface="Arial" panose="020B0604020202020204" pitchFamily="34"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228600" algn="l"/>
              </a:tabLst>
            </a:pPr>
            <a:r>
              <a:rPr lang="fr-FR" dirty="0">
                <a:latin typeface="Times New Roman" panose="02020603050405020304" pitchFamily="18" charset="0"/>
                <a:ea typeface="Times New Roman" panose="02020603050405020304" pitchFamily="18" charset="0"/>
              </a:rPr>
              <a:t>L’officiel est là pour </a:t>
            </a:r>
            <a:r>
              <a:rPr lang="fr-FR" b="1" dirty="0">
                <a:latin typeface="Times New Roman" panose="02020603050405020304" pitchFamily="18" charset="0"/>
                <a:ea typeface="Times New Roman" panose="02020603050405020304" pitchFamily="18" charset="0"/>
              </a:rPr>
              <a:t>expliquer les règles</a:t>
            </a:r>
            <a:r>
              <a:rPr lang="fr-FR" dirty="0">
                <a:latin typeface="Times New Roman" panose="02020603050405020304" pitchFamily="18" charset="0"/>
                <a:ea typeface="Times New Roman" panose="02020603050405020304" pitchFamily="18" charset="0"/>
              </a:rPr>
              <a:t> ; Pas pour arbitrer les matchs ! C’est de l’auto-arbitrage. S’il voit une faute de service systématique il faut attendre la fin du match pour en parler au joueur.</a:t>
            </a:r>
            <a:endParaRPr lang="fr-FR" dirty="0"/>
          </a:p>
        </p:txBody>
      </p:sp>
      <p:sp>
        <p:nvSpPr>
          <p:cNvPr id="7" name="ZoneTexte 6">
            <a:extLst>
              <a:ext uri="{FF2B5EF4-FFF2-40B4-BE49-F238E27FC236}">
                <a16:creationId xmlns:a16="http://schemas.microsoft.com/office/drawing/2014/main" id="{EA15210D-78AC-405C-94DC-B25A09776F14}"/>
              </a:ext>
            </a:extLst>
          </p:cNvPr>
          <p:cNvSpPr txBox="1"/>
          <p:nvPr/>
        </p:nvSpPr>
        <p:spPr>
          <a:xfrm>
            <a:off x="2166971" y="241389"/>
            <a:ext cx="5532581" cy="369332"/>
          </a:xfrm>
          <a:prstGeom prst="rect">
            <a:avLst/>
          </a:prstGeom>
          <a:noFill/>
        </p:spPr>
        <p:txBody>
          <a:bodyPr wrap="square" rtlCol="0">
            <a:spAutoFit/>
          </a:bodyPr>
          <a:lstStyle/>
          <a:p>
            <a:r>
              <a:rPr lang="en-US" dirty="0"/>
              <a:t>II. 2 Les points </a:t>
            </a:r>
            <a:r>
              <a:rPr lang="en-US" dirty="0" err="1"/>
              <a:t>clés</a:t>
            </a:r>
            <a:r>
              <a:rPr lang="en-US" dirty="0"/>
              <a:t> des </a:t>
            </a:r>
            <a:r>
              <a:rPr lang="en-US" dirty="0" err="1"/>
              <a:t>règles</a:t>
            </a:r>
            <a:r>
              <a:rPr lang="en-US" dirty="0"/>
              <a:t> du badminton</a:t>
            </a:r>
          </a:p>
        </p:txBody>
      </p:sp>
      <p:sp>
        <p:nvSpPr>
          <p:cNvPr id="9" name="ZoneTexte 8">
            <a:extLst>
              <a:ext uri="{FF2B5EF4-FFF2-40B4-BE49-F238E27FC236}">
                <a16:creationId xmlns:a16="http://schemas.microsoft.com/office/drawing/2014/main" id="{E3CC01FA-7DC8-4C42-AC44-DC6489C092BE}"/>
              </a:ext>
            </a:extLst>
          </p:cNvPr>
          <p:cNvSpPr txBox="1"/>
          <p:nvPr/>
        </p:nvSpPr>
        <p:spPr>
          <a:xfrm>
            <a:off x="1403927" y="738909"/>
            <a:ext cx="10501746" cy="923330"/>
          </a:xfrm>
          <a:prstGeom prst="rect">
            <a:avLst/>
          </a:prstGeom>
          <a:noFill/>
        </p:spPr>
        <p:txBody>
          <a:bodyPr wrap="square" rtlCol="0">
            <a:spAutoFit/>
          </a:bodyPr>
          <a:lstStyle/>
          <a:p>
            <a:pPr algn="just">
              <a:spcAft>
                <a:spcPts val="0"/>
              </a:spcAft>
            </a:pPr>
            <a:r>
              <a:rPr lang="fr-FR" dirty="0">
                <a:latin typeface="Times New Roman" panose="02020603050405020304" pitchFamily="18" charset="0"/>
                <a:ea typeface="Times New Roman" panose="02020603050405020304" pitchFamily="18" charset="0"/>
              </a:rPr>
              <a:t>2 – Le tirage au sort</a:t>
            </a:r>
            <a:endParaRPr lang="fr-FR" sz="2800" dirty="0">
              <a:latin typeface="Arial" panose="020B0604020202020204" pitchFamily="34" charset="0"/>
              <a:ea typeface="Times New Roman" panose="02020603050405020304" pitchFamily="18" charset="0"/>
            </a:endParaRPr>
          </a:p>
          <a:p>
            <a:pPr marL="360363" lvl="0" algn="just">
              <a:spcAft>
                <a:spcPts val="0"/>
              </a:spcAft>
            </a:pPr>
            <a:r>
              <a:rPr lang="fr-FR" dirty="0">
                <a:latin typeface="Times New Roman" panose="02020603050405020304" pitchFamily="18" charset="0"/>
                <a:ea typeface="Times New Roman" panose="02020603050405020304" pitchFamily="18" charset="0"/>
              </a:rPr>
              <a:t>Expliquer qu’il y a deux choix à faire : le choix de servir ou pas et le choix du terrain. Le joueur/paire qui gagne la "</a:t>
            </a:r>
            <a:r>
              <a:rPr lang="fr-FR" dirty="0" err="1">
                <a:latin typeface="Times New Roman" panose="02020603050405020304" pitchFamily="18" charset="0"/>
                <a:ea typeface="Times New Roman" panose="02020603050405020304" pitchFamily="18" charset="0"/>
              </a:rPr>
              <a:t>toss</a:t>
            </a:r>
            <a:r>
              <a:rPr lang="fr-FR" dirty="0">
                <a:latin typeface="Times New Roman" panose="02020603050405020304" pitchFamily="18" charset="0"/>
                <a:ea typeface="Times New Roman" panose="02020603050405020304" pitchFamily="18" charset="0"/>
              </a:rPr>
              <a:t>" choisit sur un critère – l’autre joueur/paire choisit sur l’autre critère ! </a:t>
            </a:r>
            <a:endParaRPr lang="fr-FR" dirty="0"/>
          </a:p>
        </p:txBody>
      </p:sp>
    </p:spTree>
    <p:extLst>
      <p:ext uri="{BB962C8B-B14F-4D97-AF65-F5344CB8AC3E}">
        <p14:creationId xmlns:p14="http://schemas.microsoft.com/office/powerpoint/2010/main" val="278058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0E9813CA-72DA-448B-A7BA-A2DD14C48B7A}"/>
              </a:ext>
            </a:extLst>
          </p:cNvPr>
          <p:cNvSpPr>
            <a:spLocks noGrp="1"/>
          </p:cNvSpPr>
          <p:nvPr>
            <p:ph type="sldNum" sz="quarter" idx="12"/>
          </p:nvPr>
        </p:nvSpPr>
        <p:spPr/>
        <p:txBody>
          <a:bodyPr/>
          <a:lstStyle/>
          <a:p>
            <a:fld id="{790AF083-D83E-4346-83CB-0A1B8B15FCEA}" type="slidenum">
              <a:rPr lang="fr-FR" smtClean="0"/>
              <a:t>28</a:t>
            </a:fld>
            <a:endParaRPr lang="fr-FR"/>
          </a:p>
        </p:txBody>
      </p:sp>
      <p:sp>
        <p:nvSpPr>
          <p:cNvPr id="4" name="ZoneTexte 3">
            <a:extLst>
              <a:ext uri="{FF2B5EF4-FFF2-40B4-BE49-F238E27FC236}">
                <a16:creationId xmlns:a16="http://schemas.microsoft.com/office/drawing/2014/main" id="{F6CE7F0E-FD69-44F5-B69B-445A7E2B30F6}"/>
              </a:ext>
            </a:extLst>
          </p:cNvPr>
          <p:cNvSpPr txBox="1"/>
          <p:nvPr/>
        </p:nvSpPr>
        <p:spPr>
          <a:xfrm>
            <a:off x="2157138" y="173125"/>
            <a:ext cx="5532581" cy="369332"/>
          </a:xfrm>
          <a:prstGeom prst="rect">
            <a:avLst/>
          </a:prstGeom>
          <a:noFill/>
        </p:spPr>
        <p:txBody>
          <a:bodyPr wrap="square" rtlCol="0">
            <a:spAutoFit/>
          </a:bodyPr>
          <a:lstStyle/>
          <a:p>
            <a:r>
              <a:rPr lang="en-US" dirty="0"/>
              <a:t>II. 2 Les points </a:t>
            </a:r>
            <a:r>
              <a:rPr lang="en-US" dirty="0" err="1"/>
              <a:t>clés</a:t>
            </a:r>
            <a:r>
              <a:rPr lang="en-US" dirty="0"/>
              <a:t> des </a:t>
            </a:r>
            <a:r>
              <a:rPr lang="en-US" dirty="0" err="1"/>
              <a:t>règles</a:t>
            </a:r>
            <a:r>
              <a:rPr lang="en-US" dirty="0"/>
              <a:t> du badminton</a:t>
            </a:r>
          </a:p>
        </p:txBody>
      </p:sp>
      <p:sp>
        <p:nvSpPr>
          <p:cNvPr id="6" name="ZoneTexte 5">
            <a:extLst>
              <a:ext uri="{FF2B5EF4-FFF2-40B4-BE49-F238E27FC236}">
                <a16:creationId xmlns:a16="http://schemas.microsoft.com/office/drawing/2014/main" id="{63D9B045-7C88-49C4-805C-7BA28E4F1939}"/>
              </a:ext>
            </a:extLst>
          </p:cNvPr>
          <p:cNvSpPr txBox="1"/>
          <p:nvPr/>
        </p:nvSpPr>
        <p:spPr>
          <a:xfrm>
            <a:off x="1403927" y="691058"/>
            <a:ext cx="10501746" cy="2708434"/>
          </a:xfrm>
          <a:prstGeom prst="rect">
            <a:avLst/>
          </a:prstGeom>
          <a:noFill/>
        </p:spPr>
        <p:txBody>
          <a:bodyPr wrap="square" rtlCol="0">
            <a:spAutoFit/>
          </a:bodyPr>
          <a:lstStyle/>
          <a:p>
            <a:pPr algn="just">
              <a:spcAft>
                <a:spcPts val="600"/>
              </a:spcAft>
            </a:pPr>
            <a:r>
              <a:rPr lang="fr-FR" sz="2000" dirty="0">
                <a:latin typeface="Times New Roman" panose="02020603050405020304" pitchFamily="18" charset="0"/>
                <a:ea typeface="Times New Roman" panose="02020603050405020304" pitchFamily="18" charset="0"/>
              </a:rPr>
              <a:t>4 – </a:t>
            </a:r>
            <a:r>
              <a:rPr lang="fr-FR" sz="2000" b="1" dirty="0">
                <a:latin typeface="Times New Roman" panose="02020603050405020304" pitchFamily="18" charset="0"/>
                <a:ea typeface="Times New Roman" panose="02020603050405020304" pitchFamily="18" charset="0"/>
              </a:rPr>
              <a:t>Le score / points par set</a:t>
            </a:r>
            <a:endParaRPr lang="fr-FR" sz="2000" b="1" dirty="0">
              <a:latin typeface="Arial" panose="020B0604020202020204" pitchFamily="34" charset="0"/>
              <a:ea typeface="Times New Roman" panose="02020603050405020304" pitchFamily="18" charset="0"/>
            </a:endParaRPr>
          </a:p>
          <a:p>
            <a:pPr marL="342900" lvl="0" indent="-342900" algn="just">
              <a:spcAft>
                <a:spcPts val="600"/>
              </a:spcAft>
              <a:buFont typeface="Times New Roman" panose="02020603050405020304" pitchFamily="18" charset="0"/>
              <a:buChar char="-"/>
              <a:tabLst>
                <a:tab pos="228600" algn="l"/>
              </a:tabLst>
            </a:pPr>
            <a:r>
              <a:rPr lang="fr-FR" sz="2000" dirty="0">
                <a:latin typeface="Times New Roman" panose="02020603050405020304" pitchFamily="18" charset="0"/>
                <a:ea typeface="Times New Roman" panose="02020603050405020304" pitchFamily="18" charset="0"/>
              </a:rPr>
              <a:t>2 sets gagnant en 21 points.</a:t>
            </a:r>
            <a:endParaRPr lang="fr-FR" sz="2000" dirty="0">
              <a:latin typeface="Arial" panose="020B0604020202020204" pitchFamily="34" charset="0"/>
              <a:ea typeface="Times New Roman" panose="02020603050405020304" pitchFamily="18" charset="0"/>
            </a:endParaRPr>
          </a:p>
          <a:p>
            <a:pPr marL="342900" lvl="0" indent="-342900" algn="just">
              <a:spcAft>
                <a:spcPts val="600"/>
              </a:spcAft>
              <a:buFont typeface="Times New Roman" panose="02020603050405020304" pitchFamily="18" charset="0"/>
              <a:buChar char="-"/>
              <a:tabLst>
                <a:tab pos="228600" algn="l"/>
              </a:tabLst>
            </a:pPr>
            <a:r>
              <a:rPr lang="fr-FR" sz="2000" dirty="0">
                <a:latin typeface="Times New Roman" panose="02020603050405020304" pitchFamily="18" charset="0"/>
                <a:ea typeface="Times New Roman" panose="02020603050405020304" pitchFamily="18" charset="0"/>
              </a:rPr>
              <a:t>Chaque point compte ; on marque un point quand on reprend le service.</a:t>
            </a:r>
            <a:endParaRPr lang="fr-FR" sz="2000" dirty="0">
              <a:latin typeface="Arial" panose="020B0604020202020204" pitchFamily="34" charset="0"/>
              <a:ea typeface="Times New Roman" panose="02020603050405020304" pitchFamily="18" charset="0"/>
            </a:endParaRPr>
          </a:p>
          <a:p>
            <a:pPr marL="342900" lvl="0" indent="-342900" algn="just">
              <a:spcAft>
                <a:spcPts val="600"/>
              </a:spcAft>
              <a:buFont typeface="Times New Roman" panose="02020603050405020304" pitchFamily="18" charset="0"/>
              <a:buChar char="-"/>
              <a:tabLst>
                <a:tab pos="228600" algn="l"/>
              </a:tabLst>
            </a:pPr>
            <a:r>
              <a:rPr lang="fr-FR" sz="2000" dirty="0">
                <a:latin typeface="Times New Roman" panose="02020603050405020304" pitchFamily="18" charset="0"/>
                <a:ea typeface="Times New Roman" panose="02020603050405020304" pitchFamily="18" charset="0"/>
              </a:rPr>
              <a:t>Si égalité 20-20 il faut deux points d'écart</a:t>
            </a:r>
            <a:endParaRPr lang="fr-FR" sz="2000" dirty="0">
              <a:latin typeface="Arial" panose="020B0604020202020204" pitchFamily="34" charset="0"/>
              <a:ea typeface="Times New Roman" panose="02020603050405020304" pitchFamily="18" charset="0"/>
            </a:endParaRPr>
          </a:p>
          <a:p>
            <a:pPr marL="342900" lvl="0" indent="-342900" algn="just">
              <a:spcAft>
                <a:spcPts val="600"/>
              </a:spcAft>
              <a:buFont typeface="Times New Roman" panose="02020603050405020304" pitchFamily="18" charset="0"/>
              <a:buChar char="-"/>
              <a:tabLst>
                <a:tab pos="228600" algn="l"/>
              </a:tabLst>
            </a:pPr>
            <a:r>
              <a:rPr lang="fr-FR" sz="2000" dirty="0">
                <a:latin typeface="Times New Roman" panose="02020603050405020304" pitchFamily="18" charset="0"/>
                <a:ea typeface="Times New Roman" panose="02020603050405020304" pitchFamily="18" charset="0"/>
              </a:rPr>
              <a:t>Si égalité 29-29 le premier à 30 remporte le set</a:t>
            </a:r>
            <a:endParaRPr lang="fr-FR" sz="2000" dirty="0">
              <a:latin typeface="Arial" panose="020B0604020202020204" pitchFamily="34" charset="0"/>
              <a:ea typeface="Times New Roman" panose="02020603050405020304" pitchFamily="18" charset="0"/>
            </a:endParaRPr>
          </a:p>
          <a:p>
            <a:pPr marL="342900" lvl="0" indent="-342900" algn="just">
              <a:spcAft>
                <a:spcPts val="600"/>
              </a:spcAft>
              <a:buFont typeface="Times New Roman" panose="02020603050405020304" pitchFamily="18" charset="0"/>
              <a:buChar char="-"/>
              <a:tabLst>
                <a:tab pos="228600" algn="l"/>
              </a:tabLst>
            </a:pPr>
            <a:r>
              <a:rPr lang="fr-FR" sz="2000" dirty="0">
                <a:latin typeface="Times New Roman" panose="02020603050405020304" pitchFamily="18" charset="0"/>
                <a:ea typeface="Times New Roman" panose="02020603050405020304" pitchFamily="18" charset="0"/>
              </a:rPr>
              <a:t>Score pair = service à droite ; score impair = service à gauche.</a:t>
            </a:r>
            <a:endParaRPr lang="fr-FR" sz="2000" dirty="0">
              <a:latin typeface="Arial" panose="020B0604020202020204" pitchFamily="34" charset="0"/>
              <a:ea typeface="Times New Roman" panose="02020603050405020304" pitchFamily="18" charset="0"/>
            </a:endParaRPr>
          </a:p>
          <a:p>
            <a:pPr marL="342900" lvl="0" indent="-342900" algn="just">
              <a:spcAft>
                <a:spcPts val="600"/>
              </a:spcAft>
              <a:buFont typeface="Times New Roman" panose="02020603050405020304" pitchFamily="18" charset="0"/>
              <a:buChar char="-"/>
              <a:tabLst>
                <a:tab pos="228600" algn="l"/>
              </a:tabLst>
            </a:pPr>
            <a:r>
              <a:rPr lang="fr-FR" sz="2000" dirty="0">
                <a:latin typeface="Times New Roman" panose="02020603050405020304" pitchFamily="18" charset="0"/>
                <a:ea typeface="Times New Roman" panose="02020603050405020304" pitchFamily="18" charset="0"/>
              </a:rPr>
              <a:t>Changement de coté à 11 en troisième set.</a:t>
            </a:r>
            <a:endParaRPr lang="fr-FR" sz="2000" dirty="0"/>
          </a:p>
        </p:txBody>
      </p:sp>
      <p:sp>
        <p:nvSpPr>
          <p:cNvPr id="7" name="ZoneTexte 6">
            <a:extLst>
              <a:ext uri="{FF2B5EF4-FFF2-40B4-BE49-F238E27FC236}">
                <a16:creationId xmlns:a16="http://schemas.microsoft.com/office/drawing/2014/main" id="{F3341C57-B015-4383-B584-FE454A01031B}"/>
              </a:ext>
            </a:extLst>
          </p:cNvPr>
          <p:cNvSpPr txBox="1"/>
          <p:nvPr/>
        </p:nvSpPr>
        <p:spPr>
          <a:xfrm>
            <a:off x="1403927" y="3548093"/>
            <a:ext cx="9968345" cy="2862322"/>
          </a:xfrm>
          <a:prstGeom prst="rect">
            <a:avLst/>
          </a:prstGeom>
          <a:noFill/>
        </p:spPr>
        <p:txBody>
          <a:bodyPr wrap="square" rtlCol="0">
            <a:spAutoFit/>
          </a:bodyPr>
          <a:lstStyle/>
          <a:p>
            <a:pPr>
              <a:spcAft>
                <a:spcPts val="600"/>
              </a:spcAft>
            </a:pPr>
            <a:r>
              <a:rPr lang="fr-FR" sz="2000" dirty="0"/>
              <a:t>5 – </a:t>
            </a:r>
            <a:r>
              <a:rPr lang="fr-FR" sz="2000" b="1" dirty="0"/>
              <a:t>particularité de double</a:t>
            </a:r>
          </a:p>
          <a:p>
            <a:pPr marL="285750" lvl="0" indent="-285750">
              <a:spcAft>
                <a:spcPts val="600"/>
              </a:spcAft>
              <a:buFont typeface="Arial" panose="020B0604020202020204" pitchFamily="34" charset="0"/>
              <a:buChar char="•"/>
            </a:pPr>
            <a:r>
              <a:rPr lang="fr-FR" sz="2000" dirty="0"/>
              <a:t>Un seul service par paire.</a:t>
            </a:r>
          </a:p>
          <a:p>
            <a:pPr marL="285750" lvl="0" indent="-285750">
              <a:spcAft>
                <a:spcPts val="600"/>
              </a:spcAft>
              <a:buFont typeface="Arial" panose="020B0604020202020204" pitchFamily="34" charset="0"/>
              <a:buChar char="•"/>
            </a:pPr>
            <a:r>
              <a:rPr lang="fr-FR" sz="2000" dirty="0"/>
              <a:t>On change de position quand on marque sur son service.</a:t>
            </a:r>
          </a:p>
          <a:p>
            <a:pPr marL="285750" lvl="0" indent="-285750">
              <a:spcAft>
                <a:spcPts val="600"/>
              </a:spcAft>
              <a:buFont typeface="Arial" panose="020B0604020202020204" pitchFamily="34" charset="0"/>
              <a:buChar char="•"/>
            </a:pPr>
            <a:r>
              <a:rPr lang="fr-FR" sz="2000" dirty="0"/>
              <a:t>Quand on récupère le service on marque un point, mais on ne change pas de position =&gt; chaque fois qu'on récupère le service on change de serveur.</a:t>
            </a:r>
          </a:p>
          <a:p>
            <a:pPr marL="285750" lvl="0" indent="-285750">
              <a:spcAft>
                <a:spcPts val="600"/>
              </a:spcAft>
              <a:buFont typeface="Arial" panose="020B0604020202020204" pitchFamily="34" charset="0"/>
              <a:buChar char="•"/>
            </a:pPr>
            <a:r>
              <a:rPr lang="fr-FR" sz="2000" dirty="0"/>
              <a:t>Que faire en cas d’erreur de placement ? on ne se préoccupe pas de qui a gagné l'échange. Que ce soit coté serveur ou receveur. On corrige l'erreur sans revenir sur le score ! Le(s) point(s) est/sont joué(s) et compte(nt) !</a:t>
            </a:r>
          </a:p>
        </p:txBody>
      </p:sp>
    </p:spTree>
    <p:extLst>
      <p:ext uri="{BB962C8B-B14F-4D97-AF65-F5344CB8AC3E}">
        <p14:creationId xmlns:p14="http://schemas.microsoft.com/office/powerpoint/2010/main" val="3593832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9F06597F-4F41-4CA9-8CB8-573370311C9B}"/>
              </a:ext>
            </a:extLst>
          </p:cNvPr>
          <p:cNvSpPr>
            <a:spLocks noGrp="1"/>
          </p:cNvSpPr>
          <p:nvPr>
            <p:ph type="sldNum" sz="quarter" idx="12"/>
          </p:nvPr>
        </p:nvSpPr>
        <p:spPr/>
        <p:txBody>
          <a:bodyPr/>
          <a:lstStyle/>
          <a:p>
            <a:fld id="{790AF083-D83E-4346-83CB-0A1B8B15FCEA}" type="slidenum">
              <a:rPr lang="fr-FR" smtClean="0"/>
              <a:t>29</a:t>
            </a:fld>
            <a:endParaRPr lang="fr-FR"/>
          </a:p>
        </p:txBody>
      </p:sp>
      <p:sp>
        <p:nvSpPr>
          <p:cNvPr id="4" name="ZoneTexte 3">
            <a:extLst>
              <a:ext uri="{FF2B5EF4-FFF2-40B4-BE49-F238E27FC236}">
                <a16:creationId xmlns:a16="http://schemas.microsoft.com/office/drawing/2014/main" id="{4733B1F5-F1A0-4A33-ADD9-57A816427145}"/>
              </a:ext>
            </a:extLst>
          </p:cNvPr>
          <p:cNvSpPr txBox="1"/>
          <p:nvPr/>
        </p:nvSpPr>
        <p:spPr>
          <a:xfrm>
            <a:off x="1311564" y="1564157"/>
            <a:ext cx="9820564" cy="4247317"/>
          </a:xfrm>
          <a:prstGeom prst="rect">
            <a:avLst/>
          </a:prstGeom>
          <a:noFill/>
        </p:spPr>
        <p:txBody>
          <a:bodyPr wrap="square" rtlCol="0">
            <a:spAutoFit/>
          </a:bodyPr>
          <a:lstStyle/>
          <a:p>
            <a:pPr>
              <a:spcAft>
                <a:spcPts val="1200"/>
              </a:spcAft>
            </a:pPr>
            <a:r>
              <a:rPr lang="fr-FR" sz="2000" dirty="0"/>
              <a:t>6 – </a:t>
            </a:r>
            <a:r>
              <a:rPr lang="fr-FR" sz="2000" b="1" dirty="0"/>
              <a:t>Les pauses</a:t>
            </a:r>
          </a:p>
          <a:p>
            <a:pPr marL="342900" indent="-342900">
              <a:buFont typeface="Arial" panose="020B0604020202020204" pitchFamily="34" charset="0"/>
              <a:buChar char="•"/>
            </a:pPr>
            <a:r>
              <a:rPr lang="fr-FR" sz="2000" dirty="0"/>
              <a:t>60 secondes d'arrêt quand le premier arrive à 11. </a:t>
            </a:r>
          </a:p>
          <a:p>
            <a:pPr marL="361950">
              <a:spcAft>
                <a:spcPts val="1200"/>
              </a:spcAft>
            </a:pPr>
            <a:r>
              <a:rPr lang="fr-FR" sz="2000" dirty="0"/>
              <a:t>120 secondes entre les sets.</a:t>
            </a:r>
          </a:p>
          <a:p>
            <a:pPr marL="342900" indent="-342900">
              <a:spcAft>
                <a:spcPts val="1200"/>
              </a:spcAft>
              <a:buFont typeface="Arial" panose="020B0604020202020204" pitchFamily="34" charset="0"/>
              <a:buChar char="•"/>
            </a:pPr>
            <a:r>
              <a:rPr lang="fr-FR" sz="2000" dirty="0"/>
              <a:t>Contrairement à la perception générale on a le </a:t>
            </a:r>
            <a:r>
              <a:rPr lang="fr-FR" sz="2000" b="1" dirty="0"/>
              <a:t>droit de quitter le terrain</a:t>
            </a:r>
            <a:r>
              <a:rPr lang="fr-FR" sz="2000" dirty="0"/>
              <a:t> entre les sets et pendant la pause à 11. Mais il faut être </a:t>
            </a:r>
            <a:r>
              <a:rPr lang="fr-FR" sz="2000" b="1" dirty="0"/>
              <a:t>retour sur le terrain 20 secondes avant la reprise</a:t>
            </a:r>
            <a:r>
              <a:rPr lang="fr-FR" sz="2000" dirty="0"/>
              <a:t>. Autrement dit, à 11 on a 40 secondes pour partir, faire ce qu’on a à faire et revenir… </a:t>
            </a:r>
          </a:p>
          <a:p>
            <a:pPr marL="342900" indent="-342900">
              <a:spcAft>
                <a:spcPts val="1200"/>
              </a:spcAft>
              <a:buFont typeface="Arial" panose="020B0604020202020204" pitchFamily="34" charset="0"/>
              <a:buChar char="•"/>
            </a:pPr>
            <a:r>
              <a:rPr lang="fr-FR" sz="2000" dirty="0"/>
              <a:t>Par respect de l’adversaire il faut avoir une bouteille d’eau avec soi et ne pas partir dans le vestiaire pour boire. Ces sont des bonnes habitudes à apprendre pour les tournois…</a:t>
            </a:r>
          </a:p>
          <a:p>
            <a:pPr marL="342900" indent="-342900">
              <a:spcAft>
                <a:spcPts val="1200"/>
              </a:spcAft>
              <a:buFont typeface="Arial" panose="020B0604020202020204" pitchFamily="34" charset="0"/>
              <a:buChar char="•"/>
            </a:pPr>
            <a:r>
              <a:rPr lang="fr-FR" sz="2000" dirty="0"/>
              <a:t>Le jeu est continu et on n'a plus le droit de s'arrêter pour boire entre les points. D'où l'intérêt de prendre les 60 secondes à 11. Mais ça ne veut pas dire qu'il faut continuer à jouer jusqu'à ce que mort s’en suive...</a:t>
            </a:r>
          </a:p>
        </p:txBody>
      </p:sp>
      <p:sp>
        <p:nvSpPr>
          <p:cNvPr id="6" name="ZoneTexte 5">
            <a:extLst>
              <a:ext uri="{FF2B5EF4-FFF2-40B4-BE49-F238E27FC236}">
                <a16:creationId xmlns:a16="http://schemas.microsoft.com/office/drawing/2014/main" id="{D06EAAC7-0A77-436B-9ABD-C87264BDF069}"/>
              </a:ext>
            </a:extLst>
          </p:cNvPr>
          <p:cNvSpPr txBox="1"/>
          <p:nvPr/>
        </p:nvSpPr>
        <p:spPr>
          <a:xfrm>
            <a:off x="2137474" y="247278"/>
            <a:ext cx="5532581" cy="369332"/>
          </a:xfrm>
          <a:prstGeom prst="rect">
            <a:avLst/>
          </a:prstGeom>
          <a:noFill/>
        </p:spPr>
        <p:txBody>
          <a:bodyPr wrap="square" rtlCol="0">
            <a:spAutoFit/>
          </a:bodyPr>
          <a:lstStyle/>
          <a:p>
            <a:r>
              <a:rPr lang="en-US" dirty="0"/>
              <a:t>II. 2 Les points </a:t>
            </a:r>
            <a:r>
              <a:rPr lang="en-US" dirty="0" err="1"/>
              <a:t>clés</a:t>
            </a:r>
            <a:r>
              <a:rPr lang="en-US" dirty="0"/>
              <a:t> des </a:t>
            </a:r>
            <a:r>
              <a:rPr lang="en-US" dirty="0" err="1"/>
              <a:t>règles</a:t>
            </a:r>
            <a:r>
              <a:rPr lang="en-US" dirty="0"/>
              <a:t> du badminton</a:t>
            </a:r>
          </a:p>
        </p:txBody>
      </p:sp>
    </p:spTree>
    <p:extLst>
      <p:ext uri="{BB962C8B-B14F-4D97-AF65-F5344CB8AC3E}">
        <p14:creationId xmlns:p14="http://schemas.microsoft.com/office/powerpoint/2010/main" val="11705152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E1E1350E-F373-4169-8C5A-DA43AA1CB55C}"/>
              </a:ext>
            </a:extLst>
          </p:cNvPr>
          <p:cNvSpPr>
            <a:spLocks noGrp="1"/>
          </p:cNvSpPr>
          <p:nvPr>
            <p:ph type="sldNum" sz="quarter" idx="12"/>
          </p:nvPr>
        </p:nvSpPr>
        <p:spPr/>
        <p:txBody>
          <a:bodyPr/>
          <a:lstStyle/>
          <a:p>
            <a:fld id="{790AF083-D83E-4346-83CB-0A1B8B15FCEA}" type="slidenum">
              <a:rPr lang="fr-FR" smtClean="0"/>
              <a:t>30</a:t>
            </a:fld>
            <a:endParaRPr lang="fr-FR"/>
          </a:p>
        </p:txBody>
      </p:sp>
      <p:sp>
        <p:nvSpPr>
          <p:cNvPr id="4" name="ZoneTexte 3">
            <a:extLst>
              <a:ext uri="{FF2B5EF4-FFF2-40B4-BE49-F238E27FC236}">
                <a16:creationId xmlns:a16="http://schemas.microsoft.com/office/drawing/2014/main" id="{33033049-7679-48B5-AF77-FA63C1BC49FC}"/>
              </a:ext>
            </a:extLst>
          </p:cNvPr>
          <p:cNvSpPr txBox="1"/>
          <p:nvPr/>
        </p:nvSpPr>
        <p:spPr>
          <a:xfrm>
            <a:off x="1311564" y="1191298"/>
            <a:ext cx="9820564" cy="3170099"/>
          </a:xfrm>
          <a:prstGeom prst="rect">
            <a:avLst/>
          </a:prstGeom>
          <a:noFill/>
        </p:spPr>
        <p:txBody>
          <a:bodyPr wrap="square" rtlCol="0">
            <a:spAutoFit/>
          </a:bodyPr>
          <a:lstStyle/>
          <a:p>
            <a:pPr algn="just">
              <a:spcAft>
                <a:spcPts val="1200"/>
              </a:spcAft>
            </a:pPr>
            <a:r>
              <a:rPr lang="fr-FR" sz="2000" dirty="0">
                <a:latin typeface="Times New Roman" panose="02020603050405020304" pitchFamily="18" charset="0"/>
                <a:ea typeface="Times New Roman" panose="02020603050405020304" pitchFamily="18" charset="0"/>
              </a:rPr>
              <a:t>7 – </a:t>
            </a:r>
            <a:r>
              <a:rPr lang="fr-FR" sz="2000" b="1" dirty="0">
                <a:latin typeface="Times New Roman" panose="02020603050405020304" pitchFamily="18" charset="0"/>
                <a:ea typeface="Times New Roman" panose="02020603050405020304" pitchFamily="18" charset="0"/>
              </a:rPr>
              <a:t>Le coaching</a:t>
            </a:r>
            <a:endParaRPr lang="fr-FR" sz="3200" b="1" dirty="0">
              <a:latin typeface="Arial" panose="020B0604020202020204" pitchFamily="34" charset="0"/>
              <a:ea typeface="Times New Roman" panose="02020603050405020304" pitchFamily="18" charset="0"/>
            </a:endParaRPr>
          </a:p>
          <a:p>
            <a:pPr marL="342900" lvl="0" indent="-342900" algn="just">
              <a:spcAft>
                <a:spcPts val="1200"/>
              </a:spcAft>
              <a:buFont typeface="Arial" panose="020B0604020202020204" pitchFamily="34" charset="0"/>
              <a:buChar char="•"/>
              <a:tabLst>
                <a:tab pos="228600" algn="l"/>
              </a:tabLst>
            </a:pPr>
            <a:r>
              <a:rPr lang="fr-FR" sz="2000" dirty="0">
                <a:latin typeface="Times New Roman" panose="02020603050405020304" pitchFamily="18" charset="0"/>
                <a:ea typeface="Times New Roman" panose="02020603050405020304" pitchFamily="18" charset="0"/>
              </a:rPr>
              <a:t>Le coaching est </a:t>
            </a:r>
            <a:r>
              <a:rPr lang="fr-FR" sz="2000" b="1" dirty="0">
                <a:latin typeface="Times New Roman" panose="02020603050405020304" pitchFamily="18" charset="0"/>
                <a:ea typeface="Times New Roman" panose="02020603050405020304" pitchFamily="18" charset="0"/>
              </a:rPr>
              <a:t>permis</a:t>
            </a:r>
            <a:r>
              <a:rPr lang="fr-FR" sz="2000" dirty="0">
                <a:latin typeface="Times New Roman" panose="02020603050405020304" pitchFamily="18" charset="0"/>
                <a:ea typeface="Times New Roman" panose="02020603050405020304" pitchFamily="18" charset="0"/>
              </a:rPr>
              <a:t> lors des </a:t>
            </a:r>
            <a:r>
              <a:rPr lang="fr-FR" sz="2000" b="1" dirty="0">
                <a:latin typeface="Times New Roman" panose="02020603050405020304" pitchFamily="18" charset="0"/>
                <a:ea typeface="Times New Roman" panose="02020603050405020304" pitchFamily="18" charset="0"/>
              </a:rPr>
              <a:t>arrêts à 11</a:t>
            </a:r>
            <a:r>
              <a:rPr lang="fr-FR" sz="2000" dirty="0">
                <a:latin typeface="Times New Roman" panose="02020603050405020304" pitchFamily="18" charset="0"/>
                <a:ea typeface="Times New Roman" panose="02020603050405020304" pitchFamily="18" charset="0"/>
              </a:rPr>
              <a:t> et </a:t>
            </a:r>
            <a:r>
              <a:rPr lang="fr-FR" sz="2000" b="1" dirty="0">
                <a:latin typeface="Times New Roman" panose="02020603050405020304" pitchFamily="18" charset="0"/>
                <a:ea typeface="Times New Roman" panose="02020603050405020304" pitchFamily="18" charset="0"/>
              </a:rPr>
              <a:t>entre les sets</a:t>
            </a:r>
            <a:r>
              <a:rPr lang="fr-FR" sz="2000" dirty="0">
                <a:latin typeface="Times New Roman" panose="02020603050405020304" pitchFamily="18" charset="0"/>
                <a:ea typeface="Times New Roman" panose="02020603050405020304" pitchFamily="18" charset="0"/>
              </a:rPr>
              <a:t>. Là aussi il faut prendre les bonnes habitudes de tournois et le faire sur le terrain avec </a:t>
            </a:r>
            <a:r>
              <a:rPr lang="fr-FR" sz="2000" b="1" dirty="0">
                <a:latin typeface="Times New Roman" panose="02020603050405020304" pitchFamily="18" charset="0"/>
                <a:ea typeface="Times New Roman" panose="02020603050405020304" pitchFamily="18" charset="0"/>
              </a:rPr>
              <a:t>une ou deux personnes</a:t>
            </a:r>
            <a:r>
              <a:rPr lang="fr-FR" sz="2000" dirty="0">
                <a:latin typeface="Times New Roman" panose="02020603050405020304" pitchFamily="18" charset="0"/>
                <a:ea typeface="Times New Roman" panose="02020603050405020304" pitchFamily="18" charset="0"/>
              </a:rPr>
              <a:t>. Ce n'est pas toute l'équipe qui vient sur le terrain…</a:t>
            </a:r>
            <a:endParaRPr lang="fr-FR" sz="3200" dirty="0">
              <a:latin typeface="Arial" panose="020B0604020202020204" pitchFamily="34" charset="0"/>
              <a:ea typeface="Times New Roman" panose="02020603050405020304" pitchFamily="18" charset="0"/>
            </a:endParaRPr>
          </a:p>
          <a:p>
            <a:pPr marL="342900" lvl="0" indent="-342900" algn="just">
              <a:spcAft>
                <a:spcPts val="1200"/>
              </a:spcAft>
              <a:buFont typeface="Arial" panose="020B0604020202020204" pitchFamily="34" charset="0"/>
              <a:buChar char="•"/>
              <a:tabLst>
                <a:tab pos="228600" algn="l"/>
              </a:tabLst>
            </a:pPr>
            <a:r>
              <a:rPr lang="fr-FR" sz="2000" dirty="0">
                <a:latin typeface="Times New Roman" panose="02020603050405020304" pitchFamily="18" charset="0"/>
                <a:ea typeface="Times New Roman" panose="02020603050405020304" pitchFamily="18" charset="0"/>
              </a:rPr>
              <a:t>Le coaching est autorisé </a:t>
            </a:r>
            <a:r>
              <a:rPr lang="fr-FR" sz="2000" b="1" dirty="0">
                <a:latin typeface="Times New Roman" panose="02020603050405020304" pitchFamily="18" charset="0"/>
                <a:ea typeface="Times New Roman" panose="02020603050405020304" pitchFamily="18" charset="0"/>
              </a:rPr>
              <a:t>entre les points</a:t>
            </a:r>
            <a:r>
              <a:rPr lang="fr-FR" sz="2000" dirty="0">
                <a:latin typeface="Times New Roman" panose="02020603050405020304" pitchFamily="18" charset="0"/>
                <a:ea typeface="Times New Roman" panose="02020603050405020304" pitchFamily="18" charset="0"/>
              </a:rPr>
              <a:t> ; Autrement dit quand le </a:t>
            </a:r>
            <a:r>
              <a:rPr lang="fr-FR" sz="2000" b="1" dirty="0">
                <a:latin typeface="Times New Roman" panose="02020603050405020304" pitchFamily="18" charset="0"/>
                <a:ea typeface="Times New Roman" panose="02020603050405020304" pitchFamily="18" charset="0"/>
              </a:rPr>
              <a:t>volant est par terre</a:t>
            </a:r>
            <a:r>
              <a:rPr lang="fr-FR" sz="2000" dirty="0">
                <a:latin typeface="Times New Roman" panose="02020603050405020304" pitchFamily="18" charset="0"/>
                <a:ea typeface="Times New Roman" panose="02020603050405020304" pitchFamily="18" charset="0"/>
              </a:rPr>
              <a:t>. Et sans que ça ne ralentisse le jeu. Quand les joueurs sont en place pour servir on se tait ! Et là aussi ce n'est pas toute l'équipe qui parle. C'est </a:t>
            </a:r>
            <a:r>
              <a:rPr lang="fr-FR" sz="2000" b="1" dirty="0">
                <a:latin typeface="Times New Roman" panose="02020603050405020304" pitchFamily="18" charset="0"/>
                <a:ea typeface="Times New Roman" panose="02020603050405020304" pitchFamily="18" charset="0"/>
              </a:rPr>
              <a:t>une personne</a:t>
            </a:r>
            <a:r>
              <a:rPr lang="fr-FR" sz="2000" dirty="0">
                <a:latin typeface="Times New Roman" panose="02020603050405020304" pitchFamily="18" charset="0"/>
                <a:ea typeface="Times New Roman" panose="02020603050405020304" pitchFamily="18" charset="0"/>
              </a:rPr>
              <a:t> qui est </a:t>
            </a:r>
            <a:r>
              <a:rPr lang="fr-FR" sz="2000" b="1" dirty="0">
                <a:latin typeface="Times New Roman" panose="02020603050405020304" pitchFamily="18" charset="0"/>
                <a:ea typeface="Times New Roman" panose="02020603050405020304" pitchFamily="18" charset="0"/>
              </a:rPr>
              <a:t>positionnée</a:t>
            </a:r>
            <a:r>
              <a:rPr lang="fr-FR" sz="2000" dirty="0">
                <a:latin typeface="Times New Roman" panose="02020603050405020304" pitchFamily="18" charset="0"/>
                <a:ea typeface="Times New Roman" panose="02020603050405020304" pitchFamily="18" charset="0"/>
              </a:rPr>
              <a:t> à un endroit où ça ne gène pas l'adversaire. De préférence </a:t>
            </a:r>
            <a:r>
              <a:rPr lang="fr-FR" sz="2000" b="1" dirty="0">
                <a:latin typeface="Times New Roman" panose="02020603050405020304" pitchFamily="18" charset="0"/>
                <a:ea typeface="Times New Roman" panose="02020603050405020304" pitchFamily="18" charset="0"/>
              </a:rPr>
              <a:t>derrière son joueur</a:t>
            </a:r>
            <a:r>
              <a:rPr lang="fr-FR" sz="2000" dirty="0">
                <a:latin typeface="Times New Roman" panose="02020603050405020304" pitchFamily="18" charset="0"/>
                <a:ea typeface="Times New Roman" panose="02020603050405020304" pitchFamily="18" charset="0"/>
              </a:rPr>
              <a:t> et pas sur le coté du terrain. Et </a:t>
            </a:r>
            <a:r>
              <a:rPr lang="fr-FR" sz="2000" b="1" dirty="0">
                <a:latin typeface="Times New Roman" panose="02020603050405020304" pitchFamily="18" charset="0"/>
                <a:ea typeface="Times New Roman" panose="02020603050405020304" pitchFamily="18" charset="0"/>
              </a:rPr>
              <a:t>seulement si ça peut être fait de manière équitable</a:t>
            </a:r>
            <a:r>
              <a:rPr lang="fr-FR" sz="2000" dirty="0">
                <a:latin typeface="Times New Roman" panose="02020603050405020304" pitchFamily="18" charset="0"/>
                <a:ea typeface="Times New Roman" panose="02020603050405020304" pitchFamily="18" charset="0"/>
              </a:rPr>
              <a:t>.</a:t>
            </a:r>
            <a:endParaRPr lang="fr-FR" sz="3200" dirty="0">
              <a:latin typeface="Arial" panose="020B0604020202020204" pitchFamily="34" charset="0"/>
              <a:ea typeface="Times New Roman" panose="02020603050405020304" pitchFamily="18" charset="0"/>
            </a:endParaRPr>
          </a:p>
        </p:txBody>
      </p:sp>
      <p:sp>
        <p:nvSpPr>
          <p:cNvPr id="5" name="ZoneTexte 4">
            <a:extLst>
              <a:ext uri="{FF2B5EF4-FFF2-40B4-BE49-F238E27FC236}">
                <a16:creationId xmlns:a16="http://schemas.microsoft.com/office/drawing/2014/main" id="{882F8622-648A-4D8B-85E5-6B7F7D22C239}"/>
              </a:ext>
            </a:extLst>
          </p:cNvPr>
          <p:cNvSpPr txBox="1"/>
          <p:nvPr/>
        </p:nvSpPr>
        <p:spPr>
          <a:xfrm>
            <a:off x="1989990" y="264450"/>
            <a:ext cx="5532581" cy="369332"/>
          </a:xfrm>
          <a:prstGeom prst="rect">
            <a:avLst/>
          </a:prstGeom>
          <a:noFill/>
        </p:spPr>
        <p:txBody>
          <a:bodyPr wrap="square" rtlCol="0">
            <a:spAutoFit/>
          </a:bodyPr>
          <a:lstStyle/>
          <a:p>
            <a:r>
              <a:rPr lang="en-US" dirty="0"/>
              <a:t>II. 2 Les points </a:t>
            </a:r>
            <a:r>
              <a:rPr lang="en-US" dirty="0" err="1"/>
              <a:t>clés</a:t>
            </a:r>
            <a:r>
              <a:rPr lang="en-US" dirty="0"/>
              <a:t> des </a:t>
            </a:r>
            <a:r>
              <a:rPr lang="en-US" dirty="0" err="1"/>
              <a:t>règles</a:t>
            </a:r>
            <a:r>
              <a:rPr lang="en-US" dirty="0"/>
              <a:t> du badminton</a:t>
            </a:r>
          </a:p>
        </p:txBody>
      </p:sp>
      <p:sp>
        <p:nvSpPr>
          <p:cNvPr id="7" name="ZoneTexte 6">
            <a:extLst>
              <a:ext uri="{FF2B5EF4-FFF2-40B4-BE49-F238E27FC236}">
                <a16:creationId xmlns:a16="http://schemas.microsoft.com/office/drawing/2014/main" id="{B8F636E2-D4EE-4D1A-AD4B-E81C53349EAD}"/>
              </a:ext>
            </a:extLst>
          </p:cNvPr>
          <p:cNvSpPr txBox="1"/>
          <p:nvPr/>
        </p:nvSpPr>
        <p:spPr>
          <a:xfrm>
            <a:off x="1311564" y="4958816"/>
            <a:ext cx="9820564" cy="707886"/>
          </a:xfrm>
          <a:prstGeom prst="rect">
            <a:avLst/>
          </a:prstGeom>
          <a:noFill/>
        </p:spPr>
        <p:txBody>
          <a:bodyPr wrap="square" rtlCol="0">
            <a:spAutoFit/>
          </a:bodyPr>
          <a:lstStyle/>
          <a:p>
            <a:pPr algn="just">
              <a:spcAft>
                <a:spcPts val="0"/>
              </a:spcAft>
            </a:pPr>
            <a:r>
              <a:rPr lang="fr-FR" sz="2000" dirty="0">
                <a:latin typeface="Times New Roman" panose="02020603050405020304" pitchFamily="18" charset="0"/>
                <a:ea typeface="Times New Roman" panose="02020603050405020304" pitchFamily="18" charset="0"/>
              </a:rPr>
              <a:t>8 – </a:t>
            </a:r>
            <a:r>
              <a:rPr lang="fr-FR" sz="2000" b="1" dirty="0">
                <a:latin typeface="Times New Roman" panose="02020603050405020304" pitchFamily="18" charset="0"/>
                <a:ea typeface="Times New Roman" panose="02020603050405020304" pitchFamily="18" charset="0"/>
              </a:rPr>
              <a:t>Temps de repos</a:t>
            </a:r>
            <a:endParaRPr lang="fr-FR" sz="3200" b="1" dirty="0">
              <a:latin typeface="Arial" panose="020B0604020202020204" pitchFamily="34"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228600" algn="l"/>
              </a:tabLst>
            </a:pPr>
            <a:r>
              <a:rPr lang="fr-FR" sz="2000" dirty="0">
                <a:latin typeface="Times New Roman" panose="02020603050405020304" pitchFamily="18" charset="0"/>
                <a:ea typeface="Times New Roman" panose="02020603050405020304" pitchFamily="18" charset="0"/>
              </a:rPr>
              <a:t>Les </a:t>
            </a:r>
            <a:r>
              <a:rPr lang="fr-FR" sz="2000" b="1" dirty="0">
                <a:latin typeface="Times New Roman" panose="02020603050405020304" pitchFamily="18" charset="0"/>
                <a:ea typeface="Times New Roman" panose="02020603050405020304" pitchFamily="18" charset="0"/>
              </a:rPr>
              <a:t>20 minutes</a:t>
            </a:r>
            <a:r>
              <a:rPr lang="fr-FR" sz="2000" dirty="0">
                <a:latin typeface="Times New Roman" panose="02020603050405020304" pitchFamily="18" charset="0"/>
                <a:ea typeface="Times New Roman" panose="02020603050405020304" pitchFamily="18" charset="0"/>
              </a:rPr>
              <a:t> entre deux matchs </a:t>
            </a:r>
            <a:r>
              <a:rPr lang="fr-FR" sz="2000" b="1" dirty="0">
                <a:latin typeface="Times New Roman" panose="02020603050405020304" pitchFamily="18" charset="0"/>
                <a:ea typeface="Times New Roman" panose="02020603050405020304" pitchFamily="18" charset="0"/>
              </a:rPr>
              <a:t>s’appliquent</a:t>
            </a:r>
            <a:r>
              <a:rPr lang="fr-FR" sz="2000" dirty="0">
                <a:latin typeface="Times New Roman" panose="02020603050405020304" pitchFamily="18" charset="0"/>
                <a:ea typeface="Times New Roman" panose="02020603050405020304" pitchFamily="18" charset="0"/>
              </a:rPr>
              <a:t> aussi en </a:t>
            </a:r>
            <a:r>
              <a:rPr lang="fr-FR" sz="2000" b="1" dirty="0">
                <a:latin typeface="Times New Roman" panose="02020603050405020304" pitchFamily="18" charset="0"/>
                <a:ea typeface="Times New Roman" panose="02020603050405020304" pitchFamily="18" charset="0"/>
              </a:rPr>
              <a:t>Interclubs départementaux</a:t>
            </a:r>
            <a:r>
              <a:rPr lang="fr-FR" sz="2000" dirty="0">
                <a:latin typeface="Times New Roman" panose="02020603050405020304" pitchFamily="18" charset="0"/>
                <a:ea typeface="Times New Roman" panose="02020603050405020304" pitchFamily="18" charset="0"/>
              </a:rPr>
              <a:t>.</a:t>
            </a:r>
            <a:endParaRPr lang="fr-FR" sz="32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631510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860</TotalTime>
  <Words>3239</Words>
  <Application>Microsoft Office PowerPoint</Application>
  <PresentationFormat>Grand écran</PresentationFormat>
  <Paragraphs>302</Paragraphs>
  <Slides>30</Slides>
  <Notes>0</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30</vt:i4>
      </vt:variant>
    </vt:vector>
  </HeadingPairs>
  <TitlesOfParts>
    <vt:vector size="39" baseType="lpstr">
      <vt:lpstr>Arial</vt:lpstr>
      <vt:lpstr>Calibri</vt:lpstr>
      <vt:lpstr>Calibri Light</vt:lpstr>
      <vt:lpstr>Century Gothic</vt:lpstr>
      <vt:lpstr>Courier New</vt:lpstr>
      <vt:lpstr>Symbol</vt:lpstr>
      <vt:lpstr>Times New Roman</vt:lpstr>
      <vt:lpstr>Thème Office</vt:lpstr>
      <vt:lpstr>Conception personnalisée</vt:lpstr>
      <vt:lpstr>Réunion d’information des capitaines ICD</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Réunion d’information des capitaines ICD et  formation des officiels</dc:title>
  <dc:creator>COINDEAU</dc:creator>
  <cp:lastModifiedBy>Romain BENOIT</cp:lastModifiedBy>
  <cp:revision>89</cp:revision>
  <dcterms:created xsi:type="dcterms:W3CDTF">2021-11-03T17:07:26Z</dcterms:created>
  <dcterms:modified xsi:type="dcterms:W3CDTF">2023-11-02T15:01:12Z</dcterms:modified>
</cp:coreProperties>
</file>